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>
  <p:sldMasterIdLst>
    <p:sldMasterId id="214748412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1848" r:id="rId4"/>
    <p:sldId id="1851" r:id="rId5"/>
    <p:sldId id="1795" r:id="rId6"/>
    <p:sldId id="1796" r:id="rId7"/>
    <p:sldId id="1838" r:id="rId8"/>
    <p:sldId id="1836" r:id="rId9"/>
    <p:sldId id="2024" r:id="rId10"/>
    <p:sldId id="1840" r:id="rId11"/>
    <p:sldId id="1755" r:id="rId12"/>
    <p:sldId id="2081" r:id="rId13"/>
    <p:sldId id="1841" r:id="rId14"/>
    <p:sldId id="1842" r:id="rId15"/>
    <p:sldId id="2079" r:id="rId16"/>
    <p:sldId id="1865" r:id="rId17"/>
    <p:sldId id="2077" r:id="rId18"/>
    <p:sldId id="2027" r:id="rId19"/>
    <p:sldId id="2059" r:id="rId20"/>
    <p:sldId id="2060" r:id="rId21"/>
    <p:sldId id="2080" r:id="rId22"/>
    <p:sldId id="2025" r:id="rId23"/>
    <p:sldId id="2061" r:id="rId24"/>
    <p:sldId id="1844" r:id="rId25"/>
    <p:sldId id="258" r:id="rId26"/>
  </p:sldIdLst>
  <p:sldSz cx="12192000" cy="6858000"/>
  <p:notesSz cx="7010400" cy="9296400"/>
  <p:embeddedFontLst>
    <p:embeddedFont>
      <p:font typeface="Spartan" pitchFamily="2" charset="77"/>
      <p:regular r:id="rId29"/>
      <p:bold r:id="rId30"/>
    </p:embeddedFont>
    <p:embeddedFont>
      <p:font typeface="Wingdings 2" pitchFamily="2" charset="2"/>
      <p:regular r:id="rId3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000"/>
    <a:srgbClr val="8B2547"/>
    <a:srgbClr val="87BCDE"/>
    <a:srgbClr val="0061A9"/>
    <a:srgbClr val="0060A9"/>
    <a:srgbClr val="EA9762"/>
    <a:srgbClr val="0054A6"/>
    <a:srgbClr val="FF914D"/>
    <a:srgbClr val="F29559"/>
    <a:srgbClr val="81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795F2-7A9C-429C-88EA-C87258B70A79}" v="3" dt="2024-11-06T12:04:53.3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81" autoAdjust="0"/>
    <p:restoredTop sz="95226" autoAdjust="0"/>
  </p:normalViewPr>
  <p:slideViewPr>
    <p:cSldViewPr>
      <p:cViewPr varScale="1">
        <p:scale>
          <a:sx n="110" d="100"/>
          <a:sy n="110" d="100"/>
        </p:scale>
        <p:origin x="208" y="5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617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488"/>
    </p:cViewPr>
  </p:sorterViewPr>
  <p:notesViewPr>
    <p:cSldViewPr>
      <p:cViewPr varScale="1">
        <p:scale>
          <a:sx n="65" d="100"/>
          <a:sy n="65" d="100"/>
        </p:scale>
        <p:origin x="284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69" y="2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3C33B6C-FBDD-4366-A53A-8E96F546BEA9}" type="datetimeFigureOut">
              <a:rPr lang="en-US"/>
              <a:pPr>
                <a:defRPr/>
              </a:pPr>
              <a:t>11/9/24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71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69" y="8830371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696EADA-213A-45F5-B748-54F2B8537DEB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3352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69" y="2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B9FDAB4-4B80-4394-8184-170DAAA6F306}" type="datetimeFigureOut">
              <a:rPr lang="en-US"/>
              <a:pPr>
                <a:defRPr/>
              </a:pPr>
              <a:t>11/9/24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8500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273" y="4416195"/>
            <a:ext cx="5607856" cy="4182169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371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69" y="8830371"/>
            <a:ext cx="3038072" cy="464012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76C55EC-4F01-44C8-BF74-A79905A8F494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4420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824AF37-C8FA-5A11-5609-99F9F57434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893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10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65F49780-5893-2B67-95F3-01523FBB7D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011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11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274C99C-DF19-7CF7-E366-E3F39E357B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156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12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BE62B5C9-E5D8-18D6-D9A4-E68708C83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90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13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881A4F9-8B3B-C2C2-2BEE-B2DDDDF337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55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9C43DE5-0599-EEBB-65C0-98AC8E433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618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AE1D3-B144-4ADC-FE0A-1C58F0D76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530714-7457-6487-E9B8-CAF733616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A9355-6DF0-6312-765F-B2F1B2A7F0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7709C-F9BA-4DA9-98DD-4446CAF3CF16}" type="slidenum">
              <a:rPr lang="en-US" smtClean="0"/>
              <a:t>15</a:t>
            </a:fld>
            <a:endParaRPr lang="en-US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2568A2A5-CF53-B8A0-A264-BA559A8551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5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9D7AD22-6B59-CA9C-6CC6-A09E84481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9213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7709C-F9BA-4DA9-98DD-4446CAF3CF16}" type="slidenum">
              <a:rPr lang="en-US" smtClean="0"/>
              <a:t>17</a:t>
            </a:fld>
            <a:endParaRPr lang="en-US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BD802E5B-A005-8E18-9480-60ECB27F7E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57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18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CB2D225F-9CD2-60FC-4C01-BFF4DA9FF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405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19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1208B724-20E8-FA92-FFD7-5D5DE72236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782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7D45B76A-77DF-47C9-0B36-C5FE1BA430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9617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20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6A114D81-70FB-E9CE-7580-097A846DB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397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273" y="4642495"/>
            <a:ext cx="5607856" cy="4182169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9558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5570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6C55EC-4F01-44C8-BF74-A79905A8F494}" type="slidenum">
              <a:rPr kumimoji="0" lang="en-CA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204C3E36-3A73-8229-84EE-D7F70B1EB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8954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8829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1256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84C4086-70D0-E18F-CDEF-CDE91F63F2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40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4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95B0E22-3A9E-0A25-F404-4598CB6B2B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568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B353F1CB-4953-D709-5596-F6EF687B5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164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F5E4676-7445-6089-EB07-4BBE3001FA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893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7B8B4A42-C6F1-81CC-7421-C66908F8FA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413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8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8B3F5A8-3A46-5768-8FA1-300C6F7C0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72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C55EC-4F01-44C8-BF74-A79905A8F494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F65C710-3544-8A99-D981-78AD37303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011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AD0E48-0ACC-4445-9230-9E2964E9AA6B}"/>
              </a:ext>
            </a:extLst>
          </p:cNvPr>
          <p:cNvSpPr/>
          <p:nvPr userDrawn="1"/>
        </p:nvSpPr>
        <p:spPr>
          <a:xfrm>
            <a:off x="0" y="5255486"/>
            <a:ext cx="12192000" cy="1602515"/>
          </a:xfrm>
          <a:custGeom>
            <a:avLst/>
            <a:gdLst>
              <a:gd name="connsiteX0" fmla="*/ 12192000 w 12192000"/>
              <a:gd name="connsiteY0" fmla="*/ 0 h 1602515"/>
              <a:gd name="connsiteX1" fmla="*/ 12192000 w 12192000"/>
              <a:gd name="connsiteY1" fmla="*/ 1602515 h 1602515"/>
              <a:gd name="connsiteX2" fmla="*/ 0 w 12192000"/>
              <a:gd name="connsiteY2" fmla="*/ 1602515 h 1602515"/>
              <a:gd name="connsiteX3" fmla="*/ 0 w 12192000"/>
              <a:gd name="connsiteY3" fmla="*/ 537751 h 160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2515">
                <a:moveTo>
                  <a:pt x="12192000" y="0"/>
                </a:moveTo>
                <a:lnTo>
                  <a:pt x="12192000" y="1602515"/>
                </a:lnTo>
                <a:lnTo>
                  <a:pt x="0" y="1602515"/>
                </a:lnTo>
                <a:lnTo>
                  <a:pt x="0" y="537751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94EFAD2-D84D-4C00-8834-F0FE7B6AF5D2}"/>
              </a:ext>
            </a:extLst>
          </p:cNvPr>
          <p:cNvSpPr/>
          <p:nvPr userDrawn="1"/>
        </p:nvSpPr>
        <p:spPr>
          <a:xfrm>
            <a:off x="1" y="0"/>
            <a:ext cx="9294873" cy="6858000"/>
          </a:xfrm>
          <a:custGeom>
            <a:avLst/>
            <a:gdLst>
              <a:gd name="connsiteX0" fmla="*/ 0 w 9294873"/>
              <a:gd name="connsiteY0" fmla="*/ 0 h 6858000"/>
              <a:gd name="connsiteX1" fmla="*/ 9294873 w 9294873"/>
              <a:gd name="connsiteY1" fmla="*/ 0 h 6858000"/>
              <a:gd name="connsiteX2" fmla="*/ 8978969 w 9294873"/>
              <a:gd name="connsiteY2" fmla="*/ 6858000 h 6858000"/>
              <a:gd name="connsiteX3" fmla="*/ 0 w 929487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94873" h="6858000">
                <a:moveTo>
                  <a:pt x="0" y="0"/>
                </a:moveTo>
                <a:lnTo>
                  <a:pt x="9294873" y="0"/>
                </a:lnTo>
                <a:lnTo>
                  <a:pt x="897896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14352"/>
            <a:ext cx="8324304" cy="2266571"/>
          </a:xfrm>
        </p:spPr>
        <p:txBody>
          <a:bodyPr anchor="b">
            <a:noAutofit/>
          </a:bodyPr>
          <a:lstStyle>
            <a:lvl1pPr algn="l" rtl="0">
              <a:spcBef>
                <a:spcPct val="0"/>
              </a:spcBef>
              <a:buNone/>
              <a:defRPr sz="40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 hasCustomPrompt="1"/>
          </p:nvPr>
        </p:nvSpPr>
        <p:spPr>
          <a:xfrm>
            <a:off x="609600" y="3068966"/>
            <a:ext cx="8324304" cy="2950834"/>
          </a:xfrm>
        </p:spPr>
        <p:txBody>
          <a:bodyPr lIns="18288" rIns="18288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Spartan" pitchFamily="2" charset="0"/>
              </a:defRPr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dirty="0"/>
              <a:t>Subtitle or information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C6F8F84-543F-4E70-AE32-107AB490FFCA}"/>
              </a:ext>
            </a:extLst>
          </p:cNvPr>
          <p:cNvCxnSpPr>
            <a:cxnSpLocks/>
          </p:cNvCxnSpPr>
          <p:nvPr userDrawn="1"/>
        </p:nvCxnSpPr>
        <p:spPr>
          <a:xfrm>
            <a:off x="0" y="2924944"/>
            <a:ext cx="876029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1">
            <a:extLst>
              <a:ext uri="{FF2B5EF4-FFF2-40B4-BE49-F238E27FC236}">
                <a16:creationId xmlns:a16="http://schemas.microsoft.com/office/drawing/2014/main" id="{BCE0A1BF-9810-43C6-BADD-68619A3C70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0336" y="5479838"/>
            <a:ext cx="2462064" cy="932936"/>
          </a:xfrm>
        </p:spPr>
        <p:txBody>
          <a:bodyPr>
            <a:normAutofit/>
          </a:bodyPr>
          <a:lstStyle>
            <a:lvl1pPr indent="0" algn="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5F1B5F8-C62C-4E67-884D-6051B09007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03756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8F33F18-F257-4AB3-B853-D92FEC8BA075}"/>
              </a:ext>
            </a:extLst>
          </p:cNvPr>
          <p:cNvSpPr/>
          <p:nvPr userDrawn="1"/>
        </p:nvSpPr>
        <p:spPr>
          <a:xfrm>
            <a:off x="0" y="5995212"/>
            <a:ext cx="12192000" cy="862788"/>
          </a:xfrm>
          <a:custGeom>
            <a:avLst/>
            <a:gdLst>
              <a:gd name="connsiteX0" fmla="*/ 12192000 w 12192000"/>
              <a:gd name="connsiteY0" fmla="*/ 0 h 862788"/>
              <a:gd name="connsiteX1" fmla="*/ 12192000 w 12192000"/>
              <a:gd name="connsiteY1" fmla="*/ 862788 h 862788"/>
              <a:gd name="connsiteX2" fmla="*/ 0 w 12192000"/>
              <a:gd name="connsiteY2" fmla="*/ 862788 h 862788"/>
              <a:gd name="connsiteX3" fmla="*/ 0 w 12192000"/>
              <a:gd name="connsiteY3" fmla="*/ 537751 h 86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862788">
                <a:moveTo>
                  <a:pt x="12192000" y="0"/>
                </a:moveTo>
                <a:lnTo>
                  <a:pt x="12192000" y="862788"/>
                </a:lnTo>
                <a:lnTo>
                  <a:pt x="0" y="862788"/>
                </a:lnTo>
                <a:lnTo>
                  <a:pt x="0" y="537751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2E1D5-BE86-477D-A8CE-3445706DC322}"/>
              </a:ext>
            </a:extLst>
          </p:cNvPr>
          <p:cNvSpPr/>
          <p:nvPr userDrawn="1"/>
        </p:nvSpPr>
        <p:spPr>
          <a:xfrm>
            <a:off x="0" y="0"/>
            <a:ext cx="6407918" cy="6858000"/>
          </a:xfrm>
          <a:custGeom>
            <a:avLst/>
            <a:gdLst>
              <a:gd name="connsiteX0" fmla="*/ 0 w 6407918"/>
              <a:gd name="connsiteY0" fmla="*/ 0 h 6858000"/>
              <a:gd name="connsiteX1" fmla="*/ 6407918 w 6407918"/>
              <a:gd name="connsiteY1" fmla="*/ 0 h 6858000"/>
              <a:gd name="connsiteX2" fmla="*/ 6092015 w 6407918"/>
              <a:gd name="connsiteY2" fmla="*/ 6858000 h 6858000"/>
              <a:gd name="connsiteX3" fmla="*/ 0 w 640791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7918" h="6858000">
                <a:moveTo>
                  <a:pt x="0" y="0"/>
                </a:moveTo>
                <a:lnTo>
                  <a:pt x="6407918" y="0"/>
                </a:lnTo>
                <a:lnTo>
                  <a:pt x="609201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298328"/>
            <a:ext cx="5443984" cy="1474488"/>
          </a:xfrm>
        </p:spPr>
        <p:txBody>
          <a:bodyPr anchor="b">
            <a:noAutofit/>
          </a:bodyPr>
          <a:lstStyle>
            <a:lvl1pPr algn="l" rtl="0">
              <a:spcBef>
                <a:spcPct val="0"/>
              </a:spcBef>
              <a:buNone/>
              <a:defRPr sz="40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23392" y="2204864"/>
            <a:ext cx="5328592" cy="3814936"/>
          </a:xfrm>
        </p:spPr>
        <p:txBody>
          <a:bodyPr lIns="18288" rIns="18288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Spartan" pitchFamily="2" charset="0"/>
              </a:defRPr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E12FB39-4E6F-4BA6-B86B-FAD3AA346F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5376" y="533400"/>
            <a:ext cx="5007024" cy="5486400"/>
          </a:xfrm>
        </p:spPr>
        <p:txBody>
          <a:bodyPr tIns="0"/>
          <a:lstStyle>
            <a:lvl1pPr>
              <a:defRPr sz="2800">
                <a:latin typeface="Spartan" pitchFamily="2" charset="0"/>
              </a:defRPr>
            </a:lvl1pPr>
            <a:lvl2pPr>
              <a:defRPr sz="2600">
                <a:latin typeface="Spartan" pitchFamily="2" charset="0"/>
              </a:defRPr>
            </a:lvl2pPr>
            <a:lvl3pPr>
              <a:defRPr sz="2400">
                <a:latin typeface="Spartan" pitchFamily="2" charset="0"/>
              </a:defRPr>
            </a:lvl3pPr>
            <a:lvl4pPr>
              <a:defRPr sz="2000">
                <a:latin typeface="Spartan" pitchFamily="2" charset="0"/>
              </a:defRPr>
            </a:lvl4pPr>
            <a:lvl5pPr>
              <a:defRPr sz="1800"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35BD8E4-DE07-4682-802F-F6B4BB578E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69A76B26-D33D-4BE9-8897-C18048A16B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17714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CE00669-8926-47F0-82E4-3F9286CC3474}"/>
              </a:ext>
            </a:extLst>
          </p:cNvPr>
          <p:cNvSpPr/>
          <p:nvPr userDrawn="1"/>
        </p:nvSpPr>
        <p:spPr>
          <a:xfrm>
            <a:off x="0" y="5995212"/>
            <a:ext cx="12192000" cy="862788"/>
          </a:xfrm>
          <a:custGeom>
            <a:avLst/>
            <a:gdLst>
              <a:gd name="connsiteX0" fmla="*/ 12192000 w 12192000"/>
              <a:gd name="connsiteY0" fmla="*/ 0 h 862788"/>
              <a:gd name="connsiteX1" fmla="*/ 12192000 w 12192000"/>
              <a:gd name="connsiteY1" fmla="*/ 862788 h 862788"/>
              <a:gd name="connsiteX2" fmla="*/ 0 w 12192000"/>
              <a:gd name="connsiteY2" fmla="*/ 862788 h 862788"/>
              <a:gd name="connsiteX3" fmla="*/ 0 w 12192000"/>
              <a:gd name="connsiteY3" fmla="*/ 537751 h 86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862788">
                <a:moveTo>
                  <a:pt x="12192000" y="0"/>
                </a:moveTo>
                <a:lnTo>
                  <a:pt x="12192000" y="862788"/>
                </a:lnTo>
                <a:lnTo>
                  <a:pt x="0" y="862788"/>
                </a:lnTo>
                <a:lnTo>
                  <a:pt x="0" y="537751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9112F50-5F38-4A66-B12A-B9AB4424A9E2}"/>
              </a:ext>
            </a:extLst>
          </p:cNvPr>
          <p:cNvSpPr/>
          <p:nvPr userDrawn="1"/>
        </p:nvSpPr>
        <p:spPr>
          <a:xfrm>
            <a:off x="0" y="0"/>
            <a:ext cx="4971076" cy="6858000"/>
          </a:xfrm>
          <a:custGeom>
            <a:avLst/>
            <a:gdLst>
              <a:gd name="connsiteX0" fmla="*/ 0 w 4971076"/>
              <a:gd name="connsiteY0" fmla="*/ 0 h 6858000"/>
              <a:gd name="connsiteX1" fmla="*/ 4971076 w 4971076"/>
              <a:gd name="connsiteY1" fmla="*/ 0 h 6858000"/>
              <a:gd name="connsiteX2" fmla="*/ 4655172 w 4971076"/>
              <a:gd name="connsiteY2" fmla="*/ 6858000 h 6858000"/>
              <a:gd name="connsiteX3" fmla="*/ 0 w 49710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1076" h="6858000">
                <a:moveTo>
                  <a:pt x="0" y="0"/>
                </a:moveTo>
                <a:lnTo>
                  <a:pt x="4971076" y="0"/>
                </a:lnTo>
                <a:lnTo>
                  <a:pt x="465517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8328"/>
            <a:ext cx="3699534" cy="1834528"/>
          </a:xfrm>
        </p:spPr>
        <p:txBody>
          <a:bodyPr anchor="b">
            <a:noAutofit/>
          </a:bodyPr>
          <a:lstStyle>
            <a:lvl1pPr algn="l" rtl="0">
              <a:spcBef>
                <a:spcPct val="0"/>
              </a:spcBef>
              <a:buNone/>
              <a:defRPr sz="40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2132856"/>
            <a:ext cx="3699534" cy="3670920"/>
          </a:xfrm>
        </p:spPr>
        <p:txBody>
          <a:bodyPr lIns="18288" rIns="18288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Spartan" pitchFamily="2" charset="0"/>
              </a:defRPr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BFF3EE4-1C85-4702-B6F1-49719631D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7888" y="533400"/>
            <a:ext cx="6494512" cy="5270376"/>
          </a:xfrm>
        </p:spPr>
        <p:txBody>
          <a:bodyPr tIns="0"/>
          <a:lstStyle>
            <a:lvl1pPr>
              <a:buClr>
                <a:srgbClr val="0060A9"/>
              </a:buClr>
              <a:defRPr sz="2800">
                <a:latin typeface="Spartan" pitchFamily="2" charset="0"/>
              </a:defRPr>
            </a:lvl1pPr>
            <a:lvl2pPr>
              <a:buClr>
                <a:srgbClr val="0060A9"/>
              </a:buClr>
              <a:defRPr sz="2600">
                <a:latin typeface="Spartan" pitchFamily="2" charset="0"/>
              </a:defRPr>
            </a:lvl2pPr>
            <a:lvl3pPr>
              <a:buClr>
                <a:srgbClr val="0060A9"/>
              </a:buClr>
              <a:defRPr sz="2400">
                <a:latin typeface="Spartan" pitchFamily="2" charset="0"/>
              </a:defRPr>
            </a:lvl3pPr>
            <a:lvl4pPr>
              <a:buClr>
                <a:srgbClr val="0060A9"/>
              </a:buClr>
              <a:defRPr sz="2000">
                <a:latin typeface="Spartan" pitchFamily="2" charset="0"/>
              </a:defRPr>
            </a:lvl4pPr>
            <a:lvl5pPr>
              <a:buClr>
                <a:srgbClr val="0060A9"/>
              </a:buClr>
              <a:defRPr sz="1800"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73E05F1-E743-45C8-BBFB-BC92E1A494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FE856697-4CF1-464F-B26D-FF37379CB1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2285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6550175-D6CB-4CE2-A758-4C2B838684A5}"/>
              </a:ext>
            </a:extLst>
          </p:cNvPr>
          <p:cNvSpPr/>
          <p:nvPr userDrawn="1"/>
        </p:nvSpPr>
        <p:spPr>
          <a:xfrm>
            <a:off x="1" y="0"/>
            <a:ext cx="609599" cy="6858000"/>
          </a:xfrm>
          <a:custGeom>
            <a:avLst/>
            <a:gdLst>
              <a:gd name="connsiteX0" fmla="*/ 0 w 471907"/>
              <a:gd name="connsiteY0" fmla="*/ 0 h 6858000"/>
              <a:gd name="connsiteX1" fmla="*/ 471907 w 471907"/>
              <a:gd name="connsiteY1" fmla="*/ 0 h 6858000"/>
              <a:gd name="connsiteX2" fmla="*/ 156003 w 471907"/>
              <a:gd name="connsiteY2" fmla="*/ 6858000 h 6858000"/>
              <a:gd name="connsiteX3" fmla="*/ 0 w 4719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907" h="6858000">
                <a:moveTo>
                  <a:pt x="0" y="0"/>
                </a:moveTo>
                <a:lnTo>
                  <a:pt x="471907" y="0"/>
                </a:lnTo>
                <a:lnTo>
                  <a:pt x="15600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D838138-510F-4BAC-91CB-E419F52C98FD}"/>
              </a:ext>
            </a:extLst>
          </p:cNvPr>
          <p:cNvSpPr/>
          <p:nvPr userDrawn="1"/>
        </p:nvSpPr>
        <p:spPr>
          <a:xfrm>
            <a:off x="0" y="1"/>
            <a:ext cx="12192000" cy="1515331"/>
          </a:xfrm>
          <a:custGeom>
            <a:avLst/>
            <a:gdLst>
              <a:gd name="connsiteX0" fmla="*/ 0 w 12192000"/>
              <a:gd name="connsiteY0" fmla="*/ 0 h 1515331"/>
              <a:gd name="connsiteX1" fmla="*/ 12192000 w 12192000"/>
              <a:gd name="connsiteY1" fmla="*/ 0 h 1515331"/>
              <a:gd name="connsiteX2" fmla="*/ 12192000 w 12192000"/>
              <a:gd name="connsiteY2" fmla="*/ 977580 h 1515331"/>
              <a:gd name="connsiteX3" fmla="*/ 0 w 12192000"/>
              <a:gd name="connsiteY3" fmla="*/ 1515331 h 151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515331">
                <a:moveTo>
                  <a:pt x="0" y="0"/>
                </a:moveTo>
                <a:lnTo>
                  <a:pt x="12192000" y="0"/>
                </a:lnTo>
                <a:lnTo>
                  <a:pt x="12192000" y="977580"/>
                </a:lnTo>
                <a:lnTo>
                  <a:pt x="0" y="1515331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>
            <a:lvl1pPr algn="l">
              <a:defRPr sz="40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724400"/>
          </a:xfrm>
        </p:spPr>
        <p:txBody>
          <a:bodyPr/>
          <a:lstStyle>
            <a:lvl1pPr>
              <a:buClr>
                <a:srgbClr val="0060A9"/>
              </a:buClr>
              <a:defRPr sz="2200" b="1">
                <a:latin typeface="Spartan" pitchFamily="2" charset="0"/>
              </a:defRPr>
            </a:lvl1pPr>
            <a:lvl2pPr>
              <a:buClr>
                <a:srgbClr val="0060A9"/>
              </a:buClr>
              <a:defRPr sz="2100">
                <a:latin typeface="Spartan" pitchFamily="2" charset="0"/>
              </a:defRPr>
            </a:lvl2pPr>
            <a:lvl3pPr>
              <a:buClr>
                <a:srgbClr val="0060A9"/>
              </a:buClr>
              <a:defRPr>
                <a:latin typeface="Spartan" pitchFamily="2" charset="0"/>
              </a:defRPr>
            </a:lvl3pPr>
            <a:lvl4pPr>
              <a:buClr>
                <a:srgbClr val="0060A9"/>
              </a:buClr>
              <a:defRPr>
                <a:latin typeface="Spartan" pitchFamily="2" charset="0"/>
              </a:defRPr>
            </a:lvl4pPr>
            <a:lvl5pPr>
              <a:buClr>
                <a:srgbClr val="0060A9"/>
              </a:buClr>
              <a:defRPr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F9F51D0-82BA-43C0-8A6C-F81FD360FD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E4396E8-EDB7-49FA-A370-33948A3F0B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8136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2656"/>
            <a:ext cx="10972800" cy="5991944"/>
          </a:xfrm>
        </p:spPr>
        <p:txBody>
          <a:bodyPr/>
          <a:lstStyle>
            <a:lvl1pPr>
              <a:buClr>
                <a:srgbClr val="0060A9"/>
              </a:buClr>
              <a:defRPr sz="2200" b="1">
                <a:latin typeface="Spartan" pitchFamily="2" charset="0"/>
              </a:defRPr>
            </a:lvl1pPr>
            <a:lvl2pPr>
              <a:buClr>
                <a:srgbClr val="0060A9"/>
              </a:buClr>
              <a:defRPr sz="2100">
                <a:latin typeface="Spartan" pitchFamily="2" charset="0"/>
              </a:defRPr>
            </a:lvl2pPr>
            <a:lvl3pPr>
              <a:buClr>
                <a:srgbClr val="0060A9"/>
              </a:buClr>
              <a:defRPr>
                <a:latin typeface="Spartan" pitchFamily="2" charset="0"/>
              </a:defRPr>
            </a:lvl3pPr>
            <a:lvl4pPr>
              <a:buClr>
                <a:srgbClr val="0060A9"/>
              </a:buClr>
              <a:defRPr>
                <a:latin typeface="Spartan" pitchFamily="2" charset="0"/>
              </a:defRPr>
            </a:lvl4pPr>
            <a:lvl5pPr>
              <a:buClr>
                <a:srgbClr val="0060A9"/>
              </a:buClr>
              <a:defRPr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309480-74FC-440F-AB44-406E4B3A03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590E319-0DC0-4451-BA5C-FB8705C634B0}"/>
              </a:ext>
            </a:extLst>
          </p:cNvPr>
          <p:cNvSpPr/>
          <p:nvPr userDrawn="1"/>
        </p:nvSpPr>
        <p:spPr>
          <a:xfrm>
            <a:off x="1" y="0"/>
            <a:ext cx="609599" cy="6858000"/>
          </a:xfrm>
          <a:custGeom>
            <a:avLst/>
            <a:gdLst>
              <a:gd name="connsiteX0" fmla="*/ 0 w 471907"/>
              <a:gd name="connsiteY0" fmla="*/ 0 h 6858000"/>
              <a:gd name="connsiteX1" fmla="*/ 471907 w 471907"/>
              <a:gd name="connsiteY1" fmla="*/ 0 h 6858000"/>
              <a:gd name="connsiteX2" fmla="*/ 156003 w 471907"/>
              <a:gd name="connsiteY2" fmla="*/ 6858000 h 6858000"/>
              <a:gd name="connsiteX3" fmla="*/ 0 w 4719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907" h="6858000">
                <a:moveTo>
                  <a:pt x="0" y="0"/>
                </a:moveTo>
                <a:lnTo>
                  <a:pt x="471907" y="0"/>
                </a:lnTo>
                <a:lnTo>
                  <a:pt x="15600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7813510-9048-457E-B0CC-F670DCE049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5408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DC54DBA-D3BD-4BF8-B4CA-2A3805560478}"/>
              </a:ext>
            </a:extLst>
          </p:cNvPr>
          <p:cNvSpPr/>
          <p:nvPr userDrawn="1"/>
        </p:nvSpPr>
        <p:spPr>
          <a:xfrm>
            <a:off x="1" y="0"/>
            <a:ext cx="609599" cy="6858000"/>
          </a:xfrm>
          <a:custGeom>
            <a:avLst/>
            <a:gdLst>
              <a:gd name="connsiteX0" fmla="*/ 0 w 471907"/>
              <a:gd name="connsiteY0" fmla="*/ 0 h 6858000"/>
              <a:gd name="connsiteX1" fmla="*/ 471907 w 471907"/>
              <a:gd name="connsiteY1" fmla="*/ 0 h 6858000"/>
              <a:gd name="connsiteX2" fmla="*/ 156003 w 471907"/>
              <a:gd name="connsiteY2" fmla="*/ 6858000 h 6858000"/>
              <a:gd name="connsiteX3" fmla="*/ 0 w 4719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907" h="6858000">
                <a:moveTo>
                  <a:pt x="0" y="0"/>
                </a:moveTo>
                <a:lnTo>
                  <a:pt x="471907" y="0"/>
                </a:lnTo>
                <a:lnTo>
                  <a:pt x="15600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11D586F-C7C4-4FB5-801D-E7F0E2EB22BC}"/>
              </a:ext>
            </a:extLst>
          </p:cNvPr>
          <p:cNvSpPr/>
          <p:nvPr userDrawn="1"/>
        </p:nvSpPr>
        <p:spPr>
          <a:xfrm>
            <a:off x="0" y="1"/>
            <a:ext cx="12192000" cy="1515331"/>
          </a:xfrm>
          <a:custGeom>
            <a:avLst/>
            <a:gdLst>
              <a:gd name="connsiteX0" fmla="*/ 0 w 12192000"/>
              <a:gd name="connsiteY0" fmla="*/ 0 h 1515331"/>
              <a:gd name="connsiteX1" fmla="*/ 12192000 w 12192000"/>
              <a:gd name="connsiteY1" fmla="*/ 0 h 1515331"/>
              <a:gd name="connsiteX2" fmla="*/ 12192000 w 12192000"/>
              <a:gd name="connsiteY2" fmla="*/ 977580 h 1515331"/>
              <a:gd name="connsiteX3" fmla="*/ 0 w 12192000"/>
              <a:gd name="connsiteY3" fmla="*/ 1515331 h 151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515331">
                <a:moveTo>
                  <a:pt x="0" y="0"/>
                </a:moveTo>
                <a:lnTo>
                  <a:pt x="12192000" y="0"/>
                </a:lnTo>
                <a:lnTo>
                  <a:pt x="12192000" y="977580"/>
                </a:lnTo>
                <a:lnTo>
                  <a:pt x="0" y="1515331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>
            <a:lvl1pPr algn="l">
              <a:defRPr sz="40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724400"/>
          </a:xfrm>
        </p:spPr>
        <p:txBody>
          <a:bodyPr/>
          <a:lstStyle>
            <a:lvl1pPr>
              <a:buClr>
                <a:srgbClr val="0060A9"/>
              </a:buClr>
              <a:defRPr sz="2200" b="1">
                <a:latin typeface="Spartan" pitchFamily="2" charset="0"/>
              </a:defRPr>
            </a:lvl1pPr>
            <a:lvl2pPr>
              <a:buClr>
                <a:srgbClr val="0060A9"/>
              </a:buClr>
              <a:defRPr sz="2100">
                <a:latin typeface="Spartan" pitchFamily="2" charset="0"/>
              </a:defRPr>
            </a:lvl2pPr>
            <a:lvl3pPr>
              <a:buClr>
                <a:srgbClr val="0060A9"/>
              </a:buClr>
              <a:defRPr sz="2000">
                <a:latin typeface="Spartan" pitchFamily="2" charset="0"/>
              </a:defRPr>
            </a:lvl3pPr>
            <a:lvl4pPr>
              <a:buClr>
                <a:srgbClr val="0060A9"/>
              </a:buClr>
              <a:defRPr sz="1800">
                <a:latin typeface="Spartan" pitchFamily="2" charset="0"/>
              </a:defRPr>
            </a:lvl4pPr>
            <a:lvl5pPr>
              <a:buClr>
                <a:srgbClr val="0060A9"/>
              </a:buClr>
              <a:defRPr sz="1800"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724400"/>
          </a:xfrm>
        </p:spPr>
        <p:txBody>
          <a:bodyPr/>
          <a:lstStyle>
            <a:lvl1pPr>
              <a:buClr>
                <a:srgbClr val="0060A9"/>
              </a:buClr>
              <a:defRPr sz="2200" b="1">
                <a:latin typeface="Spartan" pitchFamily="2" charset="0"/>
              </a:defRPr>
            </a:lvl1pPr>
            <a:lvl2pPr>
              <a:buClr>
                <a:srgbClr val="0060A9"/>
              </a:buClr>
              <a:defRPr sz="2100">
                <a:latin typeface="Spartan" pitchFamily="2" charset="0"/>
              </a:defRPr>
            </a:lvl2pPr>
            <a:lvl3pPr>
              <a:buClr>
                <a:srgbClr val="0060A9"/>
              </a:buClr>
              <a:defRPr sz="2000">
                <a:latin typeface="Spartan" pitchFamily="2" charset="0"/>
              </a:defRPr>
            </a:lvl3pPr>
            <a:lvl4pPr>
              <a:buClr>
                <a:srgbClr val="0060A9"/>
              </a:buClr>
              <a:defRPr sz="1800">
                <a:latin typeface="Spartan" pitchFamily="2" charset="0"/>
              </a:defRPr>
            </a:lvl4pPr>
            <a:lvl5pPr>
              <a:buClr>
                <a:srgbClr val="0060A9"/>
              </a:buClr>
              <a:defRPr sz="1800"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C30AA30-EF61-412F-BB2F-8AF2DAFAF2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4F4FD182-C1A6-49D6-8B2C-47A9164C7D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936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14F99E7-6C5D-4E81-BB0E-07F8526F21A5}"/>
              </a:ext>
            </a:extLst>
          </p:cNvPr>
          <p:cNvSpPr/>
          <p:nvPr userDrawn="1"/>
        </p:nvSpPr>
        <p:spPr>
          <a:xfrm>
            <a:off x="1" y="0"/>
            <a:ext cx="4823743" cy="6858000"/>
          </a:xfrm>
          <a:custGeom>
            <a:avLst/>
            <a:gdLst>
              <a:gd name="connsiteX0" fmla="*/ 0 w 4823743"/>
              <a:gd name="connsiteY0" fmla="*/ 0 h 6858000"/>
              <a:gd name="connsiteX1" fmla="*/ 4823743 w 4823743"/>
              <a:gd name="connsiteY1" fmla="*/ 0 h 6858000"/>
              <a:gd name="connsiteX2" fmla="*/ 4507840 w 4823743"/>
              <a:gd name="connsiteY2" fmla="*/ 6858000 h 6858000"/>
              <a:gd name="connsiteX3" fmla="*/ 0 w 48237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3743" h="6858000">
                <a:moveTo>
                  <a:pt x="0" y="0"/>
                </a:moveTo>
                <a:lnTo>
                  <a:pt x="4823743" y="0"/>
                </a:lnTo>
                <a:lnTo>
                  <a:pt x="450784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4350"/>
            <a:ext cx="3614192" cy="1162050"/>
          </a:xfrm>
        </p:spPr>
        <p:txBody>
          <a:bodyPr anchor="b">
            <a:noAutofit/>
          </a:bodyPr>
          <a:lstStyle>
            <a:lvl1pPr algn="l" rtl="0">
              <a:spcBef>
                <a:spcPct val="0"/>
              </a:spcBef>
              <a:buNone/>
              <a:defRPr sz="2600" b="1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676400"/>
            <a:ext cx="3614192" cy="4343400"/>
          </a:xfrm>
        </p:spPr>
        <p:txBody>
          <a:bodyPr lIns="18288" rIns="18288"/>
          <a:lstStyle>
            <a:lvl1pPr marL="0" indent="0" algn="l">
              <a:buNone/>
              <a:defRPr sz="1400">
                <a:solidFill>
                  <a:schemeClr val="bg1"/>
                </a:solidFill>
                <a:latin typeface="Spartan" pitchFamily="2" charset="0"/>
              </a:defRPr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43872" y="533400"/>
            <a:ext cx="6638528" cy="5791200"/>
          </a:xfrm>
        </p:spPr>
        <p:txBody>
          <a:bodyPr tIns="0"/>
          <a:lstStyle>
            <a:lvl1pPr>
              <a:buClr>
                <a:srgbClr val="0060A9"/>
              </a:buClr>
              <a:defRPr sz="2800">
                <a:latin typeface="Spartan" pitchFamily="2" charset="0"/>
              </a:defRPr>
            </a:lvl1pPr>
            <a:lvl2pPr>
              <a:buClr>
                <a:srgbClr val="0060A9"/>
              </a:buClr>
              <a:defRPr sz="2600">
                <a:latin typeface="Spartan" pitchFamily="2" charset="0"/>
              </a:defRPr>
            </a:lvl2pPr>
            <a:lvl3pPr>
              <a:buClr>
                <a:srgbClr val="0060A9"/>
              </a:buClr>
              <a:defRPr sz="2400">
                <a:latin typeface="Spartan" pitchFamily="2" charset="0"/>
              </a:defRPr>
            </a:lvl3pPr>
            <a:lvl4pPr>
              <a:buClr>
                <a:srgbClr val="0060A9"/>
              </a:buClr>
              <a:defRPr sz="2000">
                <a:latin typeface="Spartan" pitchFamily="2" charset="0"/>
              </a:defRPr>
            </a:lvl4pPr>
            <a:lvl5pPr>
              <a:buClr>
                <a:srgbClr val="0060A9"/>
              </a:buClr>
              <a:defRPr sz="1800">
                <a:latin typeface="Spart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97DDA88-008D-4212-A20E-B2298FDE95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E62B10AF-DE59-41C6-9DAE-A1D6FB55C6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6422958"/>
            <a:ext cx="877889" cy="2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6591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78357BF-C0FC-48A1-9CD8-DE8AB731E78C}"/>
              </a:ext>
            </a:extLst>
          </p:cNvPr>
          <p:cNvSpPr/>
          <p:nvPr userDrawn="1"/>
        </p:nvSpPr>
        <p:spPr>
          <a:xfrm>
            <a:off x="0" y="5255486"/>
            <a:ext cx="12192000" cy="1602515"/>
          </a:xfrm>
          <a:custGeom>
            <a:avLst/>
            <a:gdLst>
              <a:gd name="connsiteX0" fmla="*/ 12192000 w 12192000"/>
              <a:gd name="connsiteY0" fmla="*/ 0 h 1602515"/>
              <a:gd name="connsiteX1" fmla="*/ 12192000 w 12192000"/>
              <a:gd name="connsiteY1" fmla="*/ 1602515 h 1602515"/>
              <a:gd name="connsiteX2" fmla="*/ 0 w 12192000"/>
              <a:gd name="connsiteY2" fmla="*/ 1602515 h 1602515"/>
              <a:gd name="connsiteX3" fmla="*/ 0 w 12192000"/>
              <a:gd name="connsiteY3" fmla="*/ 537751 h 160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2515">
                <a:moveTo>
                  <a:pt x="12192000" y="0"/>
                </a:moveTo>
                <a:lnTo>
                  <a:pt x="12192000" y="1602515"/>
                </a:lnTo>
                <a:lnTo>
                  <a:pt x="0" y="1602515"/>
                </a:lnTo>
                <a:lnTo>
                  <a:pt x="0" y="537751"/>
                </a:lnTo>
                <a:close/>
              </a:path>
            </a:pathLst>
          </a:custGeom>
          <a:solidFill>
            <a:srgbClr val="87B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989DBFD-3544-4A23-8B24-F17B0B4BEE38}"/>
              </a:ext>
            </a:extLst>
          </p:cNvPr>
          <p:cNvSpPr/>
          <p:nvPr userDrawn="1"/>
        </p:nvSpPr>
        <p:spPr>
          <a:xfrm>
            <a:off x="8953194" y="0"/>
            <a:ext cx="3238807" cy="6858000"/>
          </a:xfrm>
          <a:custGeom>
            <a:avLst/>
            <a:gdLst>
              <a:gd name="connsiteX0" fmla="*/ 315905 w 3238807"/>
              <a:gd name="connsiteY0" fmla="*/ 0 h 6858000"/>
              <a:gd name="connsiteX1" fmla="*/ 3238807 w 3238807"/>
              <a:gd name="connsiteY1" fmla="*/ 0 h 6858000"/>
              <a:gd name="connsiteX2" fmla="*/ 3238807 w 3238807"/>
              <a:gd name="connsiteY2" fmla="*/ 6858000 h 6858000"/>
              <a:gd name="connsiteX3" fmla="*/ 0 w 32388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807" h="6858000">
                <a:moveTo>
                  <a:pt x="315905" y="0"/>
                </a:moveTo>
                <a:lnTo>
                  <a:pt x="3238807" y="0"/>
                </a:lnTo>
                <a:lnTo>
                  <a:pt x="323880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61A9"/>
          </a:solidFill>
          <a:ln>
            <a:solidFill>
              <a:srgbClr val="0061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164917-8433-44B6-996F-89D3451236B2}"/>
              </a:ext>
            </a:extLst>
          </p:cNvPr>
          <p:cNvSpPr txBox="1"/>
          <p:nvPr userDrawn="1"/>
        </p:nvSpPr>
        <p:spPr>
          <a:xfrm>
            <a:off x="2032904" y="5949280"/>
            <a:ext cx="4392488" cy="504056"/>
          </a:xfrm>
          <a:prstGeom prst="rect">
            <a:avLst/>
          </a:prstGeom>
        </p:spPr>
        <p:txBody>
          <a:bodyPr vert="horz" wrap="square" lIns="0" rIns="18288" rtlCol="0" anchor="ctr">
            <a:noAutofit/>
          </a:bodyPr>
          <a:lstStyle/>
          <a:p>
            <a:pPr marL="0" marR="4572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</a:pPr>
            <a:r>
              <a:rPr kumimoji="0" lang="en-CA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partan" pitchFamily="2" charset="0"/>
                <a:ea typeface="+mn-ea"/>
                <a:cs typeface="+mn-cs"/>
              </a:rPr>
              <a:t>www.icrp.org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880B50C6-3936-44C3-AC61-574447166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556792"/>
            <a:ext cx="7960754" cy="261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6570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299190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1143000"/>
          </a:xfrm>
          <a:prstGeom prst="rect">
            <a:avLst/>
          </a:prstGeom>
        </p:spPr>
        <p:txBody>
          <a:bodyPr vert="horz" lIns="0" rIns="0" bIns="0" anchor="ctr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97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5" r:id="rId3"/>
    <p:sldLayoutId id="2147484126" r:id="rId4"/>
    <p:sldLayoutId id="2147484138" r:id="rId5"/>
    <p:sldLayoutId id="2147484130" r:id="rId6"/>
    <p:sldLayoutId id="2147484135" r:id="rId7"/>
    <p:sldLayoutId id="2147484136" r:id="rId8"/>
    <p:sldLayoutId id="2147484137" r:id="rId9"/>
  </p:sldLayoutIdLst>
  <p:transition spd="med"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US" sz="3600" b="1" kern="1200" cap="none" spc="0" dirty="0">
          <a:ln>
            <a:noFill/>
          </a:ln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83763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rgbClr val="083763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rgbClr val="083763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8376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08376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annenisbet0@googlemail.co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8579B-2BAA-454C-8CD9-01EDD5012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Update on the work of ICRP TG120 on radiation emergencies and malicious events</a:t>
            </a:r>
            <a:endParaRPr lang="en-US" dirty="0"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D5CB3-B6FF-4A9C-97C4-1AD77112FA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88288" y="5736424"/>
            <a:ext cx="3456384" cy="932936"/>
          </a:xfrm>
        </p:spPr>
        <p:txBody>
          <a:bodyPr>
            <a:noAutofit/>
          </a:bodyPr>
          <a:lstStyle/>
          <a:p>
            <a:pPr>
              <a:lnSpc>
                <a:spcPct val="105000"/>
              </a:lnSpc>
            </a:pPr>
            <a:r>
              <a:rPr lang="en-US" sz="1800" b="1" dirty="0">
                <a:latin typeface="+mn-lt"/>
              </a:rPr>
              <a:t>Anne Nisbet</a:t>
            </a:r>
          </a:p>
          <a:p>
            <a:pPr>
              <a:lnSpc>
                <a:spcPct val="105000"/>
              </a:lnSpc>
            </a:pPr>
            <a:r>
              <a:rPr lang="en-US" sz="1800" dirty="0">
                <a:latin typeface="+mn-lt"/>
              </a:rPr>
              <a:t>ICRP Committee 4 (member)</a:t>
            </a:r>
          </a:p>
          <a:p>
            <a:pPr>
              <a:lnSpc>
                <a:spcPct val="105000"/>
              </a:lnSpc>
            </a:pPr>
            <a:r>
              <a:rPr lang="en-US" sz="1800" dirty="0">
                <a:latin typeface="+mn-lt"/>
              </a:rPr>
              <a:t> ICRP TG120 (chair)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D0FC063-9841-0B62-53AA-D1E5098FC4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22772" y="3251730"/>
            <a:ext cx="8324850" cy="295116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NERIS Workshop 2024</a:t>
            </a:r>
          </a:p>
          <a:p>
            <a:r>
              <a:rPr lang="en-US" dirty="0">
                <a:latin typeface="Arial" panose="020B0604020202020204" pitchFamily="34" charset="0"/>
              </a:rPr>
              <a:t>11 November 2024</a:t>
            </a:r>
          </a:p>
          <a:p>
            <a:r>
              <a:rPr lang="en-US" dirty="0">
                <a:latin typeface="Arial" panose="020B0604020202020204" pitchFamily="34" charset="0"/>
              </a:rPr>
              <a:t>Rome</a:t>
            </a:r>
          </a:p>
          <a:p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43842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438E3-D4A6-8BBB-5E1C-8177EE1FC5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9376" y="1774304"/>
            <a:ext cx="5400600" cy="3814936"/>
          </a:xfrm>
        </p:spPr>
        <p:txBody>
          <a:bodyPr/>
          <a:lstStyle/>
          <a:p>
            <a:r>
              <a:rPr lang="en-GB" sz="4000" b="1" dirty="0">
                <a:latin typeface="+mj-lt"/>
              </a:rPr>
              <a:t>Public protection in case of a nuclear detonation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232203-B6BC-24A7-AB97-C3208BB50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05600" y="1052736"/>
            <a:ext cx="5007024" cy="5055840"/>
          </a:xfrm>
        </p:spPr>
        <p:txBody>
          <a:bodyPr/>
          <a:lstStyle/>
          <a:p>
            <a:r>
              <a:rPr lang="en-GB" sz="2400" dirty="0">
                <a:solidFill>
                  <a:srgbClr val="002060"/>
                </a:solidFill>
                <a:latin typeface="+mn-lt"/>
              </a:rPr>
              <a:t>Prompted by war in Ukraine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  <a:latin typeface="+mn-lt"/>
            </a:endParaRPr>
          </a:p>
          <a:p>
            <a:r>
              <a:rPr lang="en-GB" sz="2400" dirty="0">
                <a:solidFill>
                  <a:srgbClr val="002060"/>
                </a:solidFill>
                <a:latin typeface="+mn-lt"/>
              </a:rPr>
              <a:t>ICRP TG120 was asked to prepare general advice for public protection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  <a:latin typeface="+mn-lt"/>
            </a:endParaRPr>
          </a:p>
          <a:p>
            <a:r>
              <a:rPr lang="en-GB" sz="2400" dirty="0">
                <a:solidFill>
                  <a:srgbClr val="002060"/>
                </a:solidFill>
                <a:latin typeface="+mn-lt"/>
              </a:rPr>
              <a:t>More detailed guidance covering much broader range of topics, including protection of responders will be published in ICRP TG120 report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E6633-D13B-7A77-F664-3AB7E9FE4E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3469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C0ECC9-C7E9-6748-63A8-43EE22C66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620" y="694224"/>
            <a:ext cx="5846440" cy="1872208"/>
          </a:xfrm>
        </p:spPr>
        <p:txBody>
          <a:bodyPr anchor="ctr"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3600" dirty="0">
                <a:solidFill>
                  <a:srgbClr val="3056B0"/>
                </a:solidFill>
              </a:rPr>
              <a:t>Advice for the Public on Protection in Case of a Nuclear Detonation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F56789-17DC-5AF5-A1B6-E44654AF9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829A147-FFF1-8160-8966-C92CECD349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694224"/>
            <a:ext cx="4008770" cy="1548000"/>
          </a:xfrm>
          <a:prstGeom prst="rect">
            <a:avLst/>
          </a:prstGeom>
        </p:spPr>
      </p:pic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8258034-B779-C7A5-42A2-ED55130931E9}"/>
              </a:ext>
            </a:extLst>
          </p:cNvPr>
          <p:cNvSpPr txBox="1">
            <a:spLocks/>
          </p:cNvSpPr>
          <p:nvPr/>
        </p:nvSpPr>
        <p:spPr bwMode="auto">
          <a:xfrm>
            <a:off x="583596" y="2387453"/>
            <a:ext cx="4864332" cy="412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95000"/>
              <a:buFont typeface="Wingdings 2" pitchFamily="18" charset="2"/>
              <a:buChar char=""/>
              <a:defRPr sz="22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85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en-US" sz="2400" dirty="0">
                <a:solidFill>
                  <a:srgbClr val="F36F54"/>
                </a:solidFill>
              </a:rPr>
              <a:t>Clear instructions &amp; information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5DAA"/>
                </a:solidFill>
              </a:rPr>
              <a:t>THE FIRST 10 MINUTES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5DAA"/>
                </a:solidFill>
              </a:rPr>
              <a:t>THE FIRST 24 HOURS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60A9"/>
                </a:solidFill>
              </a:rPr>
              <a:t>THE NEXT 48 HOURS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5DAA"/>
                </a:solidFill>
              </a:rPr>
              <a:t>UNDERSTAND THE HAZARDS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5DAA"/>
                </a:solidFill>
              </a:rPr>
              <a:t>HOW TO BE PREPARED FOR A NUCLEAR DETONATION</a:t>
            </a:r>
          </a:p>
          <a:p>
            <a:pPr marL="0" indent="0">
              <a:spcBef>
                <a:spcPts val="1200"/>
              </a:spcBef>
              <a:buClr>
                <a:srgbClr val="005DAA"/>
              </a:buClr>
              <a:buNone/>
            </a:pPr>
            <a:r>
              <a:rPr lang="en-US" sz="2400" dirty="0">
                <a:solidFill>
                  <a:srgbClr val="005DAA"/>
                </a:solidFill>
              </a:rPr>
              <a:t>RESPONDING TO ALERTS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F5CBF01-AF33-F2B5-C2CC-DA70D2830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386" y="3550346"/>
            <a:ext cx="5582013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71F4976E-C353-CE06-EA7C-29340D6BF528}"/>
              </a:ext>
            </a:extLst>
          </p:cNvPr>
          <p:cNvSpPr txBox="1">
            <a:spLocks/>
          </p:cNvSpPr>
          <p:nvPr/>
        </p:nvSpPr>
        <p:spPr bwMode="auto">
          <a:xfrm>
            <a:off x="5951545" y="2636912"/>
            <a:ext cx="5656859" cy="8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95000"/>
              <a:buFont typeface="Wingdings 2" pitchFamily="18" charset="2"/>
              <a:buChar char=""/>
              <a:defRPr sz="22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85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Wingdings 2" pitchFamily="18" charset="2"/>
              <a:buNone/>
            </a:pPr>
            <a:r>
              <a:rPr lang="en-US" sz="2400" dirty="0">
                <a:solidFill>
                  <a:srgbClr val="F36F54"/>
                </a:solidFill>
              </a:rPr>
              <a:t>Link to 5 min </a:t>
            </a:r>
            <a:r>
              <a:rPr lang="en-US" sz="2400" dirty="0" err="1">
                <a:solidFill>
                  <a:srgbClr val="F36F54"/>
                </a:solidFill>
              </a:rPr>
              <a:t>TedEd</a:t>
            </a:r>
            <a:r>
              <a:rPr lang="en-US" sz="2400" dirty="0">
                <a:solidFill>
                  <a:srgbClr val="F36F54"/>
                </a:solidFill>
              </a:rPr>
              <a:t> video</a:t>
            </a:r>
          </a:p>
          <a:p>
            <a:pPr marL="0" indent="0">
              <a:spcBef>
                <a:spcPts val="600"/>
              </a:spcBef>
              <a:buFont typeface="Wingdings 2" pitchFamily="18" charset="2"/>
              <a:buNone/>
            </a:pPr>
            <a:r>
              <a:rPr lang="en-US" sz="2400" dirty="0">
                <a:solidFill>
                  <a:srgbClr val="005DAA"/>
                </a:solidFill>
              </a:rPr>
              <a:t>“Can you survive nuclear fallout?”</a:t>
            </a:r>
          </a:p>
        </p:txBody>
      </p:sp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C222D39D-47AC-18FD-A793-BFCC62185F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364" y="476524"/>
            <a:ext cx="2160388" cy="2160388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0627FEC3-3C85-B20F-6C1C-E5A433253336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12192000" cy="548214"/>
          </a:xfrm>
          <a:prstGeom prst="rect">
            <a:avLst/>
          </a:prstGeom>
          <a:solidFill>
            <a:srgbClr val="F36F5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95000"/>
              <a:buFont typeface="Wingdings 2" pitchFamily="18" charset="2"/>
              <a:buChar char=""/>
              <a:defRPr sz="22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85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Font typeface="Wingdings 2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www.icrp.org/protection-nuclear-attack.html</a:t>
            </a:r>
          </a:p>
        </p:txBody>
      </p:sp>
    </p:spTree>
    <p:extLst>
      <p:ext uri="{BB962C8B-B14F-4D97-AF65-F5344CB8AC3E}">
        <p14:creationId xmlns:p14="http://schemas.microsoft.com/office/powerpoint/2010/main" val="2308370323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C2F5-1F69-489D-8806-63E3A32B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First 10 minutes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6AF2CAD-86FA-4E95-B5CA-DDA06BA6A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0000" t="19106" r="1438" b="6756"/>
          <a:stretch/>
        </p:blipFill>
        <p:spPr>
          <a:xfrm>
            <a:off x="609600" y="1562535"/>
            <a:ext cx="11305256" cy="546686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9806F-4C7D-426C-AE17-B9FCE3C1E7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3900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D23C-CEBE-D7B3-F941-6C2AA477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First 24 hours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DD250-3677-4287-4005-11B793DDD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3268960"/>
          </a:xfrm>
        </p:spPr>
        <p:txBody>
          <a:bodyPr/>
          <a:lstStyle/>
          <a:p>
            <a:r>
              <a:rPr lang="en-GB" sz="2800" dirty="0">
                <a:solidFill>
                  <a:srgbClr val="002060"/>
                </a:solidFill>
                <a:latin typeface="+mn-lt"/>
              </a:rPr>
              <a:t>If exposed to fallout: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0060A9"/>
                </a:solidFill>
                <a:latin typeface="+mn-lt"/>
              </a:rPr>
              <a:t>Remove outer layers of clothing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0060A9"/>
                </a:solidFill>
                <a:latin typeface="+mn-lt"/>
              </a:rPr>
              <a:t>Wipe or wash exposed skin</a:t>
            </a:r>
          </a:p>
          <a:p>
            <a:r>
              <a:rPr lang="en-GB" sz="2800" dirty="0">
                <a:solidFill>
                  <a:srgbClr val="002060"/>
                </a:solidFill>
                <a:latin typeface="+mn-lt"/>
              </a:rPr>
              <a:t>Tune in to any available media</a:t>
            </a:r>
          </a:p>
          <a:p>
            <a:r>
              <a:rPr lang="en-GB" sz="2800" dirty="0">
                <a:solidFill>
                  <a:srgbClr val="002060"/>
                </a:solidFill>
                <a:latin typeface="+mn-lt"/>
              </a:rPr>
              <a:t>Remain inside, unless threatened by an immediate hazard or informed by authorities that it is safe to leave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b="0" dirty="0">
                <a:solidFill>
                  <a:srgbClr val="0060A9"/>
                </a:solidFill>
                <a:latin typeface="+mn-lt"/>
              </a:rPr>
              <a:t>If, you are an essential worker, you may be released for short period to perform critical duties</a:t>
            </a:r>
          </a:p>
          <a:p>
            <a:pPr marL="0" indent="0">
              <a:buNone/>
            </a:pPr>
            <a:endParaRPr lang="en-GB" sz="24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7C769-E3D3-B0AF-39EA-ACB3EDD203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9B8E3A-C1CF-5235-B09B-B133F0C0C361}"/>
              </a:ext>
            </a:extLst>
          </p:cNvPr>
          <p:cNvSpPr txBox="1"/>
          <p:nvPr/>
        </p:nvSpPr>
        <p:spPr>
          <a:xfrm>
            <a:off x="767408" y="5445224"/>
            <a:ext cx="10972800" cy="914400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vert="horz" wrap="none" lIns="0" rIns="18288" rtlCol="0">
            <a:normAutofit/>
          </a:bodyPr>
          <a:lstStyle/>
          <a:p>
            <a:pPr marL="180000" marR="4572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</a:pPr>
            <a:r>
              <a:rPr lang="en-GB" sz="2400" dirty="0">
                <a:solidFill>
                  <a:srgbClr val="002060"/>
                </a:solidFill>
                <a:latin typeface="+mn-lt"/>
                <a:cs typeface="+mn-cs"/>
              </a:rPr>
              <a:t>Five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minute video is available (subtitles in many languages) on how to </a:t>
            </a:r>
            <a:r>
              <a:rPr lang="en-GB" sz="2400" dirty="0">
                <a:solidFill>
                  <a:srgbClr val="002060"/>
                </a:solidFill>
                <a:latin typeface="+mn-lt"/>
                <a:cs typeface="+mn-cs"/>
              </a:rPr>
              <a:t>p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4572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lang="en-GB" sz="2400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survive, a nuclear detonation</a:t>
            </a:r>
          </a:p>
        </p:txBody>
      </p:sp>
    </p:spTree>
    <p:extLst>
      <p:ext uri="{BB962C8B-B14F-4D97-AF65-F5344CB8AC3E}">
        <p14:creationId xmlns:p14="http://schemas.microsoft.com/office/powerpoint/2010/main" val="20382054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D23C-CEBE-D7B3-F941-6C2AA477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Next 48 hours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DD250-3677-4287-4005-11B793DDD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1247040" cy="4876800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600" dirty="0">
                <a:solidFill>
                  <a:srgbClr val="002060"/>
                </a:solidFill>
                <a:latin typeface="+mn-lt"/>
              </a:rPr>
              <a:t>If told to remain in shelter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b="0" dirty="0">
                <a:solidFill>
                  <a:srgbClr val="002060"/>
                </a:solidFill>
                <a:latin typeface="+mn-lt"/>
              </a:rPr>
              <a:t>Stay inside, unless life-threatening injury or other serious threat or hazard</a:t>
            </a:r>
          </a:p>
          <a:p>
            <a:pPr lvl="2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0060A9"/>
                </a:solidFill>
                <a:latin typeface="+mn-lt"/>
              </a:rPr>
              <a:t>Do not go outside to collect loved ones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dirty="0">
                <a:solidFill>
                  <a:srgbClr val="002060"/>
                </a:solidFill>
                <a:latin typeface="+mn-lt"/>
              </a:rPr>
              <a:t>Consume stored food and water sparingly. Do not harvest/eat food from outside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b="0" dirty="0">
                <a:solidFill>
                  <a:srgbClr val="002060"/>
                </a:solidFill>
                <a:latin typeface="+mn-lt"/>
              </a:rPr>
              <a:t>Support care of vulnera</a:t>
            </a:r>
            <a:r>
              <a:rPr lang="en-GB" sz="2300" dirty="0">
                <a:solidFill>
                  <a:srgbClr val="002060"/>
                </a:solidFill>
                <a:latin typeface="+mn-lt"/>
              </a:rPr>
              <a:t>ble people – set up a first aid station in protected shelter</a:t>
            </a:r>
          </a:p>
          <a:p>
            <a:pPr lvl="1">
              <a:spcBef>
                <a:spcPts val="3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2300" dirty="0">
                <a:solidFill>
                  <a:srgbClr val="002060"/>
                </a:solidFill>
                <a:latin typeface="+mn-lt"/>
              </a:rPr>
              <a:t>Only request help, if life threatening medical condition</a:t>
            </a:r>
            <a:endParaRPr lang="en-GB" sz="2300" b="0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600" dirty="0">
                <a:solidFill>
                  <a:srgbClr val="002060"/>
                </a:solidFill>
                <a:latin typeface="+mn-lt"/>
              </a:rPr>
              <a:t>If told to evacuate (from home)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b="0" dirty="0">
                <a:solidFill>
                  <a:srgbClr val="002060"/>
                </a:solidFill>
                <a:latin typeface="+mn-lt"/>
              </a:rPr>
              <a:t>Take medicine, change of clothes, mobile phone, medical/legal papers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dirty="0">
                <a:solidFill>
                  <a:srgbClr val="002060"/>
                </a:solidFill>
                <a:latin typeface="+mn-lt"/>
              </a:rPr>
              <a:t>Take disaster supplies (torch, radio, first aid kit, food &amp; water, cash, cards)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dirty="0">
                <a:solidFill>
                  <a:srgbClr val="002060"/>
                </a:solidFill>
                <a:latin typeface="+mn-lt"/>
              </a:rPr>
              <a:t>Do not return home, until told to do so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300" dirty="0">
                <a:solidFill>
                  <a:srgbClr val="002060"/>
                </a:solidFill>
                <a:latin typeface="+mn-lt"/>
              </a:rPr>
              <a:t>For pets, bring cage, leash, food, medication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en-GB" sz="2300" b="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7C769-E3D3-B0AF-39EA-ACB3EDD203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14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71DD2-3650-FEC4-4A46-1FBBE9DF4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4651F-A719-1B24-C6C4-E7038ED1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842"/>
            <a:ext cx="8324304" cy="2266571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4400" dirty="0">
                <a:latin typeface="+mj-lt"/>
              </a:rPr>
              <a:t>TG120 Report</a:t>
            </a:r>
            <a:endParaRPr lang="en-GB" sz="4400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DE26E-3A1B-DDBD-C5ED-AFB86A47170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3200" dirty="0">
                <a:latin typeface="+mj-lt"/>
              </a:rPr>
              <a:t>Section 2: General considerations</a:t>
            </a:r>
            <a:endParaRPr lang="en-GB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Section 3: Emergency response</a:t>
            </a:r>
          </a:p>
          <a:p>
            <a:r>
              <a:rPr lang="en-US" sz="3200" dirty="0">
                <a:latin typeface="+mj-lt"/>
              </a:rPr>
              <a:t>Section 4: Recovery</a:t>
            </a:r>
          </a:p>
          <a:p>
            <a:r>
              <a:rPr lang="en-US" sz="3200" dirty="0">
                <a:latin typeface="+mj-lt"/>
              </a:rPr>
              <a:t>Section 5: Preparedness &amp; planning</a:t>
            </a:r>
          </a:p>
          <a:p>
            <a:endParaRPr lang="en-GB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1158879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9C77519-B990-4B22-9EEB-E67B382A19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324457"/>
              </p:ext>
            </p:extLst>
          </p:nvPr>
        </p:nvGraphicFramePr>
        <p:xfrm>
          <a:off x="392088" y="1368627"/>
          <a:ext cx="11799912" cy="5499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7537">
                  <a:extLst>
                    <a:ext uri="{9D8B030D-6E8A-4147-A177-3AD203B41FA5}">
                      <a16:colId xmlns:a16="http://schemas.microsoft.com/office/drawing/2014/main" val="1460464015"/>
                    </a:ext>
                  </a:extLst>
                </a:gridCol>
                <a:gridCol w="8302375">
                  <a:extLst>
                    <a:ext uri="{9D8B030D-6E8A-4147-A177-3AD203B41FA5}">
                      <a16:colId xmlns:a16="http://schemas.microsoft.com/office/drawing/2014/main" val="3107079966"/>
                    </a:ext>
                  </a:extLst>
                </a:gridCol>
              </a:tblGrid>
              <a:tr h="48242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400" dirty="0"/>
                        <a:t>Subsection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400" dirty="0"/>
                        <a:t>Detail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219789"/>
                  </a:ext>
                </a:extLst>
              </a:tr>
              <a:tr h="593353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Scenarios 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Accidents (4 categories))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Malicious events (5 categories)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400462"/>
                  </a:ext>
                </a:extLst>
              </a:tr>
              <a:tr h="423985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Timelines 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Response: early response; late response; recovery; transition to normal living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5295"/>
                  </a:ext>
                </a:extLst>
              </a:tr>
              <a:tr h="417815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Exposure pathways 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Direct external; airborne; aquatic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624277"/>
                  </a:ext>
                </a:extLst>
              </a:tr>
              <a:tr h="5968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Consequences: people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Affected populations (members of the public, responders)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Radiation induced health effects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Non-radiological health effects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Impact on society and economy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596095"/>
                  </a:ext>
                </a:extLst>
              </a:tr>
              <a:tr h="3521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002060"/>
                          </a:solidFill>
                        </a:rPr>
                        <a:t>Consequences: environment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Affected biota (flora, fauna, soil, groundwater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>
                          <a:solidFill>
                            <a:srgbClr val="0070C0"/>
                          </a:solidFill>
                        </a:rPr>
                        <a:t>Radiation induced health effects on biota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rgbClr val="0070C0"/>
                          </a:solidFill>
                        </a:rPr>
                        <a:t>Non-Radiological Effects and sustainable decision making</a:t>
                      </a:r>
                      <a:endParaRPr lang="en-GB" sz="17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336685"/>
                  </a:ext>
                </a:extLst>
              </a:tr>
              <a:tr h="41825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Goals and objectives of RP in emergencies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rgbClr val="0070C0"/>
                          </a:solidFill>
                        </a:rPr>
                        <a:t>Goals and objectives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rgbClr val="0070C0"/>
                          </a:solidFill>
                        </a:rPr>
                        <a:t>Principles of protection (justification, optimization &amp; reference levels; dose limits)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dirty="0">
                          <a:solidFill>
                            <a:srgbClr val="0070C0"/>
                          </a:solidFill>
                        </a:rPr>
                        <a:t>Application of dose criteria (emergency exposure, existing exposure)</a:t>
                      </a: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3488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600"/>
                        </a:spcAft>
                      </a:pPr>
                      <a:r>
                        <a:rPr kumimoji="0" lang="en-US" sz="200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Stakeholder engagement &amp; communication</a:t>
                      </a:r>
                      <a:endParaRPr kumimoji="0" lang="en-GB" sz="20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7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Processes for engagement</a:t>
                      </a:r>
                    </a:p>
                    <a:p>
                      <a:pPr marL="285750" indent="-285750" algn="l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7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Role of communication</a:t>
                      </a:r>
                      <a:endParaRPr kumimoji="0" lang="en-GB" sz="1700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97344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54B60-1AFC-404E-97E7-5FADA4D7DD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FCF42C-9731-263D-C012-A820B32E3BBC}"/>
              </a:ext>
            </a:extLst>
          </p:cNvPr>
          <p:cNvSpPr txBox="1">
            <a:spLocks/>
          </p:cNvSpPr>
          <p:nvPr/>
        </p:nvSpPr>
        <p:spPr>
          <a:xfrm>
            <a:off x="407368" y="-27384"/>
            <a:ext cx="10972800" cy="1143000"/>
          </a:xfrm>
          <a:prstGeom prst="rect">
            <a:avLst/>
          </a:prstGeom>
        </p:spPr>
        <p:txBody>
          <a:bodyPr vert="horz" lIns="0" rIns="0" bIns="0" anchor="ctr" anchorCtr="0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4000" b="1" kern="1200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dirty="0">
                <a:latin typeface="+mj-lt"/>
              </a:rPr>
              <a:t>Section 2: General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804310125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E1184-8DEB-AEEC-B4AA-B79E09221C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9829564-EE03-6CB2-5AC3-6FF34B9D62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237394"/>
              </p:ext>
            </p:extLst>
          </p:nvPr>
        </p:nvGraphicFramePr>
        <p:xfrm>
          <a:off x="531614" y="1261044"/>
          <a:ext cx="11660386" cy="5596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8122">
                  <a:extLst>
                    <a:ext uri="{9D8B030D-6E8A-4147-A177-3AD203B41FA5}">
                      <a16:colId xmlns:a16="http://schemas.microsoft.com/office/drawing/2014/main" val="961499290"/>
                    </a:ext>
                  </a:extLst>
                </a:gridCol>
                <a:gridCol w="2499218">
                  <a:extLst>
                    <a:ext uri="{9D8B030D-6E8A-4147-A177-3AD203B41FA5}">
                      <a16:colId xmlns:a16="http://schemas.microsoft.com/office/drawing/2014/main" val="2084573103"/>
                    </a:ext>
                  </a:extLst>
                </a:gridCol>
                <a:gridCol w="3057949">
                  <a:extLst>
                    <a:ext uri="{9D8B030D-6E8A-4147-A177-3AD203B41FA5}">
                      <a16:colId xmlns:a16="http://schemas.microsoft.com/office/drawing/2014/main" val="3273425882"/>
                    </a:ext>
                  </a:extLst>
                </a:gridCol>
                <a:gridCol w="2915097">
                  <a:extLst>
                    <a:ext uri="{9D8B030D-6E8A-4147-A177-3AD203B41FA5}">
                      <a16:colId xmlns:a16="http://schemas.microsoft.com/office/drawing/2014/main" val="1565751769"/>
                    </a:ext>
                  </a:extLst>
                </a:gridCol>
              </a:tblGrid>
              <a:tr h="745682">
                <a:tc>
                  <a:txBody>
                    <a:bodyPr/>
                    <a:lstStyle/>
                    <a:p>
                      <a:r>
                        <a:rPr lang="en-US" sz="2000" dirty="0"/>
                        <a:t>Activity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Imminent release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Early response phase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First hour – first days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Late response phase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Days – weeks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762226"/>
                  </a:ext>
                </a:extLst>
              </a:tr>
              <a:tr h="714089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Assessment against radiological criteria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260447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Monitoring, dosimetry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447878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Modelling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3419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Rescue, life saving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566424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Triage, decontamination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551076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Medical countermeasures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547589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Protective actions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49881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MHPSS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286186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Environmental protection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217018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Communication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486891"/>
                  </a:ext>
                </a:extLst>
              </a:tr>
              <a:tr h="41371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Stakeholder engagement</a:t>
                      </a:r>
                      <a:endParaRPr lang="en-GB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26517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7203A22A-9BBB-021E-3506-016C900FFFE6}"/>
              </a:ext>
            </a:extLst>
          </p:cNvPr>
          <p:cNvSpPr txBox="1">
            <a:spLocks/>
          </p:cNvSpPr>
          <p:nvPr/>
        </p:nvSpPr>
        <p:spPr>
          <a:xfrm>
            <a:off x="623392" y="-18256"/>
            <a:ext cx="10972800" cy="1143000"/>
          </a:xfrm>
          <a:prstGeom prst="rect">
            <a:avLst/>
          </a:prstGeom>
        </p:spPr>
        <p:txBody>
          <a:bodyPr vert="horz" lIns="0" rIns="0" bIns="0" anchor="ctr" anchorCtr="0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sz="4000" b="1" kern="1200" cap="none" spc="0">
                <a:ln>
                  <a:noFill/>
                </a:ln>
                <a:solidFill>
                  <a:schemeClr val="bg1"/>
                </a:solidFill>
                <a:effectLst/>
                <a:latin typeface="Spartan" pitchFamily="2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dirty="0">
                <a:latin typeface="+mj-lt"/>
              </a:rPr>
              <a:t>Section 3: Emergency response</a:t>
            </a:r>
          </a:p>
        </p:txBody>
      </p:sp>
    </p:spTree>
    <p:extLst>
      <p:ext uri="{BB962C8B-B14F-4D97-AF65-F5344CB8AC3E}">
        <p14:creationId xmlns:p14="http://schemas.microsoft.com/office/powerpoint/2010/main" val="1632870070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FF0B64-DB1D-17DE-6394-D35D2DC2D4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4072" y="1772816"/>
            <a:ext cx="5112568" cy="3814762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  <a:latin typeface="+mn-lt"/>
              </a:rPr>
              <a:t>TG120 recruited mentees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To </a:t>
            </a:r>
            <a:r>
              <a:rPr lang="en-AU" dirty="0">
                <a:solidFill>
                  <a:srgbClr val="002060"/>
                </a:solidFill>
                <a:latin typeface="+mn-lt"/>
              </a:rPr>
              <a:t>develop simple, and effective social media messages </a:t>
            </a:r>
          </a:p>
          <a:p>
            <a:r>
              <a:rPr lang="en-AU" dirty="0">
                <a:solidFill>
                  <a:srgbClr val="002060"/>
                </a:solidFill>
                <a:latin typeface="+mn-lt"/>
              </a:rPr>
              <a:t>To support the drafting of the communication section of the Task Group’s Report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CB354C-83FB-3D68-E7CB-D670CCF99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81BB75F-8206-A8B9-C06F-E7D0011AD06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23888" y="2205038"/>
            <a:ext cx="5327650" cy="3814762"/>
          </a:xfrm>
        </p:spPr>
        <p:txBody>
          <a:bodyPr/>
          <a:lstStyle/>
          <a:p>
            <a:r>
              <a:rPr lang="en-GB" sz="4000" b="1" dirty="0">
                <a:latin typeface="+mj-lt"/>
              </a:rPr>
              <a:t>Communicating with the public during a radiation emergency</a:t>
            </a:r>
          </a:p>
        </p:txBody>
      </p:sp>
    </p:spTree>
    <p:extLst>
      <p:ext uri="{BB962C8B-B14F-4D97-AF65-F5344CB8AC3E}">
        <p14:creationId xmlns:p14="http://schemas.microsoft.com/office/powerpoint/2010/main" val="4064884907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D25DA-278B-4B9C-6217-35AB1358AE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5C47843-3FD4-7D96-8B60-123C336FD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5760"/>
            <a:ext cx="10972800" cy="114300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3600" dirty="0">
                <a:latin typeface="+mj-lt"/>
              </a:rPr>
              <a:t>Social media – benefits and challenges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DE6CE4-D0A6-7485-0A5F-44D0BB50202E}"/>
              </a:ext>
            </a:extLst>
          </p:cNvPr>
          <p:cNvGrpSpPr/>
          <p:nvPr/>
        </p:nvGrpSpPr>
        <p:grpSpPr>
          <a:xfrm>
            <a:off x="695400" y="1990179"/>
            <a:ext cx="4537430" cy="4362575"/>
            <a:chOff x="695400" y="1990179"/>
            <a:chExt cx="4537430" cy="4362575"/>
          </a:xfrm>
        </p:grpSpPr>
        <p:sp>
          <p:nvSpPr>
            <p:cNvPr id="6" name="Text Placeholder 1">
              <a:extLst>
                <a:ext uri="{FF2B5EF4-FFF2-40B4-BE49-F238E27FC236}">
                  <a16:creationId xmlns:a16="http://schemas.microsoft.com/office/drawing/2014/main" id="{C170FC05-230E-9A6F-3846-01A4D10D719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12510" y="1990179"/>
              <a:ext cx="3211282" cy="574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73050" indent="-2730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60A9"/>
                </a:buClr>
                <a:buSzPct val="95000"/>
                <a:buFont typeface="Wingdings 2" pitchFamily="18" charset="2"/>
                <a:buChar char=""/>
                <a:defRPr sz="2200" b="1" kern="1200">
                  <a:solidFill>
                    <a:schemeClr val="tx1"/>
                  </a:solidFill>
                  <a:latin typeface="Spartan" pitchFamily="2" charset="0"/>
                  <a:ea typeface="+mn-ea"/>
                  <a:cs typeface="Arial" pitchFamily="34" charset="0"/>
                </a:defRPr>
              </a:lvl1pPr>
              <a:lvl2pPr marL="639763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60A9"/>
                </a:buClr>
                <a:buSzPct val="85000"/>
                <a:buFont typeface="Wingdings 2" pitchFamily="18" charset="2"/>
                <a:buChar char=""/>
                <a:defRPr sz="2100" kern="1200">
                  <a:solidFill>
                    <a:schemeClr val="tx1"/>
                  </a:solidFill>
                  <a:latin typeface="Spartan" pitchFamily="2" charset="0"/>
                  <a:ea typeface="+mn-ea"/>
                  <a:cs typeface="Arial" pitchFamily="34" charset="0"/>
                </a:defRPr>
              </a:lvl2pPr>
              <a:lvl3pPr marL="914400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60A9"/>
                </a:buClr>
                <a:buSzPct val="70000"/>
                <a:buFont typeface="Wingdings 2" pitchFamily="18" charset="2"/>
                <a:buChar char=""/>
                <a:defRPr sz="2100" kern="1200">
                  <a:solidFill>
                    <a:schemeClr val="tx1"/>
                  </a:solidFill>
                  <a:latin typeface="Spartan" pitchFamily="2" charset="0"/>
                  <a:ea typeface="+mn-ea"/>
                  <a:cs typeface="Arial" pitchFamily="34" charset="0"/>
                </a:defRPr>
              </a:lvl3pPr>
              <a:lvl4pPr marL="1187450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60A9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Spartan" pitchFamily="2" charset="0"/>
                  <a:ea typeface="+mn-ea"/>
                  <a:cs typeface="Arial" pitchFamily="34" charset="0"/>
                </a:defRPr>
              </a:lvl4pPr>
              <a:lvl5pPr marL="1462088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060A9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Spartan" pitchFamily="2" charset="0"/>
                  <a:ea typeface="+mn-ea"/>
                  <a:cs typeface="Arial" pitchFamily="34" charset="0"/>
                </a:defRPr>
              </a:lvl5pPr>
              <a:lvl6pPr marL="1737360" indent="-210312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9456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6888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FontTx/>
                <a:buChar char="•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3200" dirty="0">
                  <a:solidFill>
                    <a:srgbClr val="002060"/>
                  </a:solidFill>
                  <a:latin typeface="Arial" panose="020B0604020202020204" pitchFamily="34" charset="0"/>
                </a:rPr>
                <a:t>Benefits</a:t>
              </a:r>
            </a:p>
          </p:txBody>
        </p: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849E871B-DF74-93F1-6BA4-174C10A15BCD}"/>
                </a:ext>
              </a:extLst>
            </p:cNvPr>
            <p:cNvSpPr txBox="1">
              <a:spLocks/>
            </p:cNvSpPr>
            <p:nvPr/>
          </p:nvSpPr>
          <p:spPr>
            <a:xfrm>
              <a:off x="695400" y="2668166"/>
              <a:ext cx="4537430" cy="3684588"/>
            </a:xfrm>
            <a:prstGeom prst="rect">
              <a:avLst/>
            </a:prstGeom>
          </p:spPr>
          <p:txBody>
            <a:bodyPr/>
            <a:lstStyle>
              <a:lvl1pPr marL="273050" indent="-2730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95000"/>
                <a:buFont typeface="Wingdings 2" pitchFamily="18" charset="2"/>
                <a:buChar char=""/>
                <a:defRPr sz="26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39763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85000"/>
                <a:buFont typeface="Wingdings 2" pitchFamily="18" charset="2"/>
                <a:buChar char="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70000"/>
                <a:buFont typeface="Wingdings 2" pitchFamily="18" charset="2"/>
                <a:buChar char=""/>
                <a:defRPr sz="21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187450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462088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737360" indent="-210312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9456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6888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FontTx/>
                <a:buChar char="•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de-DE" sz="2400" dirty="0">
                  <a:solidFill>
                    <a:srgbClr val="0061A9"/>
                  </a:solidFill>
                </a:rPr>
                <a:t>Fast distribution of information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de-DE" sz="2400" dirty="0">
                  <a:solidFill>
                    <a:srgbClr val="0061A9"/>
                  </a:solidFill>
                </a:rPr>
                <a:t>Increased outreach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de-DE" sz="2400" dirty="0">
                  <a:solidFill>
                    <a:srgbClr val="0061A9"/>
                  </a:solidFill>
                </a:rPr>
                <a:t>Two-way dialogue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de-DE" sz="2400" dirty="0">
                  <a:solidFill>
                    <a:srgbClr val="0061A9"/>
                  </a:solidFill>
                </a:rPr>
                <a:t>Monitoring of social media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</a:pPr>
              <a:r>
                <a:rPr lang="de-DE" sz="2400" dirty="0">
                  <a:solidFill>
                    <a:srgbClr val="0061A9"/>
                  </a:solidFill>
                </a:rPr>
                <a:t>Increased visability </a:t>
              </a:r>
            </a:p>
            <a:p>
              <a:endParaRPr lang="en-GB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F91567C-EB56-D915-092C-B8A9E6DC1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1988840"/>
            <a:ext cx="2478668" cy="406925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DFF31E1-892B-246D-F333-2E7EC6C94C85}"/>
              </a:ext>
            </a:extLst>
          </p:cNvPr>
          <p:cNvGrpSpPr/>
          <p:nvPr/>
        </p:nvGrpSpPr>
        <p:grpSpPr>
          <a:xfrm>
            <a:off x="7654570" y="1990179"/>
            <a:ext cx="4537430" cy="4296799"/>
            <a:chOff x="7654570" y="1990179"/>
            <a:chExt cx="4537430" cy="4296799"/>
          </a:xfrm>
        </p:grpSpPr>
        <p:sp>
          <p:nvSpPr>
            <p:cNvPr id="9" name="Text Placeholder 3">
              <a:extLst>
                <a:ext uri="{FF2B5EF4-FFF2-40B4-BE49-F238E27FC236}">
                  <a16:creationId xmlns:a16="http://schemas.microsoft.com/office/drawing/2014/main" id="{3714FA3C-9156-492A-E433-C9507D6AAFB8}"/>
                </a:ext>
              </a:extLst>
            </p:cNvPr>
            <p:cNvSpPr txBox="1">
              <a:spLocks/>
            </p:cNvSpPr>
            <p:nvPr/>
          </p:nvSpPr>
          <p:spPr>
            <a:xfrm>
              <a:off x="7937812" y="1990179"/>
              <a:ext cx="2478668" cy="574725"/>
            </a:xfrm>
            <a:prstGeom prst="rect">
              <a:avLst/>
            </a:prstGeom>
          </p:spPr>
          <p:txBody>
            <a:bodyPr/>
            <a:lstStyle>
              <a:lvl1pPr marL="273050" indent="-2730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95000"/>
                <a:buFont typeface="Wingdings 2" pitchFamily="18" charset="2"/>
                <a:buChar char=""/>
                <a:defRPr sz="26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39763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85000"/>
                <a:buFont typeface="Wingdings 2" pitchFamily="18" charset="2"/>
                <a:buChar char="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70000"/>
                <a:buFont typeface="Wingdings 2" pitchFamily="18" charset="2"/>
                <a:buChar char=""/>
                <a:defRPr sz="21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187450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462088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737360" indent="-210312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9456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6888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FontTx/>
                <a:buChar char="•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DE" sz="3200" b="1" dirty="0">
                  <a:solidFill>
                    <a:srgbClr val="002060"/>
                  </a:solidFill>
                </a:rPr>
                <a:t>Challenges</a:t>
              </a:r>
            </a:p>
          </p:txBody>
        </p:sp>
        <p:sp>
          <p:nvSpPr>
            <p:cNvPr id="10" name="Content Placeholder 4">
              <a:extLst>
                <a:ext uri="{FF2B5EF4-FFF2-40B4-BE49-F238E27FC236}">
                  <a16:creationId xmlns:a16="http://schemas.microsoft.com/office/drawing/2014/main" id="{FE4F4751-A497-D07D-95A6-57C329508C1E}"/>
                </a:ext>
              </a:extLst>
            </p:cNvPr>
            <p:cNvSpPr txBox="1">
              <a:spLocks/>
            </p:cNvSpPr>
            <p:nvPr/>
          </p:nvSpPr>
          <p:spPr>
            <a:xfrm>
              <a:off x="7654570" y="2602390"/>
              <a:ext cx="4537430" cy="3684588"/>
            </a:xfrm>
            <a:prstGeom prst="rect">
              <a:avLst/>
            </a:prstGeom>
          </p:spPr>
          <p:txBody>
            <a:bodyPr/>
            <a:lstStyle>
              <a:lvl1pPr marL="273050" indent="-2730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95000"/>
                <a:buFont typeface="Wingdings 2" pitchFamily="18" charset="2"/>
                <a:buChar char=""/>
                <a:defRPr sz="26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39763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85000"/>
                <a:buFont typeface="Wingdings 2" pitchFamily="18" charset="2"/>
                <a:buChar char="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indent="-2460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70000"/>
                <a:buFont typeface="Wingdings 2" pitchFamily="18" charset="2"/>
                <a:buChar char=""/>
                <a:defRPr sz="21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187450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462088" indent="-2095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83763"/>
                </a:buClr>
                <a:buSzPct val="65000"/>
                <a:buFont typeface="Wingdings 2" pitchFamily="18" charset="2"/>
                <a:buChar char="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737360" indent="-210312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9456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68880" indent="-182880" algn="l" rtl="0" eaLnBrk="1" latinLnBrk="0" hangingPunct="1">
                <a:spcBef>
                  <a:spcPct val="20000"/>
                </a:spcBef>
                <a:buClr>
                  <a:schemeClr val="tx2"/>
                </a:buClr>
                <a:buFontTx/>
                <a:buChar char="•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de-DE" sz="2400" dirty="0">
                  <a:solidFill>
                    <a:srgbClr val="0061A9"/>
                  </a:solidFill>
                </a:rPr>
                <a:t>Too many voices 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de-DE" sz="2400" dirty="0">
                  <a:solidFill>
                    <a:srgbClr val="0061A9"/>
                  </a:solidFill>
                </a:rPr>
                <a:t>Conflicting information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de-DE" sz="2400" dirty="0">
                  <a:solidFill>
                    <a:srgbClr val="0061A9"/>
                  </a:solidFill>
                </a:rPr>
                <a:t>Misinformation &amp; disinformation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de-DE" sz="2400" dirty="0">
                  <a:solidFill>
                    <a:srgbClr val="0061A9"/>
                  </a:solidFill>
                </a:rPr>
                <a:t>Polarization &amp; politisation 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120000"/>
                <a:buFont typeface="Arial" panose="020B0604020202020204" pitchFamily="34" charset="0"/>
                <a:buChar char="•"/>
                <a:defRPr/>
              </a:pPr>
              <a:r>
                <a:rPr lang="de-DE" sz="2400" dirty="0">
                  <a:solidFill>
                    <a:srgbClr val="0061A9"/>
                  </a:solidFill>
                </a:rPr>
                <a:t>Resource-intensive 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53B132D-2943-ED49-CC76-DB642EFB3F46}"/>
              </a:ext>
            </a:extLst>
          </p:cNvPr>
          <p:cNvSpPr txBox="1"/>
          <p:nvPr/>
        </p:nvSpPr>
        <p:spPr>
          <a:xfrm>
            <a:off x="8354779" y="6404107"/>
            <a:ext cx="2719621" cy="358509"/>
          </a:xfrm>
          <a:prstGeom prst="rect">
            <a:avLst/>
          </a:prstGeom>
        </p:spPr>
        <p:txBody>
          <a:bodyPr vert="horz" wrap="none" lIns="0" rIns="18288" rtlCol="0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4572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61A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Acknowledgement: Maren Gru</a:t>
            </a:r>
            <a:r>
              <a:rPr lang="en-GB" sz="1400" b="0" dirty="0">
                <a:solidFill>
                  <a:srgbClr val="0061A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1A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89486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58543E-6475-40D0-BA4F-834F110CA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+mj-lt"/>
              </a:rPr>
              <a:t>Outline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7A1C112-EC84-A780-0C97-F4A5EA752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4866" y="1484784"/>
            <a:ext cx="10811734" cy="51329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600" dirty="0">
                <a:solidFill>
                  <a:srgbClr val="002060"/>
                </a:solidFill>
                <a:latin typeface="+mn-lt"/>
              </a:rPr>
              <a:t>Overview of previous ICRP recommendations for radiation emergencies &amp; malicious events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2600" dirty="0">
                <a:solidFill>
                  <a:srgbClr val="002060"/>
                </a:solidFill>
                <a:latin typeface="+mn-lt"/>
              </a:rPr>
              <a:t>Overview of work of ICRP Task Group120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Mandate &amp; membership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Scope and case studies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Public protection in event of a nuclear detonation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TG120 report - content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Communicating with the public during a radiation emergency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TG120 progress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60A9"/>
                </a:solidFill>
                <a:latin typeface="+mn-lt"/>
              </a:rPr>
              <a:t>TG120 timeline</a:t>
            </a:r>
          </a:p>
          <a:p>
            <a:pPr lvl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endParaRPr lang="en-US" sz="2400" dirty="0">
              <a:solidFill>
                <a:srgbClr val="0060A9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3291C-6700-4813-983F-EC5EC4FDA5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66400" y="6477000"/>
            <a:ext cx="1016000" cy="212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12EFA2FD-B014-469B-A9B1-DD8B8790061E}" type="slidenum">
              <a:rPr lang="en-US" sz="8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2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31751065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F0AAB-D807-EBBC-7BEE-103CE5D283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3676309-B541-934E-10DF-639E105F8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+mj-lt"/>
              </a:rPr>
              <a:t>Social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media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communication</a:t>
            </a:r>
            <a:r>
              <a:rPr lang="de-DE" sz="3600" dirty="0">
                <a:latin typeface="+mj-lt"/>
              </a:rPr>
              <a:t>: history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882221-4683-3ED0-5F00-F11C056DF186}"/>
              </a:ext>
            </a:extLst>
          </p:cNvPr>
          <p:cNvSpPr txBox="1"/>
          <p:nvPr/>
        </p:nvSpPr>
        <p:spPr>
          <a:xfrm>
            <a:off x="7536160" y="6404107"/>
            <a:ext cx="2719621" cy="358509"/>
          </a:xfrm>
          <a:prstGeom prst="rect">
            <a:avLst/>
          </a:prstGeom>
        </p:spPr>
        <p:txBody>
          <a:bodyPr vert="horz" wrap="none" lIns="0" rIns="18288" rtlCol="0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4572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61A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Acknowledgement: Adapted from Maren Gru</a:t>
            </a:r>
            <a:r>
              <a:rPr lang="en-GB" sz="1400" b="0" dirty="0">
                <a:solidFill>
                  <a:srgbClr val="0061A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1A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0FFEE9-3837-DF74-7687-1B07B019CC15}"/>
              </a:ext>
            </a:extLst>
          </p:cNvPr>
          <p:cNvSpPr/>
          <p:nvPr/>
        </p:nvSpPr>
        <p:spPr>
          <a:xfrm>
            <a:off x="3215680" y="3935426"/>
            <a:ext cx="360039" cy="171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DFD4D45-88B5-C336-6A30-C81182A5A5A4}"/>
              </a:ext>
            </a:extLst>
          </p:cNvPr>
          <p:cNvGrpSpPr/>
          <p:nvPr/>
        </p:nvGrpSpPr>
        <p:grpSpPr>
          <a:xfrm>
            <a:off x="1223290" y="1628991"/>
            <a:ext cx="10561342" cy="4702225"/>
            <a:chOff x="2399507" y="1293910"/>
            <a:chExt cx="10561342" cy="47022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47D0237-BB38-0F18-72AB-82FCDF53120A}"/>
                </a:ext>
              </a:extLst>
            </p:cNvPr>
            <p:cNvGrpSpPr/>
            <p:nvPr/>
          </p:nvGrpSpPr>
          <p:grpSpPr>
            <a:xfrm>
              <a:off x="2399507" y="1293910"/>
              <a:ext cx="10561342" cy="4702225"/>
              <a:chOff x="2399507" y="1293910"/>
              <a:chExt cx="10561342" cy="4702225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CB1A477-A5DA-9E32-F70C-DD60D885A3DE}"/>
                  </a:ext>
                </a:extLst>
              </p:cNvPr>
              <p:cNvGrpSpPr/>
              <p:nvPr/>
            </p:nvGrpSpPr>
            <p:grpSpPr>
              <a:xfrm>
                <a:off x="2399507" y="1293910"/>
                <a:ext cx="10561342" cy="4702225"/>
                <a:chOff x="2303412" y="1513111"/>
                <a:chExt cx="10561342" cy="4702225"/>
              </a:xfrm>
              <a:solidFill>
                <a:schemeClr val="bg1"/>
              </a:solidFill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B4ADA541-8381-7D31-AD54-E6E47F0266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03412" y="1513111"/>
                  <a:ext cx="10561342" cy="4702225"/>
                </a:xfrm>
                <a:prstGeom prst="rect">
                  <a:avLst/>
                </a:prstGeom>
                <a:grpFill/>
              </p:spPr>
            </p:pic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70A93B05-2BD4-47DB-7B9E-EC2C213853AD}"/>
                    </a:ext>
                  </a:extLst>
                </p:cNvPr>
                <p:cNvGrpSpPr/>
                <p:nvPr/>
              </p:nvGrpSpPr>
              <p:grpSpPr>
                <a:xfrm>
                  <a:off x="5591944" y="4077072"/>
                  <a:ext cx="1907098" cy="436764"/>
                  <a:chOff x="5570705" y="3921862"/>
                  <a:chExt cx="1907098" cy="436764"/>
                </a:xfrm>
                <a:grpFill/>
              </p:grpSpPr>
              <p:sp>
                <p:nvSpPr>
                  <p:cNvPr id="12" name="Textfeld 60">
                    <a:extLst>
                      <a:ext uri="{FF2B5EF4-FFF2-40B4-BE49-F238E27FC236}">
                        <a16:creationId xmlns:a16="http://schemas.microsoft.com/office/drawing/2014/main" id="{6EC8ABB2-2ECE-F520-AA17-5174365FC10F}"/>
                      </a:ext>
                    </a:extLst>
                  </p:cNvPr>
                  <p:cNvSpPr txBox="1"/>
                  <p:nvPr/>
                </p:nvSpPr>
                <p:spPr>
                  <a:xfrm>
                    <a:off x="6829731" y="4134218"/>
                    <a:ext cx="648072" cy="216024"/>
                  </a:xfrm>
                  <a:prstGeom prst="rect">
                    <a:avLst/>
                  </a:prstGeom>
                  <a:grpFill/>
                </p:spPr>
                <p:txBody>
                  <a:bodyPr vert="horz" wrap="square" lIns="0" rIns="18288" rtlCol="0">
                    <a:normAutofit fontScale="85000" lnSpcReduction="10000"/>
                  </a:bodyPr>
                  <a:lstStyle/>
                  <a:p>
                    <a:pPr marL="0" marR="4572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>
                        <a:srgbClr val="0BD0D9"/>
                      </a:buClr>
                      <a:buSzPct val="95000"/>
                      <a:buFont typeface="Wingdings 2"/>
                      <a:buNone/>
                      <a:tabLst/>
                      <a:defRPr/>
                    </a:pPr>
                    <a:r>
                      <a:rPr kumimoji="0" lang="de-D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partan" panose="020B0604020202020204" charset="0"/>
                        <a:ea typeface="+mn-ea"/>
                        <a:cs typeface="Arial" charset="0"/>
                      </a:rPr>
                      <a:t>2015</a:t>
                    </a:r>
                  </a:p>
                </p:txBody>
              </p:sp>
              <p:sp>
                <p:nvSpPr>
                  <p:cNvPr id="13" name="Textfeld 63">
                    <a:extLst>
                      <a:ext uri="{FF2B5EF4-FFF2-40B4-BE49-F238E27FC236}">
                        <a16:creationId xmlns:a16="http://schemas.microsoft.com/office/drawing/2014/main" id="{234A8F27-227B-817C-6AD6-3DF0D76E32ED}"/>
                      </a:ext>
                    </a:extLst>
                  </p:cNvPr>
                  <p:cNvSpPr txBox="1"/>
                  <p:nvPr/>
                </p:nvSpPr>
                <p:spPr>
                  <a:xfrm>
                    <a:off x="5570705" y="4142602"/>
                    <a:ext cx="648072" cy="216024"/>
                  </a:xfrm>
                  <a:prstGeom prst="rect">
                    <a:avLst/>
                  </a:prstGeom>
                  <a:grpFill/>
                </p:spPr>
                <p:txBody>
                  <a:bodyPr vert="horz" wrap="square" lIns="0" rIns="18288" rtlCol="0">
                    <a:normAutofit fontScale="85000" lnSpcReduction="10000"/>
                  </a:bodyPr>
                  <a:lstStyle/>
                  <a:p>
                    <a:pPr marL="0" marR="4572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>
                        <a:srgbClr val="0BD0D9"/>
                      </a:buClr>
                      <a:buSzPct val="95000"/>
                      <a:buFont typeface="Wingdings 2"/>
                      <a:buNone/>
                      <a:tabLst/>
                      <a:defRPr/>
                    </a:pPr>
                    <a:r>
                      <a:rPr kumimoji="0" lang="de-D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partan" panose="020B0604020202020204" charset="0"/>
                        <a:ea typeface="+mn-ea"/>
                        <a:cs typeface="Arial" charset="0"/>
                      </a:rPr>
                      <a:t>2013</a:t>
                    </a:r>
                  </a:p>
                </p:txBody>
              </p:sp>
              <p:sp>
                <p:nvSpPr>
                  <p:cNvPr id="14" name="Textfeld 67">
                    <a:extLst>
                      <a:ext uri="{FF2B5EF4-FFF2-40B4-BE49-F238E27FC236}">
                        <a16:creationId xmlns:a16="http://schemas.microsoft.com/office/drawing/2014/main" id="{7006CCE1-FED1-CE93-71B0-0FB788415630}"/>
                      </a:ext>
                    </a:extLst>
                  </p:cNvPr>
                  <p:cNvSpPr txBox="1"/>
                  <p:nvPr/>
                </p:nvSpPr>
                <p:spPr>
                  <a:xfrm>
                    <a:off x="6218777" y="3921862"/>
                    <a:ext cx="648072" cy="216024"/>
                  </a:xfrm>
                  <a:prstGeom prst="rect">
                    <a:avLst/>
                  </a:prstGeom>
                  <a:grpFill/>
                </p:spPr>
                <p:txBody>
                  <a:bodyPr vert="horz" wrap="square" lIns="0" rIns="18288" rtlCol="0">
                    <a:normAutofit fontScale="85000" lnSpcReduction="10000"/>
                  </a:bodyPr>
                  <a:lstStyle/>
                  <a:p>
                    <a:pPr marL="0" marR="4572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>
                        <a:srgbClr val="0BD0D9"/>
                      </a:buClr>
                      <a:buSzPct val="95000"/>
                      <a:buFont typeface="Wingdings 2"/>
                      <a:buNone/>
                      <a:tabLst/>
                      <a:defRPr/>
                    </a:pPr>
                    <a:r>
                      <a:rPr kumimoji="0" lang="de-DE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partan" panose="020B0604020202020204" charset="0"/>
                        <a:ea typeface="+mn-ea"/>
                        <a:cs typeface="Arial" charset="0"/>
                      </a:rPr>
                      <a:t>2014</a:t>
                    </a:r>
                  </a:p>
                </p:txBody>
              </p:sp>
            </p:grp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AB7711BF-37EB-8B58-5478-1FB45B600670}"/>
                  </a:ext>
                </a:extLst>
              </p:cNvPr>
              <p:cNvCxnSpPr/>
              <p:nvPr/>
            </p:nvCxnSpPr>
            <p:spPr>
              <a:xfrm>
                <a:off x="4957180" y="4078611"/>
                <a:ext cx="0" cy="50405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566C3A-6F73-05B7-A103-9168F210BAF5}"/>
                  </a:ext>
                </a:extLst>
              </p:cNvPr>
              <p:cNvSpPr txBox="1"/>
              <p:nvPr/>
            </p:nvSpPr>
            <p:spPr>
              <a:xfrm>
                <a:off x="4511824" y="4580751"/>
                <a:ext cx="914400" cy="360040"/>
              </a:xfrm>
              <a:prstGeom prst="rect">
                <a:avLst/>
              </a:prstGeom>
            </p:spPr>
            <p:txBody>
              <a:bodyPr vert="horz" wrap="none" lIns="0" rIns="18288" rtlCol="0">
                <a:normAutofit/>
              </a:bodyPr>
              <a:lstStyle/>
              <a:p>
                <a:pPr marL="0" marR="45720" indent="0" algn="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3"/>
                  </a:buClr>
                  <a:buSzPct val="95000"/>
                  <a:buFont typeface="Wingdings 2"/>
                  <a:buNone/>
                  <a:tabLst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Litvinenko</a:t>
                </a: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2E58202-6529-1283-53DC-70978A14C374}"/>
                  </a:ext>
                </a:extLst>
              </p:cNvPr>
              <p:cNvSpPr/>
              <p:nvPr/>
            </p:nvSpPr>
            <p:spPr>
              <a:xfrm>
                <a:off x="4498715" y="3651342"/>
                <a:ext cx="914400" cy="5352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FF0000"/>
                    </a:solidFill>
                  </a:rPr>
                  <a:t>2006</a:t>
                </a:r>
                <a:endParaRPr lang="en-GB" sz="11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AD59A06-78A4-D62B-A981-FBB6B15DCCF6}"/>
                </a:ext>
              </a:extLst>
            </p:cNvPr>
            <p:cNvSpPr/>
            <p:nvPr/>
          </p:nvSpPr>
          <p:spPr>
            <a:xfrm>
              <a:off x="4727848" y="3645023"/>
              <a:ext cx="360040" cy="2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C16D976-B137-8AC4-3094-091F40360BCA}"/>
              </a:ext>
            </a:extLst>
          </p:cNvPr>
          <p:cNvSpPr/>
          <p:nvPr/>
        </p:nvSpPr>
        <p:spPr>
          <a:xfrm>
            <a:off x="407368" y="5518482"/>
            <a:ext cx="4104456" cy="12441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/>
              <a:t>Pre 2003</a:t>
            </a:r>
          </a:p>
          <a:p>
            <a:r>
              <a:rPr lang="en-US" dirty="0"/>
              <a:t>Windscale (1957); </a:t>
            </a:r>
            <a:r>
              <a:rPr lang="en-US" dirty="0" err="1"/>
              <a:t>Palomares</a:t>
            </a:r>
            <a:r>
              <a:rPr lang="en-US" dirty="0"/>
              <a:t> (1966); TMI (1979); Chernobyl (1986); </a:t>
            </a:r>
          </a:p>
          <a:p>
            <a:r>
              <a:rPr lang="en-US" dirty="0"/>
              <a:t>Goiania (1987); Tokai mura, (1999)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21822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DC0C9-5D50-0220-2183-184F2EF63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Learning from past radiation emergencies</a:t>
            </a:r>
            <a:endParaRPr lang="en-GB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99F62-A5AE-8148-F1B6-6A09AD3C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56792"/>
            <a:ext cx="10972800" cy="47244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TG120 examining communication strategies used in the past to derive social media templates for a wide range of emergencies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Series of topical meetings:</a:t>
            </a:r>
            <a:endParaRPr lang="en-US" dirty="0">
              <a:solidFill>
                <a:srgbClr val="002060"/>
              </a:solidFill>
              <a:latin typeface="+mn-lt"/>
            </a:endParaRP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Litvinenko (2006)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Goiania (1987)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Harborview (2019)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Birmingham hospital (2018)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Australian lost capsule (2023)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70C0"/>
                </a:solidFill>
                <a:latin typeface="+mn-lt"/>
              </a:rPr>
              <a:t>US Radiological Assistance Programme (RAP) terrorist scenarios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>
                <a:srgbClr val="00206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‘Communication in radiation emergencies’ – already covered by IAEA, WHO, IRPA etc. Therefore, ICRP advice must add value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23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2F369-AE00-25FC-FF62-AD9E3E432C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17324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D2A6E-F7A7-3603-BBB0-8B88DAB67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j-lt"/>
              </a:rPr>
              <a:t>TG120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7EF7F-C99A-D7C4-3268-80C2B278C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56792"/>
            <a:ext cx="11175032" cy="4920208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Critical review of Pub 96 and Pub 146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Populated detailed templates for 15 case studies, 3 still to complete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Webpage on ‘Public Protection in case of Nuclear Detonation’ (Oct 22)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Drafted Chapter 2 on ‘General Considerations’ of TG Report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Convened 11 TG meetings (mix F2F and online)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Convened 8 online ‘topical’ meetings (e.g. ND, RP criteria, communication)</a:t>
            </a:r>
          </a:p>
          <a:p>
            <a:pPr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Significant outreach 2023/24: </a:t>
            </a:r>
          </a:p>
          <a:p>
            <a:pPr lvl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sz="2200" dirty="0" err="1">
                <a:solidFill>
                  <a:srgbClr val="0061A9"/>
                </a:solidFill>
                <a:latin typeface="+mn-lt"/>
              </a:rPr>
              <a:t>ConRad</a:t>
            </a:r>
            <a:r>
              <a:rPr lang="en-GB" sz="2200" dirty="0">
                <a:solidFill>
                  <a:srgbClr val="0061A9"/>
                </a:solidFill>
                <a:latin typeface="+mn-lt"/>
              </a:rPr>
              <a:t> (Munich), REMPAN (Seoul), ERPW (Dublin), ICRP Symposium (Tokyo). SRP (Eastbourne); IRPA (Orlando)</a:t>
            </a:r>
            <a:endParaRPr lang="en-GB" sz="2400" b="0" dirty="0">
              <a:solidFill>
                <a:srgbClr val="002060"/>
              </a:solidFill>
              <a:latin typeface="+mn-lt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Recruited 2 mentees to provide input on communication (Mar 23-Feb 26)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GB" sz="2400" b="0" dirty="0">
                <a:solidFill>
                  <a:srgbClr val="002060"/>
                </a:solidFill>
                <a:latin typeface="+mn-lt"/>
              </a:rPr>
              <a:t>Workshop planning (Apr 2025)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FCAAA-F539-851E-1146-6C09E005AB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737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D671E-8946-4D8C-B02B-217C868FD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5760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>
                <a:latin typeface="+mj-lt"/>
              </a:rPr>
              <a:t>TG120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8F387-B912-445F-9BFD-61E1EB6F8C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FA2FD-B014-469B-A9B1-DD8B879006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378A5E2-FA88-4FE7-BE84-ACC78F0C5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872" y="1600200"/>
            <a:ext cx="10972800" cy="47244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800" b="0" dirty="0">
                <a:solidFill>
                  <a:srgbClr val="002060"/>
                </a:solidFill>
                <a:latin typeface="+mn-lt"/>
              </a:rPr>
              <a:t>Phase 1 (Oct 21 – Mar 25):</a:t>
            </a:r>
            <a:r>
              <a:rPr lang="en-GB" sz="2400" b="0" dirty="0">
                <a:solidFill>
                  <a:srgbClr val="002060"/>
                </a:solidFill>
                <a:latin typeface="+mn-lt"/>
              </a:rPr>
              <a:t>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400" b="0" dirty="0">
                <a:solidFill>
                  <a:srgbClr val="0061A9"/>
                </a:solidFill>
                <a:latin typeface="+mn-lt"/>
              </a:rPr>
              <a:t>Preparation of materials</a:t>
            </a:r>
            <a:r>
              <a:rPr lang="en-GB" sz="2300" b="0" dirty="0">
                <a:solidFill>
                  <a:srgbClr val="0061A9"/>
                </a:solidFill>
                <a:latin typeface="+mn-lt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800" b="0" dirty="0">
                <a:solidFill>
                  <a:srgbClr val="002060"/>
                </a:solidFill>
                <a:latin typeface="+mn-lt"/>
              </a:rPr>
              <a:t>	Phase 2 (Apr 25 – Sep 25</a:t>
            </a:r>
            <a:r>
              <a:rPr lang="en-GB" sz="2400" b="0" dirty="0">
                <a:solidFill>
                  <a:srgbClr val="002060"/>
                </a:solidFill>
                <a:latin typeface="+mn-lt"/>
              </a:rPr>
              <a:t>): </a:t>
            </a:r>
          </a:p>
          <a:p>
            <a:pPr lvl="4">
              <a:lnSpc>
                <a:spcPct val="150000"/>
              </a:lnSpc>
              <a:spcBef>
                <a:spcPts val="0"/>
              </a:spcBef>
              <a:buSzPct val="85000"/>
              <a:buFont typeface="Courier New" panose="02070309020205020404" pitchFamily="49" charset="0"/>
              <a:buChar char="o"/>
            </a:pPr>
            <a:r>
              <a:rPr lang="en-GB" sz="2400" b="0" dirty="0">
                <a:solidFill>
                  <a:srgbClr val="0061A9"/>
                </a:solidFill>
                <a:latin typeface="+mn-lt"/>
              </a:rPr>
              <a:t>Workshop(s) and continue preparation of materials </a:t>
            </a:r>
          </a:p>
          <a:p>
            <a:pPr marL="26987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800" b="0" dirty="0">
                <a:solidFill>
                  <a:srgbClr val="002060"/>
                </a:solidFill>
                <a:latin typeface="+mn-lt"/>
              </a:rPr>
              <a:t>		Phase 3 (Oct 25 – May 26</a:t>
            </a:r>
            <a:r>
              <a:rPr lang="en-GB" sz="2400" b="0" dirty="0">
                <a:solidFill>
                  <a:srgbClr val="002060"/>
                </a:solidFill>
                <a:latin typeface="+mn-lt"/>
              </a:rPr>
              <a:t>): </a:t>
            </a:r>
          </a:p>
          <a:p>
            <a:pPr lvl="7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SzPct val="85000"/>
              <a:buFont typeface="Courier New" panose="02070309020205020404" pitchFamily="49" charset="0"/>
              <a:buChar char="o"/>
            </a:pPr>
            <a:r>
              <a:rPr lang="en-GB" sz="2400" b="0" dirty="0">
                <a:solidFill>
                  <a:srgbClr val="0061A9"/>
                </a:solidFill>
              </a:rPr>
              <a:t>Draft report for SLO &amp; public consultation</a:t>
            </a:r>
          </a:p>
          <a:p>
            <a:pPr marL="26987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800" b="0" dirty="0">
                <a:solidFill>
                  <a:srgbClr val="002060"/>
                </a:solidFill>
                <a:latin typeface="+mn-lt"/>
              </a:rPr>
              <a:t>			Phase </a:t>
            </a:r>
            <a:r>
              <a:rPr lang="en-GB" sz="2800" b="0">
                <a:solidFill>
                  <a:srgbClr val="002060"/>
                </a:solidFill>
                <a:latin typeface="+mn-lt"/>
              </a:rPr>
              <a:t>4 (Dec </a:t>
            </a:r>
            <a:r>
              <a:rPr lang="en-GB" sz="2800" b="0" dirty="0">
                <a:solidFill>
                  <a:srgbClr val="002060"/>
                </a:solidFill>
                <a:latin typeface="+mn-lt"/>
              </a:rPr>
              <a:t>26</a:t>
            </a:r>
            <a:r>
              <a:rPr lang="en-GB" sz="2400" b="0" dirty="0">
                <a:solidFill>
                  <a:srgbClr val="002060"/>
                </a:solidFill>
                <a:latin typeface="+mn-lt"/>
              </a:rPr>
              <a:t>): </a:t>
            </a:r>
          </a:p>
          <a:p>
            <a:pPr marL="2222817" lvl="8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002060"/>
                </a:solidFill>
              </a:rPr>
              <a:t>						</a:t>
            </a:r>
            <a:endParaRPr lang="en-GB" sz="1600" b="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E052EB-FB94-4510-9F3B-B4722EFB68F6}"/>
              </a:ext>
            </a:extLst>
          </p:cNvPr>
          <p:cNvSpPr txBox="1"/>
          <p:nvPr/>
        </p:nvSpPr>
        <p:spPr>
          <a:xfrm>
            <a:off x="4383360" y="5867400"/>
            <a:ext cx="4953000" cy="914400"/>
          </a:xfrm>
          <a:prstGeom prst="rect">
            <a:avLst/>
          </a:prstGeom>
        </p:spPr>
        <p:txBody>
          <a:bodyPr vert="horz" wrap="none" lIns="0" rIns="18288" rtlCol="0">
            <a:normAutofit/>
          </a:bodyPr>
          <a:lstStyle/>
          <a:p>
            <a:pPr marL="285750" marR="4572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85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61A9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Publish final report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7D50E9-1E7B-4283-9AA6-0E2B63184465}"/>
              </a:ext>
            </a:extLst>
          </p:cNvPr>
          <p:cNvSpPr/>
          <p:nvPr/>
        </p:nvSpPr>
        <p:spPr>
          <a:xfrm>
            <a:off x="1154360" y="1600200"/>
            <a:ext cx="4797624" cy="1295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50893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A03E4-FE04-A86B-C417-5863C7A8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+mj-lt"/>
              </a:rPr>
              <a:t>Thank you for listening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A8133-3715-94A1-5CA8-D130074C8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3600" dirty="0">
              <a:latin typeface="+mn-lt"/>
            </a:endParaRPr>
          </a:p>
          <a:p>
            <a:pPr marL="0" indent="0" algn="ctr">
              <a:buNone/>
            </a:pPr>
            <a:r>
              <a:rPr lang="en-GB" sz="3600" dirty="0">
                <a:solidFill>
                  <a:srgbClr val="002060"/>
                </a:solidFill>
                <a:latin typeface="+mn-lt"/>
              </a:rPr>
              <a:t>Any questions?</a:t>
            </a:r>
          </a:p>
          <a:p>
            <a:pPr marL="0" indent="0" algn="ctr">
              <a:buNone/>
            </a:pPr>
            <a:endParaRPr lang="en-GB" sz="3600" dirty="0">
              <a:solidFill>
                <a:srgbClr val="00206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GB" sz="3600" dirty="0">
                <a:solidFill>
                  <a:srgbClr val="002060"/>
                </a:solidFill>
                <a:latin typeface="+mn-lt"/>
              </a:rPr>
              <a:t>Contact me:</a:t>
            </a:r>
          </a:p>
          <a:p>
            <a:pPr marL="0" indent="0" algn="ctr">
              <a:buNone/>
            </a:pPr>
            <a:endParaRPr lang="en-GB" sz="3600" dirty="0">
              <a:solidFill>
                <a:srgbClr val="0070C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en-GB" sz="3600" dirty="0">
                <a:solidFill>
                  <a:srgbClr val="0070C0"/>
                </a:solid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annenisbet0@googlemail.com</a:t>
            </a:r>
            <a:r>
              <a:rPr lang="en-GB" sz="3600" dirty="0">
                <a:solidFill>
                  <a:srgbClr val="0070C0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endParaRPr lang="en-GB" sz="36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6A54C-EE45-D775-B7E4-1BFE09C8FA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86291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F6397-0B91-4942-B7D3-E84E61BEC3D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76000" y="6477000"/>
            <a:ext cx="1016000" cy="212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3742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FF0D9-513A-3AEB-5D7C-0431BD732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Content Placeholder 2">
            <a:extLst>
              <a:ext uri="{FF2B5EF4-FFF2-40B4-BE49-F238E27FC236}">
                <a16:creationId xmlns:a16="http://schemas.microsoft.com/office/drawing/2014/main" id="{61ACD690-C9C8-4609-3D3C-86F3C35B26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488" y="1679809"/>
            <a:ext cx="3096344" cy="4602674"/>
          </a:xfrm>
          <a:prstGeom prst="rect">
            <a:avLst/>
          </a:prstGeom>
          <a:noFill/>
          <a:ln w="38100">
            <a:solidFill>
              <a:srgbClr val="0060A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3F5FE8C4-65B6-23C1-95BA-2D92CA250E0C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702559" y="1618946"/>
            <a:ext cx="584644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1828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Prompted by terrorist attacks in 2001</a:t>
            </a:r>
          </a:p>
          <a:p>
            <a:pPr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Published in 2005</a:t>
            </a:r>
          </a:p>
          <a:p>
            <a:pPr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Focus on radiological attacks (RDDs)</a:t>
            </a:r>
          </a:p>
          <a:p>
            <a:pPr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Based on 1990 recommendations from ICRP Pub 60 </a:t>
            </a:r>
            <a:endParaRPr lang="en-GB" altLang="en-US" sz="2400" b="0" dirty="0">
              <a:solidFill>
                <a:srgbClr val="0061A9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1A9"/>
                </a:solidFill>
              </a:rPr>
              <a:t>Practices &amp; intervention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1A9"/>
                </a:solidFill>
              </a:rPr>
              <a:t>Averted dose for urgent actions</a:t>
            </a:r>
          </a:p>
          <a:p>
            <a:pPr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Refers to ICRP Pub 82 (1999) for prolonged exposure situations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1A9"/>
                </a:solidFill>
              </a:rPr>
              <a:t>Generic criteria for intervention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1A9"/>
                </a:solidFill>
              </a:rPr>
              <a:t>Exclusion levels for commodities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62299D-C24F-04DA-5D75-27CEE54F6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>
              <a:defRPr/>
            </a:pPr>
            <a:r>
              <a:rPr lang="en-GB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GB" dirty="0">
                <a:latin typeface="+mj-lt"/>
              </a:rPr>
              <a:t>ICRP Publication 96</a:t>
            </a:r>
          </a:p>
        </p:txBody>
      </p:sp>
    </p:spTree>
    <p:extLst>
      <p:ext uri="{BB962C8B-B14F-4D97-AF65-F5344CB8AC3E}">
        <p14:creationId xmlns:p14="http://schemas.microsoft.com/office/powerpoint/2010/main" val="429490900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302F47-D9E7-8E7C-3D24-3568542D44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15480" y="1667057"/>
            <a:ext cx="3444539" cy="459068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55E7A-0030-4FF1-5BD7-8EF6D1BA0D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71FC808-E227-8FF4-0672-310048626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pPr>
              <a:defRPr/>
            </a:pPr>
            <a:r>
              <a:rPr lang="en-GB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GB" dirty="0">
                <a:latin typeface="+mj-lt"/>
              </a:rPr>
              <a:t>ICRP Publication 146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BD2EEAC8-8030-5820-7D89-195D4B9D732A}"/>
              </a:ext>
            </a:extLst>
          </p:cNvPr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5519936" y="1778732"/>
            <a:ext cx="6336704" cy="447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1828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Published in 2020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Focus on large nuclear accidents (NPP)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Prompted by learning from Fukushima NPP accident in 2011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Supersedes ICRP Pub 109/111 (2009)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50000"/>
              <a:buFont typeface="Arial" panose="020B0604020202020204" pitchFamily="34" charset="0"/>
              <a:buChar char="•"/>
            </a:pPr>
            <a:r>
              <a:rPr lang="en-GB" altLang="en-US" sz="2400" b="0" dirty="0">
                <a:solidFill>
                  <a:srgbClr val="002060"/>
                </a:solidFill>
              </a:rPr>
              <a:t>Based on 2007 recommendations from ICRP Pub 103 </a:t>
            </a:r>
          </a:p>
          <a:p>
            <a:pPr lvl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0A9"/>
                </a:solidFill>
              </a:rPr>
              <a:t>Exposure situations</a:t>
            </a:r>
          </a:p>
          <a:p>
            <a:pPr lvl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0A9"/>
                </a:solidFill>
              </a:rPr>
              <a:t>Dose criteria for optimisation of protection</a:t>
            </a:r>
          </a:p>
          <a:p>
            <a:pPr lvl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GB" altLang="en-US" sz="2200" dirty="0">
                <a:solidFill>
                  <a:srgbClr val="0060A9"/>
                </a:solidFill>
              </a:rPr>
              <a:t>Stakeholder engagement</a:t>
            </a:r>
          </a:p>
        </p:txBody>
      </p:sp>
    </p:spTree>
    <p:extLst>
      <p:ext uri="{BB962C8B-B14F-4D97-AF65-F5344CB8AC3E}">
        <p14:creationId xmlns:p14="http://schemas.microsoft.com/office/powerpoint/2010/main" val="1813909738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2D467-7CED-4C7B-B6F7-2FF5DCD48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412776"/>
            <a:ext cx="3699534" cy="183452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400" dirty="0">
                <a:latin typeface="+mj-lt"/>
              </a:rPr>
              <a:t>ICRP TG120: Mandate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64A822-5031-45CF-9555-FAA37C6851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A8ECC4-A336-4C23-9C53-F6CF72416947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5424699" y="1268760"/>
            <a:ext cx="6576808" cy="3748161"/>
          </a:xfrm>
          <a:prstGeom prst="rect">
            <a:avLst/>
          </a:prstGeom>
          <a:ln w="38100">
            <a:noFill/>
          </a:ln>
        </p:spPr>
        <p:txBody>
          <a:bodyPr vert="horz" lIns="0" rIns="0" bIns="0" anchor="t" anchorCtr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  <a:extrusionClr>
                <a:schemeClr val="tx1"/>
              </a:extrusion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600" b="1" kern="12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2800" dirty="0">
                <a:solidFill>
                  <a:srgbClr val="002060"/>
                </a:solidFill>
                <a:effectLst/>
              </a:rPr>
              <a:t>The Task Group will develop ICRP recommendations for radiation emergencies and malicious events*. These recommendations will complement those given in Publication 146 for large nuclear accidents.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6E851F-CD26-4FE1-A92B-F5A79A2F1806}"/>
              </a:ext>
            </a:extLst>
          </p:cNvPr>
          <p:cNvSpPr txBox="1"/>
          <p:nvPr/>
        </p:nvSpPr>
        <p:spPr>
          <a:xfrm>
            <a:off x="4943872" y="5013176"/>
            <a:ext cx="7056784" cy="457200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vert="horz" wrap="none" lIns="0" rIns="18288" rtlCol="0">
            <a:normAutofit/>
          </a:bodyPr>
          <a:lstStyle/>
          <a:p>
            <a:pPr marR="457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Since September 2022, this now includes nuclear detonation</a:t>
            </a:r>
          </a:p>
        </p:txBody>
      </p:sp>
    </p:spTree>
    <p:extLst>
      <p:ext uri="{BB962C8B-B14F-4D97-AF65-F5344CB8AC3E}">
        <p14:creationId xmlns:p14="http://schemas.microsoft.com/office/powerpoint/2010/main" val="418495661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2C2C-81C1-452C-ABA8-D9F90DC6E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B872D-BD92-4D08-A356-7A77ACA8D3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9232" y="1745587"/>
            <a:ext cx="5384800" cy="4920208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Anne Nisbet (</a:t>
            </a:r>
            <a:r>
              <a:rPr lang="en-GB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Chair</a:t>
            </a: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), C4, UK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Chunsheng Li, Canada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Jennifer Mosser, USA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Peter Bryant, UK</a:t>
            </a:r>
            <a:endParaRPr lang="en-GB" b="0" dirty="0">
              <a:solidFill>
                <a:srgbClr val="00206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Yann Billarand, C4, France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Volodymyr Berkovskyy, C2, Ukraine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Brooke Buddemeier, USA</a:t>
            </a:r>
            <a:r>
              <a:rPr lang="en-GB" b="0" u="sng" strike="sngStrike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b="0" strike="sngStrike" dirty="0">
              <a:solidFill>
                <a:srgbClr val="00206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Zhanat Carr (WHO)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Mentees </a:t>
            </a: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(communication):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Maren Gruß, Germany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b="0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David Sibenaler, Australia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8B92E5-609E-4E5E-A541-B3B2ADCE07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C1EF5B-E041-3ECD-F7F0-D56D5E5C6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4032" y="4023505"/>
            <a:ext cx="5384800" cy="2332856"/>
          </a:xfrm>
          <a:solidFill>
            <a:schemeClr val="accent2"/>
          </a:solidFill>
        </p:spPr>
        <p:txBody>
          <a:bodyPr/>
          <a:lstStyle/>
          <a:p>
            <a:pPr marL="0" indent="0" eaLnBrk="0" hangingPunc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sz="2000" dirty="0">
                <a:solidFill>
                  <a:schemeClr val="bg1"/>
                </a:solidFill>
                <a:latin typeface="+mn-lt"/>
              </a:rPr>
              <a:t>C4: Critical reviewers:</a:t>
            </a:r>
            <a:endParaRPr lang="en-GB" sz="20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  <a:p>
            <a:pPr marL="366713" lvl="1" indent="0" eaLnBrk="0" hangingPunct="0">
              <a:spcBef>
                <a:spcPts val="300"/>
              </a:spcBef>
              <a:spcAft>
                <a:spcPts val="300"/>
              </a:spcAft>
              <a:buSzPct val="121000"/>
              <a:buNone/>
              <a:tabLst>
                <a:tab pos="1092200" algn="l"/>
              </a:tabLst>
            </a:pPr>
            <a:r>
              <a:rPr lang="en-GB" sz="2000" b="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Julie Burtt, Eduardo Gallego, John Takala</a:t>
            </a:r>
          </a:p>
          <a:p>
            <a:pPr marL="0" indent="0" eaLnBrk="0" hangingPunct="0">
              <a:spcBef>
                <a:spcPts val="300"/>
              </a:spcBef>
              <a:spcAft>
                <a:spcPts val="300"/>
              </a:spcAft>
              <a:buNone/>
              <a:tabLst>
                <a:tab pos="1092200" algn="l"/>
              </a:tabLst>
            </a:pPr>
            <a:r>
              <a:rPr lang="en-GB" sz="2000" dirty="0">
                <a:solidFill>
                  <a:schemeClr val="bg1"/>
                </a:solidFill>
                <a:latin typeface="+mn-lt"/>
              </a:rPr>
              <a:t>MC: Critical reviewers:</a:t>
            </a:r>
            <a:endParaRPr lang="en-GB" sz="20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  <a:p>
            <a:pPr marL="366713" lvl="1" indent="0" eaLnBrk="0" hangingPunct="0">
              <a:spcBef>
                <a:spcPts val="300"/>
              </a:spcBef>
              <a:spcAft>
                <a:spcPts val="300"/>
              </a:spcAft>
              <a:buSzPct val="121000"/>
              <a:buNone/>
              <a:tabLst>
                <a:tab pos="1092200" algn="l"/>
              </a:tabLst>
            </a:pPr>
            <a:r>
              <a:rPr lang="en-GB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Werner </a:t>
            </a:r>
            <a:r>
              <a:rPr lang="en-GB" sz="2000" dirty="0" err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Rühm</a:t>
            </a:r>
            <a:r>
              <a:rPr lang="en-GB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sz="2000" b="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Michiaki Kai</a:t>
            </a:r>
          </a:p>
          <a:p>
            <a:pPr marL="0" indent="0" eaLnBrk="0" hangingPunct="0">
              <a:spcBef>
                <a:spcPts val="300"/>
              </a:spcBef>
              <a:spcAft>
                <a:spcPts val="300"/>
              </a:spcAft>
              <a:buSzPct val="121000"/>
              <a:buNone/>
              <a:tabLst>
                <a:tab pos="1092200" algn="l"/>
              </a:tabLst>
            </a:pPr>
            <a:r>
              <a:rPr lang="en-GB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ICRP Scientific secretariat:</a:t>
            </a:r>
            <a:endParaRPr lang="en-GB" sz="20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  <a:p>
            <a:pPr marL="367200" indent="0" eaLnBrk="0" hangingPunct="0">
              <a:spcBef>
                <a:spcPts val="300"/>
              </a:spcBef>
              <a:spcAft>
                <a:spcPts val="300"/>
              </a:spcAft>
              <a:buSzPct val="121000"/>
              <a:buNone/>
              <a:tabLst>
                <a:tab pos="1092200" algn="l"/>
              </a:tabLst>
            </a:pPr>
            <a:r>
              <a:rPr lang="en-GB" sz="2000" b="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Adrienne </a:t>
            </a:r>
            <a:r>
              <a:rPr lang="en-GB" sz="2000" b="0" dirty="0" err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Ethier</a:t>
            </a:r>
            <a:r>
              <a:rPr lang="en-GB" sz="2000" b="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, Win Thuzar (intern)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C71CA3-57A3-B431-661D-F039F1F2FA69}"/>
              </a:ext>
            </a:extLst>
          </p:cNvPr>
          <p:cNvGrpSpPr/>
          <p:nvPr/>
        </p:nvGrpSpPr>
        <p:grpSpPr>
          <a:xfrm>
            <a:off x="5807968" y="609196"/>
            <a:ext cx="6096528" cy="2987299"/>
            <a:chOff x="5807968" y="609196"/>
            <a:chExt cx="6096528" cy="298729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625CB0-D955-B9D4-08B6-3DB154B262DE}"/>
                </a:ext>
              </a:extLst>
            </p:cNvPr>
            <p:cNvGrpSpPr/>
            <p:nvPr/>
          </p:nvGrpSpPr>
          <p:grpSpPr>
            <a:xfrm>
              <a:off x="5807968" y="609196"/>
              <a:ext cx="6096528" cy="2987299"/>
              <a:chOff x="5807968" y="609196"/>
              <a:chExt cx="6096528" cy="298729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FE5FDE8-7874-53B9-2D5D-9F445A98C2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07968" y="609196"/>
                <a:ext cx="6096528" cy="2987299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530A4B5-9F1C-232C-0C10-3318E1F04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04340" y="1752196"/>
                <a:ext cx="1303784" cy="1067902"/>
              </a:xfrm>
              <a:prstGeom prst="rect">
                <a:avLst/>
              </a:prstGeom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D82A91C-DDCB-E203-A727-2D6A2325D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55516" y="2589658"/>
              <a:ext cx="1548980" cy="1006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196700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178D-6993-465F-9C98-DBA0B279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Scope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81519-AAB8-47D3-9044-AC565D7E1F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F6505B-536F-4B7D-B916-67E0BFABE703}"/>
              </a:ext>
            </a:extLst>
          </p:cNvPr>
          <p:cNvSpPr txBox="1">
            <a:spLocks/>
          </p:cNvSpPr>
          <p:nvPr/>
        </p:nvSpPr>
        <p:spPr bwMode="auto">
          <a:xfrm>
            <a:off x="609600" y="1484784"/>
            <a:ext cx="5384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95000"/>
              <a:buFont typeface="Wingdings 2" pitchFamily="18" charset="2"/>
              <a:buChar char=""/>
              <a:defRPr sz="22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85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>
                <a:solidFill>
                  <a:srgbClr val="002060"/>
                </a:solidFill>
              </a:rPr>
              <a:t>Radiation accidents 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b="0" dirty="0">
                <a:solidFill>
                  <a:srgbClr val="002060"/>
                </a:solidFill>
              </a:rPr>
              <a:t>Accidents at nuclear facilities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en-GB" altLang="en-US" sz="1900" dirty="0">
                <a:solidFill>
                  <a:srgbClr val="0060A9"/>
                </a:solidFill>
              </a:rPr>
              <a:t>Criticalities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en-GB" altLang="en-US" sz="1900" dirty="0">
                <a:solidFill>
                  <a:srgbClr val="0060A9"/>
                </a:solidFill>
              </a:rPr>
              <a:t>Operating faults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en-GB" altLang="en-US" sz="1900" b="0" dirty="0">
                <a:solidFill>
                  <a:srgbClr val="0060A9"/>
                </a:solidFill>
              </a:rPr>
              <a:t>Fires/explosions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b="0" dirty="0">
                <a:solidFill>
                  <a:srgbClr val="002060"/>
                </a:solidFill>
              </a:rPr>
              <a:t>Transport (plane, train, road, satellite, sea)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b="0" dirty="0">
                <a:solidFill>
                  <a:srgbClr val="002060"/>
                </a:solidFill>
              </a:rPr>
              <a:t>Lost, damaged or stolen sources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b="0" dirty="0">
                <a:solidFill>
                  <a:srgbClr val="002060"/>
                </a:solidFill>
              </a:rPr>
              <a:t>Nuclear medicine isotopes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24D6C9-8C63-4A1B-9DDA-7A35799794AA}"/>
              </a:ext>
            </a:extLst>
          </p:cNvPr>
          <p:cNvSpPr txBox="1">
            <a:spLocks/>
          </p:cNvSpPr>
          <p:nvPr/>
        </p:nvSpPr>
        <p:spPr>
          <a:xfrm>
            <a:off x="6399832" y="1440904"/>
            <a:ext cx="5384800" cy="4724400"/>
          </a:xfrm>
          <a:prstGeom prst="rect">
            <a:avLst/>
          </a:prstGeom>
        </p:spPr>
        <p:txBody>
          <a:bodyPr/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83763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solidFill>
                  <a:srgbClr val="002060"/>
                </a:solidFill>
              </a:rPr>
              <a:t>Malicious events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dirty="0">
                <a:solidFill>
                  <a:srgbClr val="002060"/>
                </a:solidFill>
              </a:rPr>
              <a:t>Radiation Exposure Device (RED)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dirty="0">
                <a:solidFill>
                  <a:srgbClr val="002060"/>
                </a:solidFill>
              </a:rPr>
              <a:t>Radiological Dispersal Device (RDD)</a:t>
            </a:r>
          </a:p>
          <a:p>
            <a:pPr marL="709613" lvl="1" indent="-342900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en-GB" altLang="en-US" sz="1800" dirty="0">
                <a:solidFill>
                  <a:srgbClr val="0060A9"/>
                </a:solidFill>
              </a:rPr>
              <a:t>Explosive</a:t>
            </a:r>
          </a:p>
          <a:p>
            <a:pPr marL="709613" lvl="1" indent="-342900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</a:pPr>
            <a:r>
              <a:rPr lang="en-GB" altLang="en-US" sz="1800" dirty="0">
                <a:solidFill>
                  <a:srgbClr val="0060A9"/>
                </a:solidFill>
              </a:rPr>
              <a:t>Covert</a:t>
            </a:r>
            <a:endParaRPr lang="en-GB" altLang="en-US" sz="2000" dirty="0">
              <a:solidFill>
                <a:srgbClr val="0060A9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dirty="0">
                <a:solidFill>
                  <a:srgbClr val="002060"/>
                </a:solidFill>
              </a:rPr>
              <a:t>Contamination of food &amp; drinking water 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dirty="0">
                <a:solidFill>
                  <a:srgbClr val="002060"/>
                </a:solidFill>
              </a:rPr>
              <a:t>Sabotage of nuclear facilities</a:t>
            </a:r>
          </a:p>
          <a:p>
            <a:pPr>
              <a:lnSpc>
                <a:spcPct val="110000"/>
              </a:lnSpc>
              <a:spcBef>
                <a:spcPts val="600"/>
              </a:spcBef>
              <a:buSzPct val="100000"/>
            </a:pPr>
            <a:r>
              <a:rPr lang="en-GB" altLang="en-US" sz="2000" dirty="0">
                <a:solidFill>
                  <a:srgbClr val="002060"/>
                </a:solidFill>
              </a:rPr>
              <a:t>Nuclear weapon detonation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4FA33C-96FA-4FC0-A5EC-8E3FC5C61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2963" y="5220228"/>
            <a:ext cx="1716173" cy="11430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94B9F6-C577-4DDC-8AE9-DC46AF4CB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3011" y="5220229"/>
            <a:ext cx="1719221" cy="1143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88C7AE-1861-4855-80F9-7CCD12479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0524" y="4966444"/>
            <a:ext cx="1329043" cy="15485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4E01F6-7B66-4170-BD7F-3EAEE1125E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6027" y="5068592"/>
            <a:ext cx="1835083" cy="14463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49CDF0-E98D-449F-BFC0-FA27A3387E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253" y="4941804"/>
            <a:ext cx="1616055" cy="154851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869178-AECD-E765-65B9-60EA29ADFD3B}"/>
              </a:ext>
            </a:extLst>
          </p:cNvPr>
          <p:cNvCxnSpPr>
            <a:cxnSpLocks/>
          </p:cNvCxnSpPr>
          <p:nvPr/>
        </p:nvCxnSpPr>
        <p:spPr>
          <a:xfrm>
            <a:off x="5994400" y="2060848"/>
            <a:ext cx="0" cy="25922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FFD2DAF3-B15F-D026-822F-77DFA6F95747}"/>
              </a:ext>
            </a:extLst>
          </p:cNvPr>
          <p:cNvSpPr/>
          <p:nvPr/>
        </p:nvSpPr>
        <p:spPr>
          <a:xfrm>
            <a:off x="6197601" y="4267820"/>
            <a:ext cx="4002855" cy="6013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85441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F46F-8B28-4191-BB91-B6A63399E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1175030" cy="1143000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+mj-lt"/>
              </a:rPr>
              <a:t>Case studies &amp; hypothetical scenarios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584FD-6626-4F74-905E-B875C6699E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6387FD7-BBA8-4243-B629-01B21C2DA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21271"/>
              </p:ext>
            </p:extLst>
          </p:nvPr>
        </p:nvGraphicFramePr>
        <p:xfrm>
          <a:off x="551384" y="1413244"/>
          <a:ext cx="11103026" cy="5444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0016">
                  <a:extLst>
                    <a:ext uri="{9D8B030D-6E8A-4147-A177-3AD203B41FA5}">
                      <a16:colId xmlns:a16="http://schemas.microsoft.com/office/drawing/2014/main" val="3784989979"/>
                    </a:ext>
                  </a:extLst>
                </a:gridCol>
                <a:gridCol w="3290300">
                  <a:extLst>
                    <a:ext uri="{9D8B030D-6E8A-4147-A177-3AD203B41FA5}">
                      <a16:colId xmlns:a16="http://schemas.microsoft.com/office/drawing/2014/main" val="1712806804"/>
                    </a:ext>
                  </a:extLst>
                </a:gridCol>
                <a:gridCol w="2973454">
                  <a:extLst>
                    <a:ext uri="{9D8B030D-6E8A-4147-A177-3AD203B41FA5}">
                      <a16:colId xmlns:a16="http://schemas.microsoft.com/office/drawing/2014/main" val="3456654931"/>
                    </a:ext>
                  </a:extLst>
                </a:gridCol>
                <a:gridCol w="2809256">
                  <a:extLst>
                    <a:ext uri="{9D8B030D-6E8A-4147-A177-3AD203B41FA5}">
                      <a16:colId xmlns:a16="http://schemas.microsoft.com/office/drawing/2014/main" val="3014717251"/>
                    </a:ext>
                  </a:extLst>
                </a:gridCol>
              </a:tblGrid>
              <a:tr h="41515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2400" b="0" dirty="0">
                          <a:effectLst/>
                        </a:rPr>
                        <a:t>Scenario type</a:t>
                      </a:r>
                      <a:endParaRPr lang="en-GB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2400" b="0" dirty="0">
                          <a:effectLst/>
                        </a:rPr>
                        <a:t>What/where</a:t>
                      </a:r>
                      <a:endParaRPr lang="en-GB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2400" b="0" dirty="0">
                          <a:effectLst/>
                        </a:rPr>
                        <a:t>Cause</a:t>
                      </a:r>
                      <a:endParaRPr lang="en-GB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2400" b="0" dirty="0">
                          <a:effectLst/>
                        </a:rPr>
                        <a:t>Specifics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198862"/>
                  </a:ext>
                </a:extLst>
              </a:tr>
              <a:tr h="280085">
                <a:tc rowSpan="1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b="0" dirty="0">
                          <a:effectLst/>
                        </a:rPr>
                        <a:t>Accident</a:t>
                      </a:r>
                      <a:endParaRPr lang="en-GB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9"/>
                    </a:solidFill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Nuclear facility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Criticality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Tokaimura, Japan (1999)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634869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Operating fault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Three Mile Island (1979)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174903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Fire/explosion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Windscale (1957)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93615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Kyshtym (1957)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911257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err="1">
                          <a:solidFill>
                            <a:srgbClr val="002060"/>
                          </a:solidFill>
                          <a:effectLst/>
                        </a:rPr>
                        <a:t>Techa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 River (1961)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250415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Hanford (1976)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519373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Inadvertent theft, damage, loss of sources. Orphaned sources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Theft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Goiania (1987)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1854417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Damage to sealed source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Harborview (2019)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838847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Lost/orphaned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Chile (2005)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050779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Transport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Satellite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Cosmos 954 (1978)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457855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Plane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Palomares (1966) 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311606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Other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Nuclear medicine isotopes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Birmingham hospital (2018)</a:t>
                      </a:r>
                      <a:endParaRPr lang="en-GB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781045"/>
                  </a:ext>
                </a:extLst>
              </a:tr>
              <a:tr h="280085">
                <a:tc row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b="0" dirty="0">
                          <a:effectLst/>
                        </a:rPr>
                        <a:t>Malicious</a:t>
                      </a:r>
                      <a:endParaRPr lang="en-GB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25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Sabotage 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Nuclear facility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Hypothetical Military attack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57815"/>
                  </a:ext>
                </a:extLst>
              </a:tr>
              <a:tr h="27412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Nuclear weapon detonation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Explosive (airburst)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Hiroshima (1945)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339884"/>
                  </a:ext>
                </a:extLst>
              </a:tr>
              <a:tr h="27412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Explosive (ground burst)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Hypothetical 10kT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650412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RDD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Explosive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Hypothetical RDD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625068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RED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Covert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Hypothetical RED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028076"/>
                  </a:ext>
                </a:extLst>
              </a:tr>
              <a:tr h="2800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Poison Individuals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Food and drink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740000"/>
                          </a:solidFill>
                          <a:effectLst/>
                        </a:rPr>
                        <a:t>Litvinenko (2006)</a:t>
                      </a:r>
                      <a:endParaRPr lang="en-GB" sz="16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57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60302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3BCFE-2958-987B-0A87-926784D61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+mj-lt"/>
              </a:rPr>
              <a:t>Scenario summary template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BDCF7-E887-1384-D843-EF83BB3037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FA2FD-B014-469B-A9B1-DD8B8790061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7D8008AA-7F2C-5202-5445-F8DCAA9A7F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234310"/>
              </p:ext>
            </p:extLst>
          </p:nvPr>
        </p:nvGraphicFramePr>
        <p:xfrm>
          <a:off x="609600" y="1340768"/>
          <a:ext cx="11233248" cy="544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190816204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429016579"/>
                    </a:ext>
                  </a:extLst>
                </a:gridCol>
              </a:tblGrid>
              <a:tr h="5908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800" b="0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2800" b="0" dirty="0"/>
                        <a:t>Sub-headings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025090"/>
                  </a:ext>
                </a:extLst>
              </a:tr>
              <a:tr h="66089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What happened; radionuclides; type of release - airborne/aquatic; HASS; affected environments; scale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172104"/>
                  </a:ext>
                </a:extLst>
              </a:tr>
              <a:tr h="486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Timelines &amp; 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Phases: response (threat, early and intermediate); recovery (long-term)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270977"/>
                  </a:ext>
                </a:extLst>
              </a:tr>
              <a:tr h="37765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Exposure pathways 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CA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External exposure; Internal exposure; direct exposure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923174"/>
                  </a:ext>
                </a:extLst>
              </a:tr>
              <a:tr h="42125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RP criteria &amp; protective actions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Dose criteria applied; protective actions implemented; if/how protection decisions were justified; if/how protection was optimised; SDGs considered?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076443"/>
                  </a:ext>
                </a:extLst>
              </a:tr>
              <a:tr h="66089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Consequences:</a:t>
                      </a:r>
                    </a:p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Human and society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CA" sz="18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Radiation-induced health effects: tissue reactions, cancer &amp; heritable diseases; Non-radiological impacts: mental health, psychological, other. Societal impact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177761"/>
                  </a:ext>
                </a:extLst>
              </a:tr>
              <a:tr h="660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Consequences: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Affected biota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CA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Radiation-induced effects: direct damage, changes in biodiversity; Impact on ecosystem services, pets and livestock; 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726068"/>
                  </a:ext>
                </a:extLst>
              </a:tr>
              <a:tr h="468173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Stakeholder engagement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How, when and who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388633"/>
                  </a:ext>
                </a:extLst>
              </a:tr>
              <a:tr h="37765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Communication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tx1"/>
                          </a:solidFill>
                        </a:rPr>
                        <a:t>When, what, how, impact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177210"/>
                  </a:ext>
                </a:extLst>
              </a:tr>
              <a:tr h="462584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002060"/>
                          </a:solidFill>
                        </a:rPr>
                        <a:t>Lessons learned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2060"/>
                          </a:solidFill>
                        </a:rPr>
                        <a:t>What worked well and why. What could be improved</a:t>
                      </a:r>
                      <a:endParaRPr lang="en-GB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04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506978"/>
      </p:ext>
    </p:extLst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/>
      <a:bodyPr vert="horz" lIns="0" rIns="18288">
        <a:normAutofit/>
      </a:bodyPr>
      <a:lstStyle>
        <a:defPPr marL="0" marR="45720" indent="0" algn="r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>
            <a:schemeClr val="accent3"/>
          </a:buClr>
          <a:buSzPct val="95000"/>
          <a:buFont typeface="Wingdings 2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RP_pptx_Template" id="{9366974C-92C2-3A46-BE34-317E660894E4}" vid="{7F48CA45-BED6-E34B-884A-73A532D656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ICRP_pptx_Template</Template>
  <TotalTime>0</TotalTime>
  <Words>1680</Words>
  <Application>Microsoft Macintosh PowerPoint</Application>
  <PresentationFormat>Grand écran</PresentationFormat>
  <Paragraphs>348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2" baseType="lpstr">
      <vt:lpstr>Wingdings 2</vt:lpstr>
      <vt:lpstr>Arial</vt:lpstr>
      <vt:lpstr>Calibri</vt:lpstr>
      <vt:lpstr>Spartan</vt:lpstr>
      <vt:lpstr>Wingdings</vt:lpstr>
      <vt:lpstr>Courier New</vt:lpstr>
      <vt:lpstr>2_Flow</vt:lpstr>
      <vt:lpstr>Update on the work of ICRP TG120 on radiation emergencies and malicious events</vt:lpstr>
      <vt:lpstr>Outline</vt:lpstr>
      <vt:lpstr> ICRP Publication 96</vt:lpstr>
      <vt:lpstr> ICRP Publication 146</vt:lpstr>
      <vt:lpstr>ICRP TG120: Mandate</vt:lpstr>
      <vt:lpstr>Membership</vt:lpstr>
      <vt:lpstr>Scope </vt:lpstr>
      <vt:lpstr>Case studies &amp; hypothetical scenarios  </vt:lpstr>
      <vt:lpstr>Scenario summary template</vt:lpstr>
      <vt:lpstr>Présentation PowerPoint</vt:lpstr>
      <vt:lpstr>Présentation PowerPoint</vt:lpstr>
      <vt:lpstr>First 10 minutes</vt:lpstr>
      <vt:lpstr>First 24 hours</vt:lpstr>
      <vt:lpstr>Next 48 hours</vt:lpstr>
      <vt:lpstr>TG120 Report</vt:lpstr>
      <vt:lpstr>Présentation PowerPoint</vt:lpstr>
      <vt:lpstr>Présentation PowerPoint</vt:lpstr>
      <vt:lpstr>Présentation PowerPoint</vt:lpstr>
      <vt:lpstr>Social media – benefits and challenges</vt:lpstr>
      <vt:lpstr>Social media communication: history </vt:lpstr>
      <vt:lpstr>Learning from past radiation emergencies</vt:lpstr>
      <vt:lpstr>TG120 Progress</vt:lpstr>
      <vt:lpstr>TG120 Timeline</vt:lpstr>
      <vt:lpstr>Thank you for listening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work of ICRP TG120 on radiation emergencies and malicious events</dc:title>
  <dc:creator/>
  <cp:lastModifiedBy/>
  <cp:revision>2</cp:revision>
  <dcterms:created xsi:type="dcterms:W3CDTF">2017-10-26T13:24:25Z</dcterms:created>
  <dcterms:modified xsi:type="dcterms:W3CDTF">2024-11-09T22:56:46Z</dcterms:modified>
</cp:coreProperties>
</file>