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60" r:id="rId7"/>
    <p:sldId id="261" r:id="rId8"/>
    <p:sldId id="267" r:id="rId9"/>
    <p:sldId id="263" r:id="rId10"/>
    <p:sldId id="270" r:id="rId11"/>
    <p:sldId id="259" r:id="rId12"/>
    <p:sldId id="269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A3D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BACE5C-F896-B320-9F9B-182FC0EC1A61}" v="120" dt="2024-11-06T11:47:16.814"/>
    <p1510:client id="{89A20B7C-C953-04A2-4F55-3E34D0B26F92}" v="1" dt="2024-11-06T20:52:29.160"/>
    <p1510:client id="{A11F59EA-866B-4992-899B-B3C20336D656}" v="48" dt="2024-11-06T11:22:10.472"/>
    <p1510:client id="{B8C6658C-866C-4594-C81E-5FB0A841AF03}" v="14" dt="2024-11-07T07:41:10.263"/>
    <p1510:client id="{D0BA6503-A4F5-9574-6473-7C274917AD07}" v="236" dt="2024-11-06T20:19:38.246"/>
    <p1510:client id="{FF6789DA-1247-4E10-8090-BB8994C026D4}" v="50" dt="2024-11-06T10:24:27.6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94"/>
  </p:normalViewPr>
  <p:slideViewPr>
    <p:cSldViewPr snapToGrid="0">
      <p:cViewPr varScale="1">
        <p:scale>
          <a:sx n="121" d="100"/>
          <a:sy n="121" d="100"/>
        </p:scale>
        <p:origin x="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E948D558-CE8F-7143-968E-2554DB1DC7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612DFCF-7F89-B615-806F-F8627C763C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15120-8B33-4194-B723-2287D638B0D5}" type="datetimeFigureOut">
              <a:rPr lang="fr-FR" smtClean="0"/>
              <a:t>09/11/2024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566506-5245-A855-69B1-76E8C1D6854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B8CC88C-545F-8A7C-406C-B569B315FB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47BDE-B30C-4ED3-9534-4290A83E1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635990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1A1E0-3E33-43B0-A6C2-6BDE7D775A1D}" type="datetimeFigureOut">
              <a:rPr lang="fr-FR" smtClean="0"/>
              <a:t>09/11/2024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22661-79D3-4270-9DB7-8ED2D13AE3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943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394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521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Top 5 tests: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Upshot-Knothole Nancy ​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Upshot-Knothole Harry​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Dominic II/Sunbeam Small Boy​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Trinity​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Plumbbob</a:t>
            </a:r>
            <a:r>
              <a:rPr lang="en-GB" sz="18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 Smoky​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 sz="1800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Participants will run their atmospheric dispersion models as they would for an emergency response incident. Runs will be 12 hours in duration from the detonation time</a:t>
            </a:r>
            <a:r>
              <a:rPr lang="en-GB" sz="1800" b="0" i="0" u="sng">
                <a:solidFill>
                  <a:srgbClr val="D13438"/>
                </a:solidFill>
                <a:effectLst/>
                <a:latin typeface="Aptos" panose="020B0004020202020204" pitchFamily="34" charset="0"/>
              </a:rPr>
              <a:t>,</a:t>
            </a:r>
            <a:r>
              <a:rPr lang="en-GB" sz="1800" b="0" i="0" strike="sngStrike">
                <a:solidFill>
                  <a:srgbClr val="D13438"/>
                </a:solidFill>
                <a:effectLst/>
                <a:latin typeface="Aptos" panose="020B0004020202020204" pitchFamily="34" charset="0"/>
              </a:rPr>
              <a:t>.</a:t>
            </a:r>
            <a:r>
              <a:rPr lang="en-GB" sz="1800" b="0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1310 UTC March 24 1953.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Outputs should include air concentration, deposition and dose data for fixed monitoring locations and on a grid for comparison with time-of-arrival and equivalent dose contours from the Upshot-Knothole Nancy test.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 sz="1800" b="0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863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>
                <a:effectLst/>
                <a:latin typeface="Calibri" panose="020F0502020204030204" pitchFamily="34" charset="0"/>
                <a:ea typeface="HiddenHorzOCR"/>
                <a:cs typeface="Calibri" panose="020F0502020204030204" pitchFamily="34" charset="0"/>
              </a:rPr>
              <a:t>A digitized image was taken from the report : Steadman Jr, C.R., Kennedy, N.C. and Quinn, V.E., 1984. Analysis of Operation Upshot-Knothole nuclear test NANCY radiological and meteorological data (No. NVO-282). National Oceanic and Atmospheric Administration, Las Vegas, NV (USA). Weather Service Nuclear Support Office.</a:t>
            </a:r>
          </a:p>
          <a:p>
            <a:r>
              <a:rPr lang="nb-NO" sz="1800" err="1"/>
              <a:t>We</a:t>
            </a:r>
            <a:r>
              <a:rPr lang="nb-NO" sz="1800"/>
              <a:t> have used QGIS for </a:t>
            </a:r>
            <a:r>
              <a:rPr lang="nb-NO" sz="1800" err="1"/>
              <a:t>georeferencing</a:t>
            </a:r>
            <a:r>
              <a:rPr lang="nb-NO" sz="1800"/>
              <a:t> :</a:t>
            </a:r>
          </a:p>
          <a:p>
            <a:r>
              <a:rPr lang="nb-NO" sz="1800" err="1"/>
              <a:t>Essentially</a:t>
            </a:r>
            <a:r>
              <a:rPr lang="nb-NO" sz="1800"/>
              <a:t> taking </a:t>
            </a:r>
            <a:r>
              <a:rPr lang="nb-NO" sz="1800" err="1"/>
              <a:t>the</a:t>
            </a:r>
            <a:r>
              <a:rPr lang="nb-NO" sz="1800"/>
              <a:t> </a:t>
            </a:r>
            <a:r>
              <a:rPr lang="nb-NO" sz="1800" err="1"/>
              <a:t>scanned</a:t>
            </a:r>
            <a:r>
              <a:rPr lang="nb-NO" sz="1800"/>
              <a:t> image </a:t>
            </a:r>
            <a:r>
              <a:rPr lang="nb-NO" sz="1800" err="1"/>
              <a:t>showing</a:t>
            </a:r>
            <a:r>
              <a:rPr lang="nb-NO" sz="1800"/>
              <a:t> </a:t>
            </a:r>
            <a:r>
              <a:rPr lang="nb-NO" sz="1800" err="1"/>
              <a:t>the</a:t>
            </a:r>
            <a:r>
              <a:rPr lang="nb-NO" sz="1800"/>
              <a:t> spatial </a:t>
            </a:r>
            <a:r>
              <a:rPr lang="nb-NO" sz="1800" err="1"/>
              <a:t>distribution</a:t>
            </a:r>
            <a:r>
              <a:rPr lang="nb-NO" sz="1800"/>
              <a:t> of </a:t>
            </a:r>
            <a:r>
              <a:rPr lang="nb-NO" sz="1800" err="1"/>
              <a:t>various</a:t>
            </a:r>
            <a:r>
              <a:rPr lang="nb-NO" sz="1800"/>
              <a:t> </a:t>
            </a:r>
            <a:r>
              <a:rPr lang="nb-NO" sz="1800" err="1"/>
              <a:t>features</a:t>
            </a:r>
            <a:r>
              <a:rPr lang="nb-NO" sz="1800"/>
              <a:t> and </a:t>
            </a:r>
            <a:r>
              <a:rPr lang="nb-NO" sz="1800" b="1"/>
              <a:t>binding</a:t>
            </a:r>
            <a:r>
              <a:rPr lang="nb-NO" sz="1800"/>
              <a:t> </a:t>
            </a:r>
            <a:r>
              <a:rPr lang="nb-NO" sz="1800" err="1"/>
              <a:t>this</a:t>
            </a:r>
            <a:r>
              <a:rPr lang="nb-NO" sz="1800"/>
              <a:t> to a </a:t>
            </a:r>
            <a:r>
              <a:rPr lang="nb-NO" sz="1800" u="sng" err="1"/>
              <a:t>coordinate</a:t>
            </a:r>
            <a:r>
              <a:rPr lang="nb-NO" sz="1800" u="sng"/>
              <a:t> </a:t>
            </a:r>
            <a:r>
              <a:rPr lang="nb-NO" sz="1800" u="sng" err="1"/>
              <a:t>reference</a:t>
            </a:r>
            <a:r>
              <a:rPr lang="nb-NO" sz="1800" u="sng"/>
              <a:t> system </a:t>
            </a:r>
            <a:r>
              <a:rPr lang="nb-NO" sz="1800" u="none"/>
              <a:t>in </a:t>
            </a:r>
            <a:r>
              <a:rPr lang="nb-NO" sz="1800" u="none" err="1"/>
              <a:t>the</a:t>
            </a:r>
            <a:r>
              <a:rPr lang="nb-NO" sz="1800" u="none"/>
              <a:t> GIS by </a:t>
            </a:r>
            <a:r>
              <a:rPr lang="nb-NO" sz="1800" u="none" err="1"/>
              <a:t>coordinate</a:t>
            </a:r>
            <a:r>
              <a:rPr lang="nb-NO" sz="1800" u="none"/>
              <a:t> </a:t>
            </a:r>
            <a:r>
              <a:rPr lang="nb-NO" sz="1800" u="none" err="1"/>
              <a:t>transformation</a:t>
            </a:r>
            <a:r>
              <a:rPr lang="nb-NO" sz="1800" u="none"/>
              <a:t>.</a:t>
            </a:r>
          </a:p>
          <a:p>
            <a:r>
              <a:rPr lang="nb-NO" sz="1800" u="none"/>
              <a:t>This is </a:t>
            </a:r>
            <a:r>
              <a:rPr lang="nb-NO" sz="1800" u="none" err="1"/>
              <a:t>achieved</a:t>
            </a:r>
            <a:r>
              <a:rPr lang="nb-NO" sz="1800" u="none"/>
              <a:t> in </a:t>
            </a:r>
            <a:r>
              <a:rPr lang="nb-NO" sz="1800" u="none" err="1"/>
              <a:t>practice</a:t>
            </a:r>
            <a:r>
              <a:rPr lang="nb-NO" sz="1800" u="none"/>
              <a:t> by </a:t>
            </a:r>
            <a:r>
              <a:rPr lang="nb-NO" sz="1800" u="none" err="1"/>
              <a:t>identifying</a:t>
            </a:r>
            <a:r>
              <a:rPr lang="nb-NO" sz="1800" u="none"/>
              <a:t> </a:t>
            </a:r>
            <a:r>
              <a:rPr lang="nb-NO" sz="1800" u="none" err="1"/>
              <a:t>common</a:t>
            </a:r>
            <a:r>
              <a:rPr lang="nb-NO" sz="1800" u="none"/>
              <a:t> </a:t>
            </a:r>
            <a:r>
              <a:rPr lang="nb-NO" sz="1800" u="none" err="1"/>
              <a:t>points</a:t>
            </a:r>
            <a:r>
              <a:rPr lang="nb-NO" sz="1800" u="none"/>
              <a:t>/locations </a:t>
            </a:r>
            <a:r>
              <a:rPr lang="nb-NO" sz="1800" u="none" err="1"/>
              <a:t>that</a:t>
            </a:r>
            <a:r>
              <a:rPr lang="nb-NO" sz="1800" u="none"/>
              <a:t> </a:t>
            </a:r>
            <a:r>
              <a:rPr lang="nb-NO" sz="1800" u="none" err="1"/>
              <a:t>are</a:t>
            </a:r>
            <a:r>
              <a:rPr lang="nb-NO" sz="1800" u="none"/>
              <a:t> </a:t>
            </a:r>
            <a:r>
              <a:rPr lang="nb-NO" sz="1800" u="none" err="1"/>
              <a:t>observable</a:t>
            </a:r>
            <a:r>
              <a:rPr lang="nb-NO" sz="1800" u="none"/>
              <a:t> </a:t>
            </a:r>
            <a:r>
              <a:rPr lang="nb-NO" sz="1800" u="none" err="1"/>
              <a:t>on</a:t>
            </a:r>
            <a:r>
              <a:rPr lang="nb-NO" sz="1800" u="none"/>
              <a:t> </a:t>
            </a:r>
            <a:r>
              <a:rPr lang="nb-NO" sz="1800" u="none" err="1"/>
              <a:t>both</a:t>
            </a:r>
            <a:r>
              <a:rPr lang="nb-NO" sz="1800" u="none"/>
              <a:t> </a:t>
            </a:r>
            <a:r>
              <a:rPr lang="nb-NO" sz="1800" u="none" err="1"/>
              <a:t>maps</a:t>
            </a:r>
            <a:r>
              <a:rPr lang="nb-NO" sz="1800" u="none"/>
              <a:t> - for </a:t>
            </a:r>
            <a:r>
              <a:rPr lang="nb-NO" sz="1800" u="none" err="1"/>
              <a:t>example</a:t>
            </a:r>
            <a:r>
              <a:rPr lang="nb-NO" sz="1800" u="none"/>
              <a:t> </a:t>
            </a:r>
            <a:r>
              <a:rPr lang="nb-NO" sz="1800" u="none" err="1"/>
              <a:t>roads</a:t>
            </a:r>
            <a:r>
              <a:rPr lang="nb-NO" sz="1800" u="none"/>
              <a:t>, </a:t>
            </a:r>
            <a:r>
              <a:rPr lang="nb-NO" sz="1800" u="none" err="1"/>
              <a:t>highway</a:t>
            </a:r>
            <a:r>
              <a:rPr lang="nb-NO" sz="1800" u="none"/>
              <a:t> </a:t>
            </a:r>
            <a:r>
              <a:rPr lang="nb-NO" sz="1800" u="none" err="1"/>
              <a:t>junctions</a:t>
            </a:r>
            <a:r>
              <a:rPr lang="nb-NO" sz="1800" u="none"/>
              <a:t>, </a:t>
            </a:r>
            <a:r>
              <a:rPr lang="nb-NO" sz="1800" u="none" err="1"/>
              <a:t>villages</a:t>
            </a:r>
            <a:r>
              <a:rPr lang="nb-NO" sz="1800" u="none"/>
              <a:t> – and </a:t>
            </a:r>
            <a:r>
              <a:rPr lang="nb-NO" sz="1800" u="none" err="1"/>
              <a:t>then</a:t>
            </a:r>
            <a:r>
              <a:rPr lang="nb-NO" sz="1800" u="none"/>
              <a:t> linking </a:t>
            </a:r>
            <a:r>
              <a:rPr lang="nb-NO" sz="1800" u="none" err="1"/>
              <a:t>one</a:t>
            </a:r>
            <a:r>
              <a:rPr lang="nb-NO" sz="1800" u="none"/>
              <a:t> to </a:t>
            </a:r>
            <a:r>
              <a:rPr lang="nb-NO" sz="1800" u="none" err="1"/>
              <a:t>the</a:t>
            </a:r>
            <a:r>
              <a:rPr lang="nb-NO" sz="1800" u="none"/>
              <a:t> </a:t>
            </a:r>
            <a:r>
              <a:rPr lang="nb-NO" sz="1800" u="none" err="1"/>
              <a:t>other</a:t>
            </a:r>
            <a:r>
              <a:rPr lang="nb-NO" sz="1800" u="none"/>
              <a:t> </a:t>
            </a:r>
            <a:r>
              <a:rPr lang="nb-NO" sz="1800" u="none" err="1"/>
              <a:t>using</a:t>
            </a:r>
            <a:r>
              <a:rPr lang="nb-NO" sz="1800" u="none"/>
              <a:t> </a:t>
            </a:r>
            <a:r>
              <a:rPr lang="nb-NO" sz="1800" u="none" err="1"/>
              <a:t>the</a:t>
            </a:r>
            <a:r>
              <a:rPr lang="nb-NO" sz="1800" u="none"/>
              <a:t> </a:t>
            </a:r>
            <a:r>
              <a:rPr lang="nb-NO" sz="1800" u="none" err="1"/>
              <a:t>georeferencing</a:t>
            </a:r>
            <a:r>
              <a:rPr lang="nb-NO" sz="1800" u="none"/>
              <a:t> </a:t>
            </a:r>
            <a:r>
              <a:rPr lang="nb-NO" sz="1800" u="none" err="1"/>
              <a:t>tool</a:t>
            </a:r>
            <a:r>
              <a:rPr lang="nb-NO" sz="1800" u="none"/>
              <a:t>.</a:t>
            </a:r>
          </a:p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870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490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018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0FA30F-2E56-4124-B517-06591F7E3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76098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004494"/>
                </a:solidFill>
                <a:latin typeface="Josefin Sans" pitchFamily="2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E9C9740-811B-48AB-BFED-F72EE81D2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85731"/>
            <a:ext cx="9144000" cy="2472069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4494"/>
                </a:solidFill>
                <a:latin typeface="Josefin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C6B2B26D-5846-4306-BB5C-7582DA814C22}"/>
              </a:ext>
            </a:extLst>
          </p:cNvPr>
          <p:cNvCxnSpPr>
            <a:cxnSpLocks/>
          </p:cNvCxnSpPr>
          <p:nvPr userDrawn="1"/>
        </p:nvCxnSpPr>
        <p:spPr>
          <a:xfrm>
            <a:off x="834884" y="2498080"/>
            <a:ext cx="10512000" cy="0"/>
          </a:xfrm>
          <a:prstGeom prst="line">
            <a:avLst/>
          </a:prstGeom>
          <a:ln w="73025" cap="rnd">
            <a:solidFill>
              <a:srgbClr val="FFAA3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65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5153E4-DCBB-476B-8A41-2A43545E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26F4090-BB5E-472A-9E4F-34A65D0BC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08403A5-A323-44D5-AA84-F7E4BBD815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E9B3FC1-53F9-4C2F-B533-16B3F4FF6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55CFE27-5921-43CF-9AA6-6F3FAFADE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3442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21AF7588-7383-409D-A981-B8303246C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29500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8044AD8-E6FB-4CD5-B384-82DDB990D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357581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48DEBA2-CA76-4424-97E0-A614B530BB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2F6D931-39FC-42E3-9522-7DABDBA85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E19E73-FD49-4EF7-AA37-157F4502B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07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369E46-A1EB-4027-BDD5-352DDA43A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34066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3272895-ADD2-46D2-833C-9FD982046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0651"/>
            <a:ext cx="10515600" cy="367831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DC59C42A-20CA-4586-AD4E-805E739FD2E9}"/>
              </a:ext>
            </a:extLst>
          </p:cNvPr>
          <p:cNvCxnSpPr/>
          <p:nvPr userDrawn="1"/>
        </p:nvCxnSpPr>
        <p:spPr>
          <a:xfrm>
            <a:off x="203765" y="1499192"/>
            <a:ext cx="10894911" cy="0"/>
          </a:xfrm>
          <a:prstGeom prst="line">
            <a:avLst/>
          </a:prstGeom>
          <a:ln w="73025" cap="rnd">
            <a:solidFill>
              <a:srgbClr val="FFAA3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DCAFC09-4C0D-2FA6-54C1-047FBD2AB3B1}"/>
              </a:ext>
            </a:extLst>
          </p:cNvPr>
          <p:cNvSpPr txBox="1"/>
          <p:nvPr userDrawn="1"/>
        </p:nvSpPr>
        <p:spPr>
          <a:xfrm>
            <a:off x="3033758" y="6097735"/>
            <a:ext cx="521293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Josefin Sans" pitchFamily="2" charset="0"/>
              <a:ea typeface="+mn-ea"/>
              <a:cs typeface="+mn-cs"/>
            </a:endParaRPr>
          </a:p>
          <a:p>
            <a:pPr algn="ctr"/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Josefin Sans" pitchFamily="2" charset="0"/>
                <a:ea typeface="+mn-ea"/>
                <a:cs typeface="+mn-cs"/>
              </a:rPr>
              <a:t>NERIS Workshop, Rome, 11</a:t>
            </a:r>
            <a:r>
              <a:rPr kumimoji="0" lang="en-GB" sz="1600" b="1" i="0" u="none" strike="noStrike" kern="1200" cap="none" spc="0" normalizeH="0" baseline="30000" noProof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Josefin Sans" pitchFamily="2" charset="0"/>
                <a:ea typeface="+mn-ea"/>
                <a:cs typeface="+mn-cs"/>
              </a:rPr>
              <a:t>th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Josefin Sans" pitchFamily="2" charset="0"/>
                <a:ea typeface="+mn-ea"/>
                <a:cs typeface="+mn-cs"/>
              </a:rPr>
              <a:t> November 2024</a:t>
            </a:r>
            <a:endParaRPr lang="en-GB" sz="1600" b="1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631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9DC381-F37F-4D6C-A1A7-C2123D085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021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C0AB28ED-0F66-449B-80C1-FF59CBD8C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43504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3E7EA3D-59B3-40FA-83B9-AD7934F9A7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280666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94D6B24-8DCF-4ACF-AB9B-A769FEE66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528066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099C325-7906-4089-AC3F-6BA1A0111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4438" y="5280665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476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DCDF92-48A0-417B-AC92-4CA2FE59A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DC38AB8-C6E3-4659-A26D-2DFA0C1D3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6625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C05469E-3F2E-4E61-BA28-8A3B06390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86625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E550B51-1362-4C11-80D1-100E5F9C90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4BF1106-4082-4AB1-A00B-F9ACECA20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A41419B-D2DD-4BBE-830E-45BBBC1B2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318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F25ADB-9A3F-4254-99AB-64BFBCDE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DB2C97FA-5156-4C45-9EC9-CAE4F2BCA1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17662C36-9814-4991-ADE1-DF39122F79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24845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71C27CED-4A96-4209-AEF6-3E8CAE672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F7A6D0F5-BED0-4CB6-A741-C9FF03066E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24845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91957503-B950-4BB0-A5B8-385B0EF28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3C9F6566-9EA2-44D4-B9A6-9EFE0BC32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A9C123ED-3451-4511-B212-88762B03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942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B2D5AE-B090-464E-BEFC-5311C1586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046B9DE-5EBE-4D70-A087-3C71D83EF6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D9BF548-8579-4378-A4D0-AE794DB08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FAF0D16-0215-4742-8B53-4205B95A0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2098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EC44258A-583C-4557-A309-B96FCEF6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1386A3D-1FCC-443B-BAF3-AA869401C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85CB790-0BD0-438D-BC5F-7C24868A9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308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34140B-107B-406C-A6D3-38CF1E72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BF00318-8674-417E-8DC9-5545B817A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7455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A8144675-04E5-49B8-9C7B-1B4069A01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6755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F4813D2-6762-41A6-A3F6-A8B2B489A0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CF79BDB-04A5-4CA1-9AFC-D92649B0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D1B55BF-883A-43D2-A416-1B0CC9206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7313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99762A-4AF6-4281-A893-828CB0992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F10941D-14C7-4C76-B199-026BD0FBC5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7250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D5D674AF-2F15-40A0-99DC-0D2B26056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655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822AACC-4924-45F1-9D23-1D7DE45C52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09.11.2024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1F8F6B9-7F75-4B36-A9E3-B99847FFF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F821FF8-D1EA-41D5-871E-2B0136896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4190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57AA4BD-98CE-4B82-A74B-061C30366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3679AB07-4EB3-46C9-9923-A1A3CA757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59507"/>
            <a:ext cx="10515600" cy="3678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ECE27B17-D5B0-4910-A923-1760D5B403AF}"/>
              </a:ext>
            </a:extLst>
          </p:cNvPr>
          <p:cNvSpPr txBox="1"/>
          <p:nvPr userDrawn="1"/>
        </p:nvSpPr>
        <p:spPr>
          <a:xfrm>
            <a:off x="4689117" y="6106638"/>
            <a:ext cx="2819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600" b="1">
                <a:solidFill>
                  <a:srgbClr val="004494"/>
                </a:solidFill>
                <a:latin typeface="Josefin Sans" pitchFamily="2" charset="0"/>
              </a:rPr>
              <a:t>Place, Date</a:t>
            </a:r>
            <a:endParaRPr lang="cs-CZ" sz="1600" b="1">
              <a:solidFill>
                <a:srgbClr val="004494"/>
              </a:solidFill>
              <a:latin typeface="Josefin Sans" pitchFamily="2" charset="0"/>
            </a:endParaRPr>
          </a:p>
        </p:txBody>
      </p:sp>
      <p:pic>
        <p:nvPicPr>
          <p:cNvPr id="6" name="Image 4" descr="Co-funded by the EU">
            <a:extLst>
              <a:ext uri="{FF2B5EF4-FFF2-40B4-BE49-F238E27FC236}">
                <a16:creationId xmlns:a16="http://schemas.microsoft.com/office/drawing/2014/main" id="{5DD50754-B205-13E2-DB40-BF5EF1BE0DA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337" y="5964977"/>
            <a:ext cx="3012532" cy="62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607F142-B0A3-4B3F-B9EB-F6160D29287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789051"/>
            <a:ext cx="1656000" cy="9737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FCE68C-DDC7-BAE2-C0C8-54D86C5E1B69}"/>
              </a:ext>
            </a:extLst>
          </p:cNvPr>
          <p:cNvSpPr txBox="1"/>
          <p:nvPr userDrawn="1"/>
        </p:nvSpPr>
        <p:spPr>
          <a:xfrm>
            <a:off x="3033758" y="6097735"/>
            <a:ext cx="521293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Josefin Sans" pitchFamily="2" charset="0"/>
              <a:ea typeface="+mn-ea"/>
              <a:cs typeface="+mn-cs"/>
            </a:endParaRPr>
          </a:p>
          <a:p>
            <a:pPr algn="ctr"/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Josefin Sans" pitchFamily="2" charset="0"/>
                <a:ea typeface="+mn-ea"/>
                <a:cs typeface="+mn-cs"/>
              </a:rPr>
              <a:t>NERIS Workshop, Rome, 11</a:t>
            </a:r>
            <a:r>
              <a:rPr kumimoji="0" lang="en-GB" sz="1600" b="1" i="0" u="none" strike="noStrike" kern="1200" cap="none" spc="0" normalizeH="0" baseline="30000" noProof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Josefin Sans" pitchFamily="2" charset="0"/>
                <a:ea typeface="+mn-ea"/>
                <a:cs typeface="+mn-cs"/>
              </a:rPr>
              <a:t>th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Josefin Sans" pitchFamily="2" charset="0"/>
                <a:ea typeface="+mn-ea"/>
                <a:cs typeface="+mn-cs"/>
              </a:rPr>
              <a:t> November 2024</a:t>
            </a:r>
            <a:endParaRPr lang="en-GB" sz="1600" b="1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83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4494"/>
          </a:solidFill>
          <a:latin typeface="Josefin San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8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F909FD-2298-457C-81F9-CE396765E4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1965" y="1122363"/>
            <a:ext cx="10741890" cy="1176098"/>
          </a:xfrm>
        </p:spPr>
        <p:txBody>
          <a:bodyPr>
            <a:normAutofit fontScale="90000"/>
          </a:bodyPr>
          <a:lstStyle/>
          <a:p>
            <a:r>
              <a:rPr lang="en-GB" sz="5400">
                <a:effectLst/>
                <a:latin typeface="Avenir Book"/>
                <a:ea typeface="Times New Roman" panose="02020603050405020304" pitchFamily="18" charset="0"/>
                <a:cs typeface="Calibri Light" panose="020F0302020204030204" pitchFamily="34" charset="0"/>
              </a:rPr>
              <a:t>Model comparison and validation using data of the 1950s nuclear weapon tests </a:t>
            </a:r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B503EC-76F7-406A-AFB2-4F8BB0834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695" y="2785731"/>
            <a:ext cx="10543761" cy="247206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>
                <a:latin typeface="Josefin Sans"/>
              </a:rPr>
              <a:t>PREDICT </a:t>
            </a:r>
            <a:r>
              <a:rPr lang="fr-FR" err="1">
                <a:latin typeface="Josefin Sans"/>
              </a:rPr>
              <a:t>Task</a:t>
            </a:r>
            <a:r>
              <a:rPr lang="fr-FR">
                <a:latin typeface="Josefin Sans"/>
              </a:rPr>
              <a:t> 3.1</a:t>
            </a:r>
          </a:p>
          <a:p>
            <a:r>
              <a:rPr lang="fr-FR" sz="1600">
                <a:latin typeface="Josefin Sans"/>
              </a:rPr>
              <a:t>Sarah </a:t>
            </a:r>
            <a:r>
              <a:rPr lang="fr-FR" sz="1600" err="1">
                <a:latin typeface="Josefin Sans"/>
              </a:rPr>
              <a:t>Millington</a:t>
            </a:r>
            <a:r>
              <a:rPr lang="fr-FR" sz="1600">
                <a:latin typeface="Josefin Sans"/>
              </a:rPr>
              <a:t> (UK Met Office) on </a:t>
            </a:r>
            <a:r>
              <a:rPr lang="fr-FR" sz="1600" err="1">
                <a:latin typeface="Josefin Sans"/>
              </a:rPr>
              <a:t>behalf</a:t>
            </a:r>
            <a:r>
              <a:rPr lang="fr-FR" sz="1600">
                <a:latin typeface="Josefin Sans"/>
              </a:rPr>
              <a:t> of </a:t>
            </a:r>
            <a:br>
              <a:rPr lang="fr-FR" sz="1600">
                <a:latin typeface="Josefin Sans"/>
              </a:rPr>
            </a:br>
            <a:r>
              <a:rPr lang="fr-FR" sz="1600">
                <a:latin typeface="Josefin Sans"/>
              </a:rPr>
              <a:t>PREDICT </a:t>
            </a:r>
            <a:r>
              <a:rPr lang="fr-FR" sz="1600" err="1">
                <a:latin typeface="Josefin Sans"/>
              </a:rPr>
              <a:t>Task</a:t>
            </a:r>
            <a:r>
              <a:rPr lang="fr-FR" sz="1600">
                <a:latin typeface="Josefin Sans"/>
              </a:rPr>
              <a:t> 3.1 </a:t>
            </a:r>
            <a:r>
              <a:rPr lang="fr-FR" sz="1600" err="1">
                <a:latin typeface="Josefin Sans"/>
              </a:rPr>
              <a:t>collaborators</a:t>
            </a:r>
            <a:endParaRPr lang="fr-FR" sz="16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F4BEB1-1E64-12C6-6709-2FAFDF4BD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829" y="3895200"/>
            <a:ext cx="2018342" cy="194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626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001C05-5B6D-49C6-96A6-58110EB50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Aim of the task</a:t>
            </a:r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0FF91BC-3775-44A6-BA16-3127F3338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sz="2800">
                <a:effectLst/>
                <a:ea typeface="Calibri" panose="020F0502020204030204" pitchFamily="34" charset="0"/>
              </a:rPr>
              <a:t>To identify and select a number of 1950s tests </a:t>
            </a:r>
          </a:p>
          <a:p>
            <a:r>
              <a:rPr lang="en-GB" sz="2800">
                <a:effectLst/>
                <a:ea typeface="Calibri" panose="020F0502020204030204" pitchFamily="34" charset="0"/>
              </a:rPr>
              <a:t>Produce cases for verification of model outputs</a:t>
            </a:r>
          </a:p>
          <a:p>
            <a:r>
              <a:rPr lang="en-GB" sz="2800">
                <a:ea typeface="Calibri" panose="020F0502020204030204" pitchFamily="34" charset="0"/>
              </a:rPr>
              <a:t>First model intercomparison performed</a:t>
            </a:r>
          </a:p>
          <a:p>
            <a:pPr lvl="1"/>
            <a:r>
              <a:rPr lang="en-GB">
                <a:ea typeface="Calibri" panose="020F0502020204030204" pitchFamily="34" charset="0"/>
              </a:rPr>
              <a:t>Areas for potential improvement identified</a:t>
            </a:r>
          </a:p>
          <a:p>
            <a:pPr lvl="1"/>
            <a:r>
              <a:rPr lang="en-GB">
                <a:ea typeface="Calibri" panose="020F0502020204030204" pitchFamily="34" charset="0"/>
              </a:rPr>
              <a:t>Output from other tasks and work packages</a:t>
            </a:r>
          </a:p>
          <a:p>
            <a:r>
              <a:rPr lang="en-GB">
                <a:ea typeface="Calibri" panose="020F0502020204030204" pitchFamily="34" charset="0"/>
              </a:rPr>
              <a:t>Second model intercomparison performed</a:t>
            </a:r>
          </a:p>
          <a:p>
            <a:pPr lvl="1"/>
            <a:endParaRPr lang="en-GB">
              <a:ea typeface="Calibri" panose="020F0502020204030204" pitchFamily="34" charset="0"/>
            </a:endParaRPr>
          </a:p>
          <a:p>
            <a:endParaRPr lang="cs-CZ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7FF09D82-70DA-6F0F-1130-E8215CD5B1BB}"/>
              </a:ext>
            </a:extLst>
          </p:cNvPr>
          <p:cNvSpPr/>
          <p:nvPr/>
        </p:nvSpPr>
        <p:spPr>
          <a:xfrm>
            <a:off x="7795034" y="3429000"/>
            <a:ext cx="316871" cy="663166"/>
          </a:xfrm>
          <a:prstGeom prst="rightBrace">
            <a:avLst/>
          </a:prstGeom>
          <a:ln w="28575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8CC250-2D16-4D5C-7FCA-98393ECBA38C}"/>
              </a:ext>
            </a:extLst>
          </p:cNvPr>
          <p:cNvSpPr txBox="1"/>
          <p:nvPr/>
        </p:nvSpPr>
        <p:spPr>
          <a:xfrm>
            <a:off x="8179806" y="3447107"/>
            <a:ext cx="3106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FFAA3D"/>
                </a:solidFill>
                <a:latin typeface="Josefin Sans" pitchFamily="2" charset="0"/>
              </a:rPr>
              <a:t>Changes made to model parameters, set-up, inputs</a:t>
            </a:r>
          </a:p>
        </p:txBody>
      </p:sp>
    </p:spTree>
    <p:extLst>
      <p:ext uri="{BB962C8B-B14F-4D97-AF65-F5344CB8AC3E}">
        <p14:creationId xmlns:p14="http://schemas.microsoft.com/office/powerpoint/2010/main" val="44576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001C05-5B6D-49C6-96A6-58110EB50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Use of 1950s test data</a:t>
            </a:r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0FF91BC-3775-44A6-BA16-3127F3338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0651"/>
            <a:ext cx="7031892" cy="367831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400">
                <a:effectLst/>
                <a:latin typeface="Josefin Sans"/>
                <a:ea typeface="Calibri"/>
              </a:rPr>
              <a:t>Many nuclear tests reviewed</a:t>
            </a:r>
          </a:p>
          <a:p>
            <a:r>
              <a:rPr lang="en-GB" sz="2400">
                <a:effectLst/>
                <a:latin typeface="Josefin Sans"/>
                <a:ea typeface="Calibri"/>
              </a:rPr>
              <a:t>Upshot-Knothole Nancy</a:t>
            </a:r>
          </a:p>
          <a:p>
            <a:r>
              <a:rPr lang="en-GB" sz="2400">
                <a:latin typeface="Josefin Sans"/>
                <a:ea typeface="Calibri"/>
              </a:rPr>
              <a:t>24</a:t>
            </a:r>
            <a:r>
              <a:rPr lang="en-GB" sz="2400" baseline="30000">
                <a:latin typeface="Josefin Sans"/>
                <a:ea typeface="Calibri"/>
              </a:rPr>
              <a:t>th</a:t>
            </a:r>
            <a:r>
              <a:rPr lang="en-GB" sz="2400">
                <a:latin typeface="Josefin Sans"/>
                <a:ea typeface="Calibri"/>
              </a:rPr>
              <a:t> March 1953, 24 kt</a:t>
            </a:r>
          </a:p>
          <a:p>
            <a:r>
              <a:rPr lang="en-GB" sz="2400">
                <a:latin typeface="Josefin Sans"/>
              </a:rPr>
              <a:t>Using ECMWF’s ERA-5 data</a:t>
            </a:r>
          </a:p>
          <a:p>
            <a:r>
              <a:rPr lang="en-GB" sz="2400">
                <a:latin typeface="Josefin Sans"/>
              </a:rPr>
              <a:t>Simulations for a 12-hour period with outputs visualised on a map and compared with monitor data</a:t>
            </a:r>
            <a:endParaRPr lang="cs-CZ" sz="2400"/>
          </a:p>
          <a:p>
            <a:endParaRPr lang="cs-CZ" sz="2400"/>
          </a:p>
          <a:p>
            <a:endParaRPr lang="cs-CZ" sz="2400"/>
          </a:p>
          <a:p>
            <a:endParaRPr lang="cs-CZ" sz="2400"/>
          </a:p>
          <a:p>
            <a:endParaRPr lang="cs-CZ" sz="2400"/>
          </a:p>
        </p:txBody>
      </p:sp>
      <p:pic>
        <p:nvPicPr>
          <p:cNvPr id="4" name="Picture 3" descr="A black and white photo of a nuclear detonation test">
            <a:extLst>
              <a:ext uri="{FF2B5EF4-FFF2-40B4-BE49-F238E27FC236}">
                <a16:creationId xmlns:a16="http://schemas.microsoft.com/office/drawing/2014/main" id="{2ACD4839-9080-06C1-0CB0-E8B18E20F5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867" y="-19558"/>
            <a:ext cx="2947454" cy="3753971"/>
          </a:xfrm>
          <a:prstGeom prst="rect">
            <a:avLst/>
          </a:prstGeom>
        </p:spPr>
      </p:pic>
      <p:pic>
        <p:nvPicPr>
          <p:cNvPr id="5" name="Picture 4" descr="1984 reanalysis fallout pattern">
            <a:extLst>
              <a:ext uri="{FF2B5EF4-FFF2-40B4-BE49-F238E27FC236}">
                <a16:creationId xmlns:a16="http://schemas.microsoft.com/office/drawing/2014/main" id="{51D077F4-60AD-438D-A9ED-08461F753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383" y="1574841"/>
            <a:ext cx="3748348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E13CDB-7408-22B8-CBFF-D8939B66FD95}"/>
              </a:ext>
            </a:extLst>
          </p:cNvPr>
          <p:cNvSpPr txBox="1"/>
          <p:nvPr/>
        </p:nvSpPr>
        <p:spPr>
          <a:xfrm>
            <a:off x="8294382" y="6424658"/>
            <a:ext cx="382820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0" i="0" u="none" strike="noStrike">
                <a:solidFill>
                  <a:srgbClr val="2A2A2A"/>
                </a:solidFill>
                <a:effectLst/>
                <a:latin typeface="Josefin Sans" pitchFamily="2" charset="0"/>
              </a:rPr>
              <a:t>1984 reanalysis 12-hour fallout pattern</a:t>
            </a:r>
            <a:r>
              <a:rPr lang="en-GB" sz="1600" b="0" i="0">
                <a:solidFill>
                  <a:srgbClr val="000000"/>
                </a:solidFill>
                <a:effectLst/>
                <a:latin typeface="Josefin Sans" pitchFamily="2" charset="0"/>
              </a:rPr>
              <a:t>​</a:t>
            </a:r>
            <a:endParaRPr lang="en-GB" sz="160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808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60BA9C5-8412-366A-4AC4-96DBEBBF7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>
                <a:latin typeface="Josefin Sans"/>
              </a:rPr>
              <a:t>Georeferencing published information - Nancy</a:t>
            </a:r>
            <a:endParaRPr lang="nb-NO"/>
          </a:p>
        </p:txBody>
      </p:sp>
      <p:grpSp>
        <p:nvGrpSpPr>
          <p:cNvPr id="13" name="Gruppe 12">
            <a:extLst>
              <a:ext uri="{FF2B5EF4-FFF2-40B4-BE49-F238E27FC236}">
                <a16:creationId xmlns:a16="http://schemas.microsoft.com/office/drawing/2014/main" id="{547CC98C-59C9-46BA-56AC-E51C140CAEE3}"/>
              </a:ext>
            </a:extLst>
          </p:cNvPr>
          <p:cNvGrpSpPr/>
          <p:nvPr/>
        </p:nvGrpSpPr>
        <p:grpSpPr>
          <a:xfrm>
            <a:off x="625230" y="1553455"/>
            <a:ext cx="3634153" cy="4323237"/>
            <a:chOff x="625230" y="1553455"/>
            <a:chExt cx="3634153" cy="4323237"/>
          </a:xfrm>
        </p:grpSpPr>
        <p:pic>
          <p:nvPicPr>
            <p:cNvPr id="4" name="Bilde 3" descr="Et bilde som inneholder kart, tekst, diagram">
              <a:extLst>
                <a:ext uri="{FF2B5EF4-FFF2-40B4-BE49-F238E27FC236}">
                  <a16:creationId xmlns:a16="http://schemas.microsoft.com/office/drawing/2014/main" id="{864C7C09-A97B-FC68-EE50-0FD9E08515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4" t="1715" r="1565" b="999"/>
            <a:stretch/>
          </p:blipFill>
          <p:spPr bwMode="auto">
            <a:xfrm>
              <a:off x="838200" y="1553455"/>
              <a:ext cx="2756877" cy="3923127"/>
            </a:xfrm>
            <a:prstGeom prst="rect">
              <a:avLst/>
            </a:prstGeom>
            <a:ln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" name="TekstSylinder 4">
              <a:extLst>
                <a:ext uri="{FF2B5EF4-FFF2-40B4-BE49-F238E27FC236}">
                  <a16:creationId xmlns:a16="http://schemas.microsoft.com/office/drawing/2014/main" id="{5DBDF33C-2B69-A21A-6DEA-6E066E541891}"/>
                </a:ext>
              </a:extLst>
            </p:cNvPr>
            <p:cNvSpPr txBox="1"/>
            <p:nvPr/>
          </p:nvSpPr>
          <p:spPr>
            <a:xfrm>
              <a:off x="625230" y="5476582"/>
              <a:ext cx="36341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Georeferenced WSNSO 1984 NANCY FALLOUT PATTERN (Figure 3 from Steadman et al., 1984)</a:t>
              </a:r>
              <a:endParaRPr lang="nb-NO" sz="1000"/>
            </a:p>
          </p:txBody>
        </p:sp>
      </p:grpSp>
      <p:grpSp>
        <p:nvGrpSpPr>
          <p:cNvPr id="14" name="Gruppe 13">
            <a:extLst>
              <a:ext uri="{FF2B5EF4-FFF2-40B4-BE49-F238E27FC236}">
                <a16:creationId xmlns:a16="http://schemas.microsoft.com/office/drawing/2014/main" id="{A62B9C80-1AFE-7E33-0A80-1FE3B7A3A5F3}"/>
              </a:ext>
            </a:extLst>
          </p:cNvPr>
          <p:cNvGrpSpPr/>
          <p:nvPr/>
        </p:nvGrpSpPr>
        <p:grpSpPr>
          <a:xfrm>
            <a:off x="4298466" y="1553455"/>
            <a:ext cx="3634153" cy="4331737"/>
            <a:chOff x="4298466" y="1553455"/>
            <a:chExt cx="3634153" cy="4331737"/>
          </a:xfrm>
        </p:grpSpPr>
        <p:pic>
          <p:nvPicPr>
            <p:cNvPr id="6" name="Bilde 5" descr="Et bilde som inneholder kart, tekst, atlas, diagram&#10;&#10;Automatisk generert beskrivelse">
              <a:extLst>
                <a:ext uri="{FF2B5EF4-FFF2-40B4-BE49-F238E27FC236}">
                  <a16:creationId xmlns:a16="http://schemas.microsoft.com/office/drawing/2014/main" id="{99216C06-863B-FDD6-9515-D14F45CAE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2353" y="1553455"/>
              <a:ext cx="2780458" cy="3931627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8" name="TekstSylinder 7">
              <a:extLst>
                <a:ext uri="{FF2B5EF4-FFF2-40B4-BE49-F238E27FC236}">
                  <a16:creationId xmlns:a16="http://schemas.microsoft.com/office/drawing/2014/main" id="{2CC97E97-9C87-544F-F5D4-0C1F2B029D3A}"/>
                </a:ext>
              </a:extLst>
            </p:cNvPr>
            <p:cNvSpPr txBox="1"/>
            <p:nvPr/>
          </p:nvSpPr>
          <p:spPr>
            <a:xfrm>
              <a:off x="4298466" y="5485082"/>
              <a:ext cx="363415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Georeferenced WSNSO 1984 NANCY FALLOUT PATTERN (Figure 3 from Steadman et al., 1984) with exposure rate polygons traced.</a:t>
              </a:r>
              <a:endParaRPr lang="nb-NO" sz="1000"/>
            </a:p>
          </p:txBody>
        </p:sp>
      </p:grpSp>
      <p:pic>
        <p:nvPicPr>
          <p:cNvPr id="9" name="Plassholder for innhold 8">
            <a:extLst>
              <a:ext uri="{FF2B5EF4-FFF2-40B4-BE49-F238E27FC236}">
                <a16:creationId xmlns:a16="http://schemas.microsoft.com/office/drawing/2014/main" id="{AB1E9A27-FCC6-533D-9D75-384E315B1C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245" y="1545797"/>
            <a:ext cx="2780458" cy="39307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1" name="Pil: høyre 10">
            <a:extLst>
              <a:ext uri="{FF2B5EF4-FFF2-40B4-BE49-F238E27FC236}">
                <a16:creationId xmlns:a16="http://schemas.microsoft.com/office/drawing/2014/main" id="{909FF027-D905-B9D8-CE50-64383325A304}"/>
              </a:ext>
            </a:extLst>
          </p:cNvPr>
          <p:cNvSpPr/>
          <p:nvPr/>
        </p:nvSpPr>
        <p:spPr>
          <a:xfrm>
            <a:off x="3837354" y="3429000"/>
            <a:ext cx="461112" cy="4001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Pil: høyre 11">
            <a:extLst>
              <a:ext uri="{FF2B5EF4-FFF2-40B4-BE49-F238E27FC236}">
                <a16:creationId xmlns:a16="http://schemas.microsoft.com/office/drawing/2014/main" id="{9B8B25D6-BF27-E87C-9609-DD0175C87D26}"/>
              </a:ext>
            </a:extLst>
          </p:cNvPr>
          <p:cNvSpPr/>
          <p:nvPr/>
        </p:nvSpPr>
        <p:spPr>
          <a:xfrm>
            <a:off x="7610472" y="3495130"/>
            <a:ext cx="461112" cy="4001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33B4371F-082A-6F22-3B13-55EE2F0EC511}"/>
              </a:ext>
            </a:extLst>
          </p:cNvPr>
          <p:cNvSpPr txBox="1"/>
          <p:nvPr/>
        </p:nvSpPr>
        <p:spPr>
          <a:xfrm>
            <a:off x="8312013" y="5467449"/>
            <a:ext cx="3481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Traced exposure rate polygons (original WSNSO 1984 NANCY FALLOUT PATTERN map removed) with Time of Arrival.</a:t>
            </a:r>
            <a:endParaRPr lang="nb-NO" sz="1000"/>
          </a:p>
        </p:txBody>
      </p:sp>
    </p:spTree>
    <p:extLst>
      <p:ext uri="{BB962C8B-B14F-4D97-AF65-F5344CB8AC3E}">
        <p14:creationId xmlns:p14="http://schemas.microsoft.com/office/powerpoint/2010/main" val="113217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001C05-5B6D-49C6-96A6-58110EB50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1712388" cy="1134066"/>
          </a:xfrm>
        </p:spPr>
        <p:txBody>
          <a:bodyPr>
            <a:normAutofit/>
          </a:bodyPr>
          <a:lstStyle/>
          <a:p>
            <a:r>
              <a:rPr lang="fr-FR"/>
              <a:t>Nancy simulation – </a:t>
            </a:r>
            <a:r>
              <a:rPr lang="en-GB" sz="2800">
                <a:latin typeface="Josefin Sans"/>
              </a:rPr>
              <a:t>Norwegian Meteorological Institute/DSA</a:t>
            </a:r>
            <a:endParaRPr lang="cs-CZ" sz="280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D10B84F-6B47-ACB1-86CB-980DF7647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6540" y="1499192"/>
            <a:ext cx="3226108" cy="4513385"/>
          </a:xfrm>
          <a:prstGeom prst="rect">
            <a:avLst/>
          </a:prstGeom>
        </p:spPr>
      </p:pic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00108A45-3FE8-2622-6641-D6D39914EC22}"/>
              </a:ext>
            </a:extLst>
          </p:cNvPr>
          <p:cNvSpPr txBox="1">
            <a:spLocks/>
          </p:cNvSpPr>
          <p:nvPr/>
        </p:nvSpPr>
        <p:spPr>
          <a:xfrm>
            <a:off x="838199" y="1910650"/>
            <a:ext cx="6898341" cy="3963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4494"/>
                </a:solidFill>
                <a:latin typeface="Josefin Sans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94"/>
                </a:solidFill>
                <a:latin typeface="Josefin Sans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94"/>
                </a:solidFill>
                <a:latin typeface="Josefin Sans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94"/>
                </a:solidFill>
                <a:latin typeface="Josefin Sans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94"/>
                </a:solidFill>
                <a:latin typeface="Josefin Sans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/>
              <a:t>Model = </a:t>
            </a:r>
            <a:r>
              <a:rPr lang="en-GB" sz="2000">
                <a:ea typeface="Calibri"/>
                <a:cs typeface="Arial"/>
              </a:rPr>
              <a:t>SNAP (Severe Nuclear Accident Programme)</a:t>
            </a:r>
          </a:p>
          <a:p>
            <a:r>
              <a:rPr lang="en-GB" sz="2000"/>
              <a:t>Initial assessment</a:t>
            </a:r>
          </a:p>
          <a:p>
            <a:pPr lvl="1"/>
            <a:r>
              <a:rPr lang="en-GB" sz="1600">
                <a:ea typeface="Calibri"/>
                <a:cs typeface="Arial"/>
              </a:rPr>
              <a:t>Exposure rates (</a:t>
            </a:r>
            <a:r>
              <a:rPr lang="en-GB" sz="1600" err="1">
                <a:ea typeface="Calibri"/>
                <a:cs typeface="Arial"/>
              </a:rPr>
              <a:t>mR</a:t>
            </a:r>
            <a:r>
              <a:rPr lang="en-GB" sz="1600">
                <a:ea typeface="Calibri"/>
                <a:cs typeface="Arial"/>
              </a:rPr>
              <a:t>/h) from model runs and measured data correspond quite closely </a:t>
            </a:r>
          </a:p>
          <a:p>
            <a:pPr lvl="1"/>
            <a:r>
              <a:rPr lang="en-GB" sz="1600">
                <a:ea typeface="Calibri"/>
                <a:cs typeface="Arial"/>
              </a:rPr>
              <a:t>Red and pink squares from the model output delineate all exposure rates &gt; 4 </a:t>
            </a:r>
            <a:r>
              <a:rPr lang="en-GB" sz="1600" err="1">
                <a:ea typeface="Calibri"/>
                <a:cs typeface="Arial"/>
              </a:rPr>
              <a:t>mR</a:t>
            </a:r>
            <a:r>
              <a:rPr lang="en-GB" sz="1600">
                <a:ea typeface="Calibri"/>
                <a:cs typeface="Arial"/>
              </a:rPr>
              <a:t>/hr</a:t>
            </a:r>
          </a:p>
          <a:p>
            <a:pPr lvl="2">
              <a:buFont typeface="Courier New" panose="020B0604020202020204" pitchFamily="34" charset="0"/>
              <a:buChar char="o"/>
            </a:pPr>
            <a:r>
              <a:rPr lang="en-GB" sz="1600">
                <a:ea typeface="Calibri"/>
                <a:cs typeface="Arial"/>
              </a:rPr>
              <a:t>these more or less fall within the measurement contours for 0.4 </a:t>
            </a:r>
            <a:r>
              <a:rPr lang="en-GB" sz="1600" err="1">
                <a:ea typeface="Calibri"/>
                <a:cs typeface="Arial"/>
              </a:rPr>
              <a:t>mR</a:t>
            </a:r>
            <a:r>
              <a:rPr lang="en-GB" sz="1600">
                <a:ea typeface="Calibri"/>
                <a:cs typeface="Arial"/>
              </a:rPr>
              <a:t>/hr apart from small areas to the west and to the north of the main plume.</a:t>
            </a:r>
            <a:endParaRPr lang="en-GB" sz="1600">
              <a:ea typeface="Calibri"/>
            </a:endParaRPr>
          </a:p>
          <a:p>
            <a:pPr lvl="1"/>
            <a:r>
              <a:rPr lang="en-GB" sz="1600">
                <a:ea typeface="Calibri"/>
                <a:cs typeface="Arial"/>
              </a:rPr>
              <a:t>Some of the measured high exposure rates to the northeast of the detonation site are not captured by the model.</a:t>
            </a:r>
            <a:endParaRPr lang="en-GB" sz="1600">
              <a:ea typeface="Calibri" panose="020F0502020204030204" pitchFamily="34" charset="0"/>
            </a:endParaRPr>
          </a:p>
          <a:p>
            <a:endParaRPr lang="en-GB" sz="200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2BCE8D-19E3-95A6-452E-00345223B119}"/>
              </a:ext>
            </a:extLst>
          </p:cNvPr>
          <p:cNvSpPr txBox="1"/>
          <p:nvPr/>
        </p:nvSpPr>
        <p:spPr>
          <a:xfrm rot="1221464">
            <a:off x="10179423" y="283537"/>
            <a:ext cx="218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rgbClr val="FFAA3D"/>
                </a:solidFill>
                <a:latin typeface="Josefin Sans" pitchFamily="2" charset="0"/>
              </a:rPr>
              <a:t>Work in progress </a:t>
            </a:r>
          </a:p>
        </p:txBody>
      </p:sp>
    </p:spTree>
    <p:extLst>
      <p:ext uri="{BB962C8B-B14F-4D97-AF65-F5344CB8AC3E}">
        <p14:creationId xmlns:p14="http://schemas.microsoft.com/office/powerpoint/2010/main" val="3806416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1F188C-FDDA-4DDC-8B99-DC0CB60DF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Nancy simulation – </a:t>
            </a:r>
            <a:r>
              <a:rPr lang="de-DE"/>
              <a:t>KIT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24D549-D536-4A53-9894-670C7F938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0650"/>
            <a:ext cx="5678714" cy="3963307"/>
          </a:xfrm>
        </p:spPr>
        <p:txBody>
          <a:bodyPr>
            <a:normAutofit/>
          </a:bodyPr>
          <a:lstStyle/>
          <a:p>
            <a:r>
              <a:rPr lang="en-GB" sz="2000"/>
              <a:t>Model = JRODOS with default settings</a:t>
            </a:r>
          </a:p>
          <a:p>
            <a:pPr lvl="1"/>
            <a:r>
              <a:rPr lang="en-US" sz="1800"/>
              <a:t>43 nuclides based on Kraus and Foster 2014</a:t>
            </a:r>
          </a:p>
          <a:p>
            <a:pPr lvl="1"/>
            <a:r>
              <a:rPr lang="en-US" sz="1800"/>
              <a:t>Geometry of source term based on </a:t>
            </a:r>
            <a:br>
              <a:rPr lang="en-US" sz="1800"/>
            </a:br>
            <a:r>
              <a:rPr lang="en-US" sz="1800" err="1"/>
              <a:t>Rolph</a:t>
            </a:r>
            <a:r>
              <a:rPr lang="en-US" sz="1800"/>
              <a:t> at al. 2014</a:t>
            </a:r>
          </a:p>
          <a:p>
            <a:pPr lvl="1"/>
            <a:r>
              <a:rPr lang="en-GB" sz="1800"/>
              <a:t>Particle size distribution based on </a:t>
            </a:r>
            <a:r>
              <a:rPr lang="en-GB" sz="1800" err="1"/>
              <a:t>Glasstone</a:t>
            </a:r>
            <a:r>
              <a:rPr lang="en-GB" sz="1800"/>
              <a:t> and Dolan 1977</a:t>
            </a:r>
          </a:p>
          <a:p>
            <a:r>
              <a:rPr lang="en-GB" sz="2000"/>
              <a:t>Initial assessment</a:t>
            </a:r>
          </a:p>
          <a:p>
            <a:pPr lvl="1"/>
            <a:r>
              <a:rPr lang="en-GB" sz="1600"/>
              <a:t>Max dose rates and shapes similar but shifted by about 20 degrees</a:t>
            </a:r>
          </a:p>
          <a:p>
            <a:r>
              <a:rPr lang="en-GB" sz="2000">
                <a:solidFill>
                  <a:schemeClr val="bg1"/>
                </a:solidFill>
              </a:rPr>
              <a:t>dose rates and shapes similar but shifted by about 20 degrees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F85E25-08DE-455D-8A6E-D71EACF11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746" y="1697263"/>
            <a:ext cx="5211015" cy="39633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D4EB69-4844-3B20-E447-248E7CE0A0ED}"/>
              </a:ext>
            </a:extLst>
          </p:cNvPr>
          <p:cNvSpPr txBox="1"/>
          <p:nvPr/>
        </p:nvSpPr>
        <p:spPr>
          <a:xfrm rot="1221464">
            <a:off x="10179423" y="283537"/>
            <a:ext cx="218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rgbClr val="FFAA3D"/>
                </a:solidFill>
                <a:latin typeface="Josefin Sans" pitchFamily="2" charset="0"/>
              </a:rPr>
              <a:t>Work in progress </a:t>
            </a:r>
          </a:p>
        </p:txBody>
      </p:sp>
    </p:spTree>
    <p:extLst>
      <p:ext uri="{BB962C8B-B14F-4D97-AF65-F5344CB8AC3E}">
        <p14:creationId xmlns:p14="http://schemas.microsoft.com/office/powerpoint/2010/main" val="537207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1F188C-FDDA-4DDC-8B99-DC0CB60DF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Josefin Sans"/>
              </a:rPr>
              <a:t>Nancy simulation – </a:t>
            </a:r>
            <a:r>
              <a:rPr lang="de-DE">
                <a:latin typeface="Josefin Sans"/>
              </a:rPr>
              <a:t>RIVM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24D549-D536-4A53-9894-670C7F938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0650"/>
            <a:ext cx="5678714" cy="396330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>
                <a:latin typeface="Josefin Sans"/>
              </a:rPr>
              <a:t>Model = IRIS (in-house model)</a:t>
            </a:r>
            <a:endParaRPr lang="en-GB" sz="2000"/>
          </a:p>
          <a:p>
            <a:pPr lvl="1"/>
            <a:r>
              <a:rPr lang="en-US" sz="1800">
                <a:latin typeface="Josefin Sans"/>
              </a:rPr>
              <a:t>Based on KDFOC3</a:t>
            </a:r>
          </a:p>
          <a:p>
            <a:pPr lvl="1"/>
            <a:r>
              <a:rPr lang="en-US" sz="1800">
                <a:latin typeface="Josefin Sans"/>
                <a:ea typeface="Verdana"/>
              </a:rPr>
              <a:t>Particles density and size: (Ledger, 2014; Baker, 1987)</a:t>
            </a:r>
            <a:endParaRPr lang="en-US"/>
          </a:p>
          <a:p>
            <a:pPr lvl="1"/>
            <a:r>
              <a:rPr lang="en-US" sz="1800">
                <a:latin typeface="Josefin Sans"/>
                <a:ea typeface="Verdana"/>
              </a:rPr>
              <a:t>Source term from SSM; Axelsson et al. (2023)</a:t>
            </a:r>
          </a:p>
          <a:p>
            <a:r>
              <a:rPr lang="en-GB" sz="2000">
                <a:latin typeface="Josefin Sans"/>
              </a:rPr>
              <a:t>Initial assessment</a:t>
            </a:r>
          </a:p>
          <a:p>
            <a:pPr lvl="1"/>
            <a:r>
              <a:rPr lang="en-GB" sz="1600">
                <a:latin typeface="Josefin Sans"/>
              </a:rPr>
              <a:t>Simulated output is too far west</a:t>
            </a:r>
          </a:p>
          <a:p>
            <a:pPr lvl="1"/>
            <a:r>
              <a:rPr lang="en-GB" sz="1600">
                <a:latin typeface="Josefin Sans"/>
              </a:rPr>
              <a:t>Top of the release and</a:t>
            </a:r>
            <a:br>
              <a:rPr lang="en-GB" sz="1600">
                <a:latin typeface="Josefin Sans"/>
              </a:rPr>
            </a:br>
            <a:r>
              <a:rPr lang="en-GB" sz="1600">
                <a:latin typeface="Josefin Sans"/>
              </a:rPr>
              <a:t>base disperse in different</a:t>
            </a:r>
            <a:br>
              <a:rPr lang="en-GB" sz="1600">
                <a:latin typeface="Josefin Sans"/>
              </a:rPr>
            </a:br>
            <a:r>
              <a:rPr lang="en-GB" sz="1600">
                <a:latin typeface="Josefin Sans"/>
              </a:rPr>
              <a:t>directions</a:t>
            </a:r>
            <a:endParaRPr lang="en-GB">
              <a:solidFill>
                <a:srgbClr val="FFFFFF"/>
              </a:solidFill>
            </a:endParaRPr>
          </a:p>
          <a:p>
            <a:pPr marL="457200" lvl="1" indent="0">
              <a:buNone/>
            </a:pPr>
            <a:br>
              <a:rPr lang="en-GB" sz="2000">
                <a:latin typeface="Josefin Sans"/>
              </a:rPr>
            </a:br>
            <a:r>
              <a:rPr lang="en-GB" sz="2000">
                <a:solidFill>
                  <a:schemeClr val="bg1"/>
                </a:solidFill>
                <a:latin typeface="Josefin Sans"/>
              </a:rPr>
              <a:t>se rates and shapes similar but shifted by about 20 degrees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D4EB69-4844-3B20-E447-248E7CE0A0ED}"/>
              </a:ext>
            </a:extLst>
          </p:cNvPr>
          <p:cNvSpPr txBox="1"/>
          <p:nvPr/>
        </p:nvSpPr>
        <p:spPr>
          <a:xfrm rot="1221464">
            <a:off x="10179423" y="283537"/>
            <a:ext cx="218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rgbClr val="FFAA3D"/>
                </a:solidFill>
                <a:latin typeface="Josefin Sans" pitchFamily="2" charset="0"/>
              </a:rPr>
              <a:t>Work in progress </a:t>
            </a:r>
          </a:p>
        </p:txBody>
      </p:sp>
      <p:pic>
        <p:nvPicPr>
          <p:cNvPr id="5" name="Picture 4" descr="Afbeelding met diagram, schermopname, kaart, tekst&#10;&#10;Automatisch gegenereerde beschrijving">
            <a:extLst>
              <a:ext uri="{FF2B5EF4-FFF2-40B4-BE49-F238E27FC236}">
                <a16:creationId xmlns:a16="http://schemas.microsoft.com/office/drawing/2014/main" id="{480100A2-735A-9A37-323A-5FE8D5567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596" y="1712609"/>
            <a:ext cx="5532068" cy="3328401"/>
          </a:xfrm>
          <a:prstGeom prst="rect">
            <a:avLst/>
          </a:prstGeom>
        </p:spPr>
      </p:pic>
      <p:pic>
        <p:nvPicPr>
          <p:cNvPr id="6" name="Picture 5" descr="Afbeelding met tekst, Lettertype, schermopname, ontwerp&#10;&#10;Automatisch gegenereerde beschrijving">
            <a:extLst>
              <a:ext uri="{FF2B5EF4-FFF2-40B4-BE49-F238E27FC236}">
                <a16:creationId xmlns:a16="http://schemas.microsoft.com/office/drawing/2014/main" id="{75C35A82-0509-4503-2EE5-8A0BB6742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3344" y="3432588"/>
            <a:ext cx="1313146" cy="1360249"/>
          </a:xfrm>
          <a:prstGeom prst="rect">
            <a:avLst/>
          </a:prstGeom>
        </p:spPr>
      </p:pic>
      <p:pic>
        <p:nvPicPr>
          <p:cNvPr id="8" name="Picture 7" descr="Afbeelding met kaart, diagram, schermopname, tekst&#10;&#10;Automatisch gegenereerde beschrijving">
            <a:extLst>
              <a:ext uri="{FF2B5EF4-FFF2-40B4-BE49-F238E27FC236}">
                <a16:creationId xmlns:a16="http://schemas.microsoft.com/office/drawing/2014/main" id="{AD7A29C4-2C12-EF1A-5779-3D29BE83F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2436" y="4234711"/>
            <a:ext cx="4213573" cy="25185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229F1F-C668-BCE7-66DC-8DD6084B7A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9174" y="5306599"/>
            <a:ext cx="576720" cy="14331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EE239F-B4DF-CE64-3932-C65F571F6869}"/>
              </a:ext>
            </a:extLst>
          </p:cNvPr>
          <p:cNvSpPr txBox="1"/>
          <p:nvPr/>
        </p:nvSpPr>
        <p:spPr>
          <a:xfrm>
            <a:off x="5052163" y="4081396"/>
            <a:ext cx="198328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Calibri"/>
              </a:rPr>
              <a:t>Time of arrival</a:t>
            </a:r>
            <a:endParaRPr lang="en-US" sz="1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0104B8-64F6-E6B0-1A88-1816B9F5CA81}"/>
              </a:ext>
            </a:extLst>
          </p:cNvPr>
          <p:cNvSpPr txBox="1"/>
          <p:nvPr/>
        </p:nvSpPr>
        <p:spPr>
          <a:xfrm>
            <a:off x="8089724" y="1607505"/>
            <a:ext cx="198328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Calibri"/>
              </a:rPr>
              <a:t>Dose rates</a:t>
            </a:r>
            <a:endParaRPr lang="en-US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7CB307-0AA0-6D2B-9453-9A076EC14BE1}"/>
              </a:ext>
            </a:extLst>
          </p:cNvPr>
          <p:cNvSpPr txBox="1"/>
          <p:nvPr/>
        </p:nvSpPr>
        <p:spPr>
          <a:xfrm>
            <a:off x="7035449" y="5876792"/>
            <a:ext cx="970767" cy="52322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Calibri"/>
              </a:rPr>
              <a:t>Each line is 1 hour</a:t>
            </a:r>
            <a:endParaRPr lang="en-US" err="1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713941C-DFC7-3D92-583B-79856A052F8B}"/>
              </a:ext>
            </a:extLst>
          </p:cNvPr>
          <p:cNvCxnSpPr/>
          <p:nvPr/>
        </p:nvCxnSpPr>
        <p:spPr>
          <a:xfrm flipH="1" flipV="1">
            <a:off x="6490570" y="5827735"/>
            <a:ext cx="620037" cy="275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746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001C05-5B6D-49C6-96A6-58110EB50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Nancy simulation – UK Met Office</a:t>
            </a:r>
            <a:endParaRPr lang="cs-CZ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BBBD2E-A8C5-147C-E335-ABA1A6C14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04563" y="1669325"/>
            <a:ext cx="5934423" cy="411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0FF91BC-3775-44A6-BA16-3127F3338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0651"/>
            <a:ext cx="5544671" cy="3678312"/>
          </a:xfrm>
        </p:spPr>
        <p:txBody>
          <a:bodyPr>
            <a:normAutofit/>
          </a:bodyPr>
          <a:lstStyle/>
          <a:p>
            <a:r>
              <a:rPr lang="en-GB" sz="2000"/>
              <a:t>Model = JAM-IntND </a:t>
            </a:r>
          </a:p>
          <a:p>
            <a:pPr lvl="1"/>
            <a:r>
              <a:rPr lang="en-US" sz="1800"/>
              <a:t>69 nuclides based on Kraus and Foster 2014</a:t>
            </a:r>
          </a:p>
          <a:p>
            <a:pPr lvl="1"/>
            <a:r>
              <a:rPr lang="en-GB" sz="1800"/>
              <a:t>Particle size distribution based on </a:t>
            </a:r>
            <a:r>
              <a:rPr lang="en-GB" sz="1800" err="1"/>
              <a:t>Glasstone</a:t>
            </a:r>
            <a:r>
              <a:rPr lang="en-GB" sz="1800"/>
              <a:t> and Dolan 1977</a:t>
            </a:r>
          </a:p>
          <a:p>
            <a:r>
              <a:rPr lang="en-GB" sz="2000"/>
              <a:t>Initial assessment</a:t>
            </a:r>
          </a:p>
          <a:p>
            <a:pPr lvl="1"/>
            <a:r>
              <a:rPr lang="en-GB" sz="1600"/>
              <a:t>Areas correspond quite well</a:t>
            </a:r>
          </a:p>
          <a:p>
            <a:pPr lvl="1"/>
            <a:r>
              <a:rPr lang="en-GB" sz="1600"/>
              <a:t>Conversion of dose units still required</a:t>
            </a:r>
          </a:p>
          <a:p>
            <a:pPr lvl="1"/>
            <a:r>
              <a:rPr lang="en-GB" sz="1600"/>
              <a:t>Travel time matches well</a:t>
            </a:r>
          </a:p>
          <a:p>
            <a:pPr lvl="1"/>
            <a:endParaRPr lang="en-GB" sz="1600"/>
          </a:p>
          <a:p>
            <a:pPr marL="0" indent="0">
              <a:buNone/>
            </a:pPr>
            <a:endParaRPr lang="cs-CZ" sz="2000"/>
          </a:p>
          <a:p>
            <a:endParaRPr lang="cs-CZ" sz="200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C6C5250-23AF-73B6-9354-8B2A8F925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70" b="-234"/>
          <a:stretch/>
        </p:blipFill>
        <p:spPr bwMode="auto">
          <a:xfrm>
            <a:off x="3798334" y="4356672"/>
            <a:ext cx="3696159" cy="249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EFDB4B-A2D0-DCE9-D3E0-F890401EB469}"/>
              </a:ext>
            </a:extLst>
          </p:cNvPr>
          <p:cNvSpPr txBox="1"/>
          <p:nvPr/>
        </p:nvSpPr>
        <p:spPr>
          <a:xfrm rot="1221464">
            <a:off x="10179423" y="283537"/>
            <a:ext cx="218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rgbClr val="FFAA3D"/>
                </a:solidFill>
                <a:latin typeface="Josefin Sans" pitchFamily="2" charset="0"/>
              </a:rPr>
              <a:t>Work in progress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A4E2EE-D818-F5FC-3C02-67806872DF3F}"/>
              </a:ext>
            </a:extLst>
          </p:cNvPr>
          <p:cNvSpPr txBox="1"/>
          <p:nvPr/>
        </p:nvSpPr>
        <p:spPr>
          <a:xfrm>
            <a:off x="4582437" y="4206656"/>
            <a:ext cx="198328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Calibri"/>
              </a:rPr>
              <a:t>Time of arrival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41384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01C97-1726-C345-210E-53D56D0A7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err="1"/>
              <a:t>Summary</a:t>
            </a:r>
            <a:endParaRPr lang="en-GB"/>
          </a:p>
        </p:txBody>
      </p:sp>
      <p:pic>
        <p:nvPicPr>
          <p:cNvPr id="4" name="Bilde 5">
            <a:extLst>
              <a:ext uri="{FF2B5EF4-FFF2-40B4-BE49-F238E27FC236}">
                <a16:creationId xmlns:a16="http://schemas.microsoft.com/office/drawing/2014/main" id="{75527C52-1082-E83C-C3F2-142B01789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308" y="3308940"/>
            <a:ext cx="2237547" cy="3071855"/>
          </a:xfrm>
          <a:prstGeom prst="rect">
            <a:avLst/>
          </a:prstGeom>
        </p:spPr>
      </p:pic>
      <p:pic>
        <p:nvPicPr>
          <p:cNvPr id="5" name="Grafik 6">
            <a:extLst>
              <a:ext uri="{FF2B5EF4-FFF2-40B4-BE49-F238E27FC236}">
                <a16:creationId xmlns:a16="http://schemas.microsoft.com/office/drawing/2014/main" id="{0893B231-837D-6AF7-23B5-8CF538B3D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663" y="5114"/>
            <a:ext cx="2801433" cy="2130667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4F09E5EF-467B-D51B-69C5-EFFE6FD1A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488480" y="2189954"/>
            <a:ext cx="3703520" cy="258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lassholder for innhold 8">
            <a:extLst>
              <a:ext uri="{FF2B5EF4-FFF2-40B4-BE49-F238E27FC236}">
                <a16:creationId xmlns:a16="http://schemas.microsoft.com/office/drawing/2014/main" id="{6C695233-97EC-7025-FE58-CAEC569652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517" y="83489"/>
            <a:ext cx="2241014" cy="31681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213B7FAF-AA3B-0AF6-F9F0-2F25254E4D35}"/>
              </a:ext>
            </a:extLst>
          </p:cNvPr>
          <p:cNvSpPr txBox="1">
            <a:spLocks/>
          </p:cNvSpPr>
          <p:nvPr/>
        </p:nvSpPr>
        <p:spPr>
          <a:xfrm>
            <a:off x="838201" y="1910651"/>
            <a:ext cx="4316506" cy="3678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4494"/>
                </a:solidFill>
                <a:latin typeface="Josefin Sans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94"/>
                </a:solidFill>
                <a:latin typeface="Josefin Sans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94"/>
                </a:solidFill>
                <a:latin typeface="Josefin Sans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94"/>
                </a:solidFill>
                <a:latin typeface="Josefin Sans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94"/>
                </a:solidFill>
                <a:latin typeface="Josefin Sans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/>
              <a:t>Digitised nuclear test data</a:t>
            </a:r>
          </a:p>
          <a:p>
            <a:r>
              <a:rPr lang="en-GB" sz="2000"/>
              <a:t>Model intercomparison and validation</a:t>
            </a:r>
          </a:p>
          <a:p>
            <a:r>
              <a:rPr lang="en-GB" sz="2000"/>
              <a:t>ERA-5 met data – accuracy of these data crucial to assessment</a:t>
            </a:r>
          </a:p>
          <a:p>
            <a:r>
              <a:rPr lang="en-GB" sz="2000"/>
              <a:t>Next steps:</a:t>
            </a:r>
          </a:p>
          <a:p>
            <a:pPr lvl="1"/>
            <a:r>
              <a:rPr lang="en-GB" sz="1600"/>
              <a:t>Analysis of simulations</a:t>
            </a:r>
          </a:p>
          <a:p>
            <a:pPr lvl="1"/>
            <a:r>
              <a:rPr lang="en-GB" sz="1600"/>
              <a:t>Visual comparison and statistical if possible</a:t>
            </a:r>
          </a:p>
          <a:p>
            <a:pPr lvl="1"/>
            <a:r>
              <a:rPr lang="en-GB" sz="1600"/>
              <a:t>Repeat with other test data</a:t>
            </a:r>
          </a:p>
          <a:p>
            <a:pPr lvl="1"/>
            <a:r>
              <a:rPr lang="en-GB" sz="1600"/>
              <a:t>Draw conclusions</a:t>
            </a:r>
          </a:p>
          <a:p>
            <a:pPr lvl="1"/>
            <a:endParaRPr lang="en-GB" sz="1600"/>
          </a:p>
          <a:p>
            <a:pPr marL="0" indent="0">
              <a:buFont typeface="Arial" panose="020B0604020202020204" pitchFamily="34" charset="0"/>
              <a:buNone/>
            </a:pPr>
            <a:endParaRPr lang="cs-CZ" sz="2000"/>
          </a:p>
          <a:p>
            <a:endParaRPr lang="cs-CZ" sz="2000"/>
          </a:p>
        </p:txBody>
      </p:sp>
      <p:pic>
        <p:nvPicPr>
          <p:cNvPr id="9" name="Picture 8" descr="Afbeelding met diagram, schermopname, kaart, tekst&#10;&#10;Automatisch gegenereerde beschrijving">
            <a:extLst>
              <a:ext uri="{FF2B5EF4-FFF2-40B4-BE49-F238E27FC236}">
                <a16:creationId xmlns:a16="http://schemas.microsoft.com/office/drawing/2014/main" id="{9889EA02-8B29-C593-C323-70791A02A3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32651" y="4771047"/>
            <a:ext cx="3413083" cy="2054922"/>
          </a:xfrm>
          <a:prstGeom prst="rect">
            <a:avLst/>
          </a:prstGeom>
        </p:spPr>
      </p:pic>
      <p:pic>
        <p:nvPicPr>
          <p:cNvPr id="11" name="Picture 10" descr="Afbeelding met tekst, Lettertype, schermopname, ontwerp&#10;&#10;Automatisch gegenereerde beschrijving">
            <a:extLst>
              <a:ext uri="{FF2B5EF4-FFF2-40B4-BE49-F238E27FC236}">
                <a16:creationId xmlns:a16="http://schemas.microsoft.com/office/drawing/2014/main" id="{7490A5ED-D875-FAAE-7C22-532F2D491E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03070" y="5802094"/>
            <a:ext cx="989557" cy="93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7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430d79c-422b-4bec-9f27-757f9df8f3de">
      <Terms xmlns="http://schemas.microsoft.com/office/infopath/2007/PartnerControls"/>
    </lcf76f155ced4ddcb4097134ff3c332f>
    <TaxCatchAll xmlns="711a28d3-b5b9-47ce-be80-7109f7e84c6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DB10436B96294AAD1B20802D6E6D98" ma:contentTypeVersion="12" ma:contentTypeDescription="Create a new document." ma:contentTypeScope="" ma:versionID="b9ae3956fc33d0070bee4deedaaa7740">
  <xsd:schema xmlns:xsd="http://www.w3.org/2001/XMLSchema" xmlns:xs="http://www.w3.org/2001/XMLSchema" xmlns:p="http://schemas.microsoft.com/office/2006/metadata/properties" xmlns:ns2="b430d79c-422b-4bec-9f27-757f9df8f3de" xmlns:ns3="711a28d3-b5b9-47ce-be80-7109f7e84c62" targetNamespace="http://schemas.microsoft.com/office/2006/metadata/properties" ma:root="true" ma:fieldsID="c88a269cc14313f0a6d2090dbe9b377b" ns2:_="" ns3:_="">
    <xsd:import namespace="b430d79c-422b-4bec-9f27-757f9df8f3de"/>
    <xsd:import namespace="711a28d3-b5b9-47ce-be80-7109f7e84c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30d79c-422b-4bec-9f27-757f9df8f3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289f538-edf0-4bde-b084-18e01efd0e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a28d3-b5b9-47ce-be80-7109f7e84c62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50c29fe-6c95-46e0-ad64-2a1eb896d0a2}" ma:internalName="TaxCatchAll" ma:showField="CatchAllData" ma:web="711a28d3-b5b9-47ce-be80-7109f7e84c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17201F-C441-42E5-A51D-4E20C2F199F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78AE49-D326-4A03-BBAB-A938C5E00560}">
  <ds:schemaRefs>
    <ds:schemaRef ds:uri="711a28d3-b5b9-47ce-be80-7109f7e84c62"/>
    <ds:schemaRef ds:uri="95a6d21c-7db0-4b7e-981f-b4f22b02b9d8"/>
    <ds:schemaRef ds:uri="b430d79c-422b-4bec-9f27-757f9df8f3de"/>
    <ds:schemaRef ds:uri="e38f81a3-a2f2-4768-8d7c-c8d348cd416c"/>
    <ds:schemaRef ds:uri="fa9bca1e-4122-4b3f-b8b4-6978261ff90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86BF6F6-B9A5-4F16-8DD1-1DAC235E1BEB}">
  <ds:schemaRefs>
    <ds:schemaRef ds:uri="711a28d3-b5b9-47ce-be80-7109f7e84c62"/>
    <ds:schemaRef ds:uri="b430d79c-422b-4bec-9f27-757f9df8f3d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17f18161-20d7-4746-87fd-50fe3e3b6619}" enabled="0" method="" siteId="{17f18161-20d7-4746-87fd-50fe3e3b661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755</Words>
  <Application>Microsoft Macintosh PowerPoint</Application>
  <PresentationFormat>Grand écran</PresentationFormat>
  <Paragraphs>94</Paragraphs>
  <Slides>9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Aptos</vt:lpstr>
      <vt:lpstr>Arial</vt:lpstr>
      <vt:lpstr>Avenir Book</vt:lpstr>
      <vt:lpstr>Calibri</vt:lpstr>
      <vt:lpstr>Courier New</vt:lpstr>
      <vt:lpstr>Josefin Sans</vt:lpstr>
      <vt:lpstr>Motiv Office</vt:lpstr>
      <vt:lpstr>Model comparison and validation using data of the 1950s nuclear weapon tests </vt:lpstr>
      <vt:lpstr>Aim of the task</vt:lpstr>
      <vt:lpstr>Use of 1950s test data</vt:lpstr>
      <vt:lpstr>Georeferencing published information - Nancy</vt:lpstr>
      <vt:lpstr>Nancy simulation – Norwegian Meteorological Institute/DSA</vt:lpstr>
      <vt:lpstr>Nancy simulation – KIT</vt:lpstr>
      <vt:lpstr>Nancy simulation – RIVM</vt:lpstr>
      <vt:lpstr>Nancy simulation – UK Met Office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PIANOFORTE</dc:title>
  <dc:creator>Davídková Marie</dc:creator>
  <cp:lastModifiedBy>Eymeric LAFRANQUE</cp:lastModifiedBy>
  <cp:revision>2</cp:revision>
  <dcterms:created xsi:type="dcterms:W3CDTF">2022-06-10T07:43:44Z</dcterms:created>
  <dcterms:modified xsi:type="dcterms:W3CDTF">2024-11-09T22:58:23Z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0x01010044DB10436B96294AAD1B20802D6E6D98</vt:lpwstr>
  </property>
</Properties>
</file>