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handoutMasterIdLst>
    <p:handoutMasterId r:id="rId15"/>
  </p:handoutMasterIdLst>
  <p:sldIdLst>
    <p:sldId id="256" r:id="rId5"/>
    <p:sldId id="257" r:id="rId6"/>
    <p:sldId id="258" r:id="rId7"/>
    <p:sldId id="260" r:id="rId8"/>
    <p:sldId id="261" r:id="rId9"/>
    <p:sldId id="262" r:id="rId10"/>
    <p:sldId id="263" r:id="rId11"/>
    <p:sldId id="264" r:id="rId12"/>
    <p:sldId id="265" r:id="rId13"/>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494"/>
    <a:srgbClr val="FFAA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141" autoAdjust="0"/>
    <p:restoredTop sz="96259" autoAdjust="0"/>
  </p:normalViewPr>
  <p:slideViewPr>
    <p:cSldViewPr snapToGrid="0">
      <p:cViewPr varScale="1">
        <p:scale>
          <a:sx n="123" d="100"/>
          <a:sy n="123" d="100"/>
        </p:scale>
        <p:origin x="568" y="18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70" d="100"/>
          <a:sy n="70" d="100"/>
        </p:scale>
        <p:origin x="2712"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E948D558-CE8F-7143-968E-2554DB1DC7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4612DFCF-7F89-B615-806F-F8627C763CE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5C15120-8B33-4194-B723-2287D638B0D5}" type="datetimeFigureOut">
              <a:rPr lang="fr-FR" smtClean="0"/>
              <a:t>10/11/2024</a:t>
            </a:fld>
            <a:endParaRPr lang="fr-FR"/>
          </a:p>
        </p:txBody>
      </p:sp>
      <p:sp>
        <p:nvSpPr>
          <p:cNvPr id="4" name="Espace réservé du pied de page 3">
            <a:extLst>
              <a:ext uri="{FF2B5EF4-FFF2-40B4-BE49-F238E27FC236}">
                <a16:creationId xmlns:a16="http://schemas.microsoft.com/office/drawing/2014/main" id="{B8566506-5245-A855-69B1-76E8C1D6854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5B8CC88C-545F-8A7C-406C-B569B315FBD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EC47BDE-B30C-4ED3-9534-4290A83E1B03}" type="slidenum">
              <a:rPr lang="fr-FR" smtClean="0"/>
              <a:t>‹N°›</a:t>
            </a:fld>
            <a:endParaRPr lang="fr-FR"/>
          </a:p>
        </p:txBody>
      </p:sp>
    </p:spTree>
    <p:extLst>
      <p:ext uri="{BB962C8B-B14F-4D97-AF65-F5344CB8AC3E}">
        <p14:creationId xmlns:p14="http://schemas.microsoft.com/office/powerpoint/2010/main" val="2805635990"/>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F1A1E0-3E33-43B0-A6C2-6BDE7D775A1D}" type="datetimeFigureOut">
              <a:rPr lang="fr-FR" smtClean="0"/>
              <a:t>10/11/2024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C22661-79D3-4270-9DB7-8ED2D13AE35A}" type="slidenum">
              <a:rPr lang="fr-FR" smtClean="0"/>
              <a:t>‹N°›</a:t>
            </a:fld>
            <a:endParaRPr lang="fr-FR"/>
          </a:p>
        </p:txBody>
      </p:sp>
    </p:spTree>
    <p:extLst>
      <p:ext uri="{BB962C8B-B14F-4D97-AF65-F5344CB8AC3E}">
        <p14:creationId xmlns:p14="http://schemas.microsoft.com/office/powerpoint/2010/main" val="298943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79C22661-79D3-4270-9DB7-8ED2D13AE35A}" type="slidenum">
              <a:rPr lang="fr-FR" smtClean="0"/>
              <a:t>1</a:t>
            </a:fld>
            <a:endParaRPr lang="fr-FR"/>
          </a:p>
        </p:txBody>
      </p:sp>
    </p:spTree>
    <p:extLst>
      <p:ext uri="{BB962C8B-B14F-4D97-AF65-F5344CB8AC3E}">
        <p14:creationId xmlns:p14="http://schemas.microsoft.com/office/powerpoint/2010/main" val="1889394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79C22661-79D3-4270-9DB7-8ED2D13AE35A}" type="slidenum">
              <a:rPr lang="fr-FR" smtClean="0"/>
              <a:t>2</a:t>
            </a:fld>
            <a:endParaRPr lang="fr-FR"/>
          </a:p>
        </p:txBody>
      </p:sp>
    </p:spTree>
    <p:extLst>
      <p:ext uri="{BB962C8B-B14F-4D97-AF65-F5344CB8AC3E}">
        <p14:creationId xmlns:p14="http://schemas.microsoft.com/office/powerpoint/2010/main" val="2188521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0FA30F-2E56-4124-B517-06591F7E3603}"/>
              </a:ext>
            </a:extLst>
          </p:cNvPr>
          <p:cNvSpPr>
            <a:spLocks noGrp="1"/>
          </p:cNvSpPr>
          <p:nvPr>
            <p:ph type="ctrTitle"/>
          </p:nvPr>
        </p:nvSpPr>
        <p:spPr>
          <a:xfrm>
            <a:off x="1524000" y="1122363"/>
            <a:ext cx="9144000" cy="1176098"/>
          </a:xfrm>
        </p:spPr>
        <p:txBody>
          <a:bodyPr anchor="b">
            <a:normAutofit/>
          </a:bodyPr>
          <a:lstStyle>
            <a:lvl1pPr algn="ctr">
              <a:defRPr sz="5400">
                <a:solidFill>
                  <a:srgbClr val="004494"/>
                </a:solidFill>
                <a:latin typeface="Josefin Sans" pitchFamily="2" charset="0"/>
              </a:defRPr>
            </a:lvl1pPr>
          </a:lstStyle>
          <a:p>
            <a:r>
              <a:rPr lang="cs-CZ" dirty="0"/>
              <a:t>Kliknutím lze upravit styl.</a:t>
            </a:r>
          </a:p>
        </p:txBody>
      </p:sp>
      <p:sp>
        <p:nvSpPr>
          <p:cNvPr id="3" name="Podnadpis 2">
            <a:extLst>
              <a:ext uri="{FF2B5EF4-FFF2-40B4-BE49-F238E27FC236}">
                <a16:creationId xmlns:a16="http://schemas.microsoft.com/office/drawing/2014/main" id="{8E9C9740-811B-48AB-BFED-F72EE81D29D4}"/>
              </a:ext>
            </a:extLst>
          </p:cNvPr>
          <p:cNvSpPr>
            <a:spLocks noGrp="1"/>
          </p:cNvSpPr>
          <p:nvPr>
            <p:ph type="subTitle" idx="1"/>
          </p:nvPr>
        </p:nvSpPr>
        <p:spPr>
          <a:xfrm>
            <a:off x="1524000" y="2785731"/>
            <a:ext cx="9144000" cy="2472069"/>
          </a:xfrm>
        </p:spPr>
        <p:txBody>
          <a:bodyPr/>
          <a:lstStyle>
            <a:lvl1pPr marL="0" indent="0" algn="ctr">
              <a:buNone/>
              <a:defRPr sz="2400">
                <a:solidFill>
                  <a:srgbClr val="004494"/>
                </a:solidFill>
                <a:latin typeface="Josefin Sans"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cxnSp>
        <p:nvCxnSpPr>
          <p:cNvPr id="15" name="Přímá spojnice 14">
            <a:extLst>
              <a:ext uri="{FF2B5EF4-FFF2-40B4-BE49-F238E27FC236}">
                <a16:creationId xmlns:a16="http://schemas.microsoft.com/office/drawing/2014/main" id="{C6B2B26D-5846-4306-BB5C-7582DA814C22}"/>
              </a:ext>
            </a:extLst>
          </p:cNvPr>
          <p:cNvCxnSpPr>
            <a:cxnSpLocks/>
          </p:cNvCxnSpPr>
          <p:nvPr userDrawn="1"/>
        </p:nvCxnSpPr>
        <p:spPr>
          <a:xfrm>
            <a:off x="834884" y="2498080"/>
            <a:ext cx="10512000" cy="0"/>
          </a:xfrm>
          <a:prstGeom prst="line">
            <a:avLst/>
          </a:prstGeom>
          <a:ln w="73025" cap="rnd">
            <a:solidFill>
              <a:srgbClr val="FFAA3D"/>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7659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75153E4-DCBB-476B-8A41-2A43545EF96F}"/>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626F4090-BB5E-472A-9E4F-34A65D0BC599}"/>
              </a:ext>
            </a:extLst>
          </p:cNvPr>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108403A5-A323-44D5-AA84-F7E4BBD8156B}"/>
              </a:ext>
            </a:extLst>
          </p:cNvPr>
          <p:cNvSpPr>
            <a:spLocks noGrp="1"/>
          </p:cNvSpPr>
          <p:nvPr>
            <p:ph type="dt" sz="half" idx="10"/>
          </p:nvPr>
        </p:nvSpPr>
        <p:spPr>
          <a:xfrm>
            <a:off x="838200" y="6356350"/>
            <a:ext cx="2743200" cy="365125"/>
          </a:xfrm>
          <a:prstGeom prst="rect">
            <a:avLst/>
          </a:prstGeom>
        </p:spPr>
        <p:txBody>
          <a:bodyPr/>
          <a:lstStyle/>
          <a:p>
            <a:fld id="{19C56F30-EEF7-4127-A7E7-002B66825D56}" type="datetimeFigureOut">
              <a:rPr lang="cs-CZ" smtClean="0"/>
              <a:t>10.11.2024</a:t>
            </a:fld>
            <a:endParaRPr lang="cs-CZ"/>
          </a:p>
        </p:txBody>
      </p:sp>
      <p:sp>
        <p:nvSpPr>
          <p:cNvPr id="5" name="Zástupný symbol pro zápatí 4">
            <a:extLst>
              <a:ext uri="{FF2B5EF4-FFF2-40B4-BE49-F238E27FC236}">
                <a16:creationId xmlns:a16="http://schemas.microsoft.com/office/drawing/2014/main" id="{7E9B3FC1-53F9-4C2F-B533-16B3F4FF6A95}"/>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F55CFE27-5921-43CF-9AA6-6F3FAFADEFCB}"/>
              </a:ext>
            </a:extLst>
          </p:cNvPr>
          <p:cNvSpPr>
            <a:spLocks noGrp="1"/>
          </p:cNvSpPr>
          <p:nvPr>
            <p:ph type="sldNum" sz="quarter" idx="12"/>
          </p:nvPr>
        </p:nvSpPr>
        <p:spPr>
          <a:xfrm>
            <a:off x="8610600" y="6356350"/>
            <a:ext cx="2743200" cy="365125"/>
          </a:xfrm>
          <a:prstGeom prst="rect">
            <a:avLst/>
          </a:prstGeom>
        </p:spPr>
        <p:txBody>
          <a:bodyPr/>
          <a:lstStyle/>
          <a:p>
            <a:fld id="{1FD18683-2149-4DC2-B438-FDDDA4FC9099}" type="slidenum">
              <a:rPr lang="cs-CZ" smtClean="0"/>
              <a:t>‹N°›</a:t>
            </a:fld>
            <a:endParaRPr lang="cs-CZ"/>
          </a:p>
        </p:txBody>
      </p:sp>
    </p:spTree>
    <p:extLst>
      <p:ext uri="{BB962C8B-B14F-4D97-AF65-F5344CB8AC3E}">
        <p14:creationId xmlns:p14="http://schemas.microsoft.com/office/powerpoint/2010/main" val="2753442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21AF7588-7383-409D-A981-B8303246C411}"/>
              </a:ext>
            </a:extLst>
          </p:cNvPr>
          <p:cNvSpPr>
            <a:spLocks noGrp="1"/>
          </p:cNvSpPr>
          <p:nvPr>
            <p:ph type="title" orient="vert"/>
          </p:nvPr>
        </p:nvSpPr>
        <p:spPr>
          <a:xfrm>
            <a:off x="8724900" y="365125"/>
            <a:ext cx="2628900" cy="5429500"/>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E8044AD8-E6FB-4CD5-B384-82DDB990D746}"/>
              </a:ext>
            </a:extLst>
          </p:cNvPr>
          <p:cNvSpPr>
            <a:spLocks noGrp="1"/>
          </p:cNvSpPr>
          <p:nvPr>
            <p:ph type="body" orient="vert" idx="1"/>
          </p:nvPr>
        </p:nvSpPr>
        <p:spPr>
          <a:xfrm>
            <a:off x="838200" y="365125"/>
            <a:ext cx="7734300" cy="5357581"/>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248DEBA2-CA76-4424-97E0-A614B530BBBF}"/>
              </a:ext>
            </a:extLst>
          </p:cNvPr>
          <p:cNvSpPr>
            <a:spLocks noGrp="1"/>
          </p:cNvSpPr>
          <p:nvPr>
            <p:ph type="dt" sz="half" idx="10"/>
          </p:nvPr>
        </p:nvSpPr>
        <p:spPr>
          <a:xfrm>
            <a:off x="838200" y="6356350"/>
            <a:ext cx="2743200" cy="365125"/>
          </a:xfrm>
          <a:prstGeom prst="rect">
            <a:avLst/>
          </a:prstGeom>
        </p:spPr>
        <p:txBody>
          <a:bodyPr/>
          <a:lstStyle/>
          <a:p>
            <a:fld id="{19C56F30-EEF7-4127-A7E7-002B66825D56}" type="datetimeFigureOut">
              <a:rPr lang="cs-CZ" smtClean="0"/>
              <a:t>10.11.2024</a:t>
            </a:fld>
            <a:endParaRPr lang="cs-CZ"/>
          </a:p>
        </p:txBody>
      </p:sp>
      <p:sp>
        <p:nvSpPr>
          <p:cNvPr id="5" name="Zástupný symbol pro zápatí 4">
            <a:extLst>
              <a:ext uri="{FF2B5EF4-FFF2-40B4-BE49-F238E27FC236}">
                <a16:creationId xmlns:a16="http://schemas.microsoft.com/office/drawing/2014/main" id="{92F6D931-39FC-42E3-9522-7DABDBA85E8E}"/>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8FE19E73-FD49-4EF7-AA37-157F4502B2E0}"/>
              </a:ext>
            </a:extLst>
          </p:cNvPr>
          <p:cNvSpPr>
            <a:spLocks noGrp="1"/>
          </p:cNvSpPr>
          <p:nvPr>
            <p:ph type="sldNum" sz="quarter" idx="12"/>
          </p:nvPr>
        </p:nvSpPr>
        <p:spPr>
          <a:xfrm>
            <a:off x="8610600" y="6356350"/>
            <a:ext cx="2743200" cy="365125"/>
          </a:xfrm>
          <a:prstGeom prst="rect">
            <a:avLst/>
          </a:prstGeom>
        </p:spPr>
        <p:txBody>
          <a:bodyPr/>
          <a:lstStyle/>
          <a:p>
            <a:fld id="{1FD18683-2149-4DC2-B438-FDDDA4FC9099}" type="slidenum">
              <a:rPr lang="cs-CZ" smtClean="0"/>
              <a:t>‹N°›</a:t>
            </a:fld>
            <a:endParaRPr lang="cs-CZ"/>
          </a:p>
        </p:txBody>
      </p:sp>
    </p:spTree>
    <p:extLst>
      <p:ext uri="{BB962C8B-B14F-4D97-AF65-F5344CB8AC3E}">
        <p14:creationId xmlns:p14="http://schemas.microsoft.com/office/powerpoint/2010/main" val="3309076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E369E46-A1EB-4027-BDD5-352DDA43A51B}"/>
              </a:ext>
            </a:extLst>
          </p:cNvPr>
          <p:cNvSpPr>
            <a:spLocks noGrp="1"/>
          </p:cNvSpPr>
          <p:nvPr>
            <p:ph type="title"/>
          </p:nvPr>
        </p:nvSpPr>
        <p:spPr>
          <a:xfrm>
            <a:off x="838200" y="365126"/>
            <a:ext cx="10515600" cy="1134066"/>
          </a:xfrm>
        </p:spPr>
        <p:txBody>
          <a:bodyPr>
            <a:normAutofit/>
          </a:bodyPr>
          <a:lstStyle>
            <a:lvl1pPr>
              <a:defRPr sz="3200"/>
            </a:lvl1pPr>
          </a:lstStyle>
          <a:p>
            <a:r>
              <a:rPr lang="cs-CZ" dirty="0"/>
              <a:t>Kliknutím lze upravit styl.</a:t>
            </a:r>
          </a:p>
        </p:txBody>
      </p:sp>
      <p:sp>
        <p:nvSpPr>
          <p:cNvPr id="3" name="Zástupný symbol pro obsah 2">
            <a:extLst>
              <a:ext uri="{FF2B5EF4-FFF2-40B4-BE49-F238E27FC236}">
                <a16:creationId xmlns:a16="http://schemas.microsoft.com/office/drawing/2014/main" id="{83272895-ADD2-46D2-833C-9FD98204610C}"/>
              </a:ext>
            </a:extLst>
          </p:cNvPr>
          <p:cNvSpPr>
            <a:spLocks noGrp="1"/>
          </p:cNvSpPr>
          <p:nvPr>
            <p:ph idx="1"/>
          </p:nvPr>
        </p:nvSpPr>
        <p:spPr>
          <a:xfrm>
            <a:off x="838200" y="1910651"/>
            <a:ext cx="10515600" cy="3678312"/>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cxnSp>
        <p:nvCxnSpPr>
          <p:cNvPr id="8" name="Přímá spojnice 7">
            <a:extLst>
              <a:ext uri="{FF2B5EF4-FFF2-40B4-BE49-F238E27FC236}">
                <a16:creationId xmlns:a16="http://schemas.microsoft.com/office/drawing/2014/main" id="{DC59C42A-20CA-4586-AD4E-805E739FD2E9}"/>
              </a:ext>
            </a:extLst>
          </p:cNvPr>
          <p:cNvCxnSpPr/>
          <p:nvPr userDrawn="1"/>
        </p:nvCxnSpPr>
        <p:spPr>
          <a:xfrm>
            <a:off x="203765" y="1499192"/>
            <a:ext cx="10894911" cy="0"/>
          </a:xfrm>
          <a:prstGeom prst="line">
            <a:avLst/>
          </a:prstGeom>
          <a:ln w="73025" cap="rnd">
            <a:solidFill>
              <a:srgbClr val="FFAA3D"/>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4631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49DC381-F37F-4D6C-A1A7-C2123D08558B}"/>
              </a:ext>
            </a:extLst>
          </p:cNvPr>
          <p:cNvSpPr>
            <a:spLocks noGrp="1"/>
          </p:cNvSpPr>
          <p:nvPr>
            <p:ph type="title"/>
          </p:nvPr>
        </p:nvSpPr>
        <p:spPr>
          <a:xfrm>
            <a:off x="838200" y="570217"/>
            <a:ext cx="10515600" cy="2852737"/>
          </a:xfrm>
        </p:spPr>
        <p:txBody>
          <a:bodyPr anchor="b"/>
          <a:lstStyle>
            <a:lvl1pPr>
              <a:defRPr sz="6000"/>
            </a:lvl1pPr>
          </a:lstStyle>
          <a:p>
            <a:r>
              <a:rPr lang="cs-CZ"/>
              <a:t>Kliknutím lze upravit styl.</a:t>
            </a:r>
          </a:p>
        </p:txBody>
      </p:sp>
      <p:sp>
        <p:nvSpPr>
          <p:cNvPr id="3" name="Zástupný symbol pro text 2">
            <a:extLst>
              <a:ext uri="{FF2B5EF4-FFF2-40B4-BE49-F238E27FC236}">
                <a16:creationId xmlns:a16="http://schemas.microsoft.com/office/drawing/2014/main" id="{C0AB28ED-0F66-449B-80C1-FF59CBD8C55E}"/>
              </a:ext>
            </a:extLst>
          </p:cNvPr>
          <p:cNvSpPr>
            <a:spLocks noGrp="1"/>
          </p:cNvSpPr>
          <p:nvPr>
            <p:ph type="body" idx="1"/>
          </p:nvPr>
        </p:nvSpPr>
        <p:spPr>
          <a:xfrm>
            <a:off x="838200" y="343504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a:extLst>
              <a:ext uri="{FF2B5EF4-FFF2-40B4-BE49-F238E27FC236}">
                <a16:creationId xmlns:a16="http://schemas.microsoft.com/office/drawing/2014/main" id="{D3E7EA3D-59B3-40FA-83B9-AD7934F9A767}"/>
              </a:ext>
            </a:extLst>
          </p:cNvPr>
          <p:cNvSpPr>
            <a:spLocks noGrp="1"/>
          </p:cNvSpPr>
          <p:nvPr>
            <p:ph type="dt" sz="half" idx="10"/>
          </p:nvPr>
        </p:nvSpPr>
        <p:spPr>
          <a:xfrm>
            <a:off x="838200" y="5280666"/>
            <a:ext cx="2743200" cy="365125"/>
          </a:xfrm>
          <a:prstGeom prst="rect">
            <a:avLst/>
          </a:prstGeom>
        </p:spPr>
        <p:txBody>
          <a:bodyPr/>
          <a:lstStyle/>
          <a:p>
            <a:fld id="{19C56F30-EEF7-4127-A7E7-002B66825D56}" type="datetimeFigureOut">
              <a:rPr lang="cs-CZ" smtClean="0"/>
              <a:t>10.11.2024</a:t>
            </a:fld>
            <a:endParaRPr lang="cs-CZ"/>
          </a:p>
        </p:txBody>
      </p:sp>
      <p:sp>
        <p:nvSpPr>
          <p:cNvPr id="5" name="Zástupný symbol pro zápatí 4">
            <a:extLst>
              <a:ext uri="{FF2B5EF4-FFF2-40B4-BE49-F238E27FC236}">
                <a16:creationId xmlns:a16="http://schemas.microsoft.com/office/drawing/2014/main" id="{394D6B24-8DCF-4ACF-AB9B-A769FEE667CD}"/>
              </a:ext>
            </a:extLst>
          </p:cNvPr>
          <p:cNvSpPr>
            <a:spLocks noGrp="1"/>
          </p:cNvSpPr>
          <p:nvPr>
            <p:ph type="ftr" sz="quarter" idx="11"/>
          </p:nvPr>
        </p:nvSpPr>
        <p:spPr>
          <a:xfrm>
            <a:off x="4038600" y="5280666"/>
            <a:ext cx="4114800" cy="365125"/>
          </a:xfrm>
          <a:prstGeom prst="rect">
            <a:avLst/>
          </a:prstGeom>
        </p:spPr>
        <p:txBody>
          <a:bodyPr/>
          <a:lstStyle/>
          <a:p>
            <a:endParaRPr lang="cs-CZ" dirty="0"/>
          </a:p>
        </p:txBody>
      </p:sp>
      <p:sp>
        <p:nvSpPr>
          <p:cNvPr id="6" name="Zástupný symbol pro číslo snímku 5">
            <a:extLst>
              <a:ext uri="{FF2B5EF4-FFF2-40B4-BE49-F238E27FC236}">
                <a16:creationId xmlns:a16="http://schemas.microsoft.com/office/drawing/2014/main" id="{8099C325-7906-4089-AC3F-6BA1A0111663}"/>
              </a:ext>
            </a:extLst>
          </p:cNvPr>
          <p:cNvSpPr>
            <a:spLocks noGrp="1"/>
          </p:cNvSpPr>
          <p:nvPr>
            <p:ph type="sldNum" sz="quarter" idx="12"/>
          </p:nvPr>
        </p:nvSpPr>
        <p:spPr>
          <a:xfrm>
            <a:off x="8754438" y="5280665"/>
            <a:ext cx="2743200" cy="365125"/>
          </a:xfrm>
          <a:prstGeom prst="rect">
            <a:avLst/>
          </a:prstGeom>
        </p:spPr>
        <p:txBody>
          <a:bodyPr/>
          <a:lstStyle/>
          <a:p>
            <a:fld id="{1FD18683-2149-4DC2-B438-FDDDA4FC9099}" type="slidenum">
              <a:rPr lang="cs-CZ" smtClean="0"/>
              <a:t>‹N°›</a:t>
            </a:fld>
            <a:endParaRPr lang="cs-CZ"/>
          </a:p>
        </p:txBody>
      </p:sp>
    </p:spTree>
    <p:extLst>
      <p:ext uri="{BB962C8B-B14F-4D97-AF65-F5344CB8AC3E}">
        <p14:creationId xmlns:p14="http://schemas.microsoft.com/office/powerpoint/2010/main" val="2064762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6DCDF92-48A0-417B-AC92-4CA2FE59AD5A}"/>
              </a:ext>
            </a:extLst>
          </p:cNvPr>
          <p:cNvSpPr>
            <a:spLocks noGrp="1"/>
          </p:cNvSpPr>
          <p:nvPr>
            <p:ph type="title"/>
          </p:nvPr>
        </p:nvSpPr>
        <p:spPr/>
        <p:txBody>
          <a:bodyPr/>
          <a:lstStyle/>
          <a:p>
            <a:r>
              <a:rPr lang="cs-CZ"/>
              <a:t>Kliknutím lze upravit styl.</a:t>
            </a:r>
          </a:p>
        </p:txBody>
      </p:sp>
      <p:sp>
        <p:nvSpPr>
          <p:cNvPr id="3" name="Zástupný symbol pro obsah 2">
            <a:extLst>
              <a:ext uri="{FF2B5EF4-FFF2-40B4-BE49-F238E27FC236}">
                <a16:creationId xmlns:a16="http://schemas.microsoft.com/office/drawing/2014/main" id="{0DC38AB8-C6E3-4659-A26D-2DFA0C1D3991}"/>
              </a:ext>
            </a:extLst>
          </p:cNvPr>
          <p:cNvSpPr>
            <a:spLocks noGrp="1"/>
          </p:cNvSpPr>
          <p:nvPr>
            <p:ph sz="half" idx="1"/>
          </p:nvPr>
        </p:nvSpPr>
        <p:spPr>
          <a:xfrm>
            <a:off x="838200" y="1825625"/>
            <a:ext cx="5181600" cy="386625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a:extLst>
              <a:ext uri="{FF2B5EF4-FFF2-40B4-BE49-F238E27FC236}">
                <a16:creationId xmlns:a16="http://schemas.microsoft.com/office/drawing/2014/main" id="{FC05469E-3F2E-4E61-BA28-8A3B063907B1}"/>
              </a:ext>
            </a:extLst>
          </p:cNvPr>
          <p:cNvSpPr>
            <a:spLocks noGrp="1"/>
          </p:cNvSpPr>
          <p:nvPr>
            <p:ph sz="half" idx="2"/>
          </p:nvPr>
        </p:nvSpPr>
        <p:spPr>
          <a:xfrm>
            <a:off x="6172200" y="1825625"/>
            <a:ext cx="5181600" cy="386625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9E550B51-1362-4C11-80D1-100E5F9C9087}"/>
              </a:ext>
            </a:extLst>
          </p:cNvPr>
          <p:cNvSpPr>
            <a:spLocks noGrp="1"/>
          </p:cNvSpPr>
          <p:nvPr>
            <p:ph type="dt" sz="half" idx="10"/>
          </p:nvPr>
        </p:nvSpPr>
        <p:spPr>
          <a:xfrm>
            <a:off x="838200" y="6356350"/>
            <a:ext cx="2743200" cy="365125"/>
          </a:xfrm>
          <a:prstGeom prst="rect">
            <a:avLst/>
          </a:prstGeom>
        </p:spPr>
        <p:txBody>
          <a:bodyPr/>
          <a:lstStyle/>
          <a:p>
            <a:fld id="{19C56F30-EEF7-4127-A7E7-002B66825D56}" type="datetimeFigureOut">
              <a:rPr lang="cs-CZ" smtClean="0"/>
              <a:t>10.11.2024</a:t>
            </a:fld>
            <a:endParaRPr lang="cs-CZ" dirty="0"/>
          </a:p>
        </p:txBody>
      </p:sp>
      <p:sp>
        <p:nvSpPr>
          <p:cNvPr id="6" name="Zástupný symbol pro zápatí 5">
            <a:extLst>
              <a:ext uri="{FF2B5EF4-FFF2-40B4-BE49-F238E27FC236}">
                <a16:creationId xmlns:a16="http://schemas.microsoft.com/office/drawing/2014/main" id="{C4BF1106-4082-4AB1-A00B-F9ACECA2028F}"/>
              </a:ext>
            </a:extLst>
          </p:cNvPr>
          <p:cNvSpPr>
            <a:spLocks noGrp="1"/>
          </p:cNvSpPr>
          <p:nvPr>
            <p:ph type="ftr" sz="quarter" idx="11"/>
          </p:nvPr>
        </p:nvSpPr>
        <p:spPr>
          <a:xfrm>
            <a:off x="4038600" y="6356350"/>
            <a:ext cx="4114800" cy="365125"/>
          </a:xfrm>
          <a:prstGeom prst="rect">
            <a:avLst/>
          </a:prstGeom>
        </p:spPr>
        <p:txBody>
          <a:bodyPr/>
          <a:lstStyle/>
          <a:p>
            <a:endParaRPr lang="cs-CZ" dirty="0"/>
          </a:p>
        </p:txBody>
      </p:sp>
      <p:sp>
        <p:nvSpPr>
          <p:cNvPr id="7" name="Zástupný symbol pro číslo snímku 6">
            <a:extLst>
              <a:ext uri="{FF2B5EF4-FFF2-40B4-BE49-F238E27FC236}">
                <a16:creationId xmlns:a16="http://schemas.microsoft.com/office/drawing/2014/main" id="{3A41419B-D2DD-4BBE-830E-45BBBC1B28E2}"/>
              </a:ext>
            </a:extLst>
          </p:cNvPr>
          <p:cNvSpPr>
            <a:spLocks noGrp="1"/>
          </p:cNvSpPr>
          <p:nvPr>
            <p:ph type="sldNum" sz="quarter" idx="12"/>
          </p:nvPr>
        </p:nvSpPr>
        <p:spPr>
          <a:xfrm>
            <a:off x="8610600" y="6356350"/>
            <a:ext cx="2743200" cy="365125"/>
          </a:xfrm>
          <a:prstGeom prst="rect">
            <a:avLst/>
          </a:prstGeom>
        </p:spPr>
        <p:txBody>
          <a:bodyPr/>
          <a:lstStyle/>
          <a:p>
            <a:fld id="{1FD18683-2149-4DC2-B438-FDDDA4FC9099}" type="slidenum">
              <a:rPr lang="cs-CZ" smtClean="0"/>
              <a:t>‹N°›</a:t>
            </a:fld>
            <a:endParaRPr lang="cs-CZ"/>
          </a:p>
        </p:txBody>
      </p:sp>
    </p:spTree>
    <p:extLst>
      <p:ext uri="{BB962C8B-B14F-4D97-AF65-F5344CB8AC3E}">
        <p14:creationId xmlns:p14="http://schemas.microsoft.com/office/powerpoint/2010/main" val="3673188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F25ADB-9A3F-4254-99AB-64BFBCDEA098}"/>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a:extLst>
              <a:ext uri="{FF2B5EF4-FFF2-40B4-BE49-F238E27FC236}">
                <a16:creationId xmlns:a16="http://schemas.microsoft.com/office/drawing/2014/main" id="{DB2C97FA-5156-4C45-9EC9-CAE4F2BCA1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a:extLst>
              <a:ext uri="{FF2B5EF4-FFF2-40B4-BE49-F238E27FC236}">
                <a16:creationId xmlns:a16="http://schemas.microsoft.com/office/drawing/2014/main" id="{17662C36-9814-4991-ADE1-DF39122F797B}"/>
              </a:ext>
            </a:extLst>
          </p:cNvPr>
          <p:cNvSpPr>
            <a:spLocks noGrp="1"/>
          </p:cNvSpPr>
          <p:nvPr>
            <p:ph sz="half" idx="2"/>
          </p:nvPr>
        </p:nvSpPr>
        <p:spPr>
          <a:xfrm>
            <a:off x="839788" y="2505075"/>
            <a:ext cx="5157787" cy="3248453"/>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a:extLst>
              <a:ext uri="{FF2B5EF4-FFF2-40B4-BE49-F238E27FC236}">
                <a16:creationId xmlns:a16="http://schemas.microsoft.com/office/drawing/2014/main" id="{71C27CED-4A96-4209-AEF6-3E8CAE672D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a:extLst>
              <a:ext uri="{FF2B5EF4-FFF2-40B4-BE49-F238E27FC236}">
                <a16:creationId xmlns:a16="http://schemas.microsoft.com/office/drawing/2014/main" id="{F7A6D0F5-BED0-4CB6-A741-C9FF03066E72}"/>
              </a:ext>
            </a:extLst>
          </p:cNvPr>
          <p:cNvSpPr>
            <a:spLocks noGrp="1"/>
          </p:cNvSpPr>
          <p:nvPr>
            <p:ph sz="quarter" idx="4"/>
          </p:nvPr>
        </p:nvSpPr>
        <p:spPr>
          <a:xfrm>
            <a:off x="6172200" y="2505075"/>
            <a:ext cx="5183188" cy="3248453"/>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91957503-B950-4BB0-A5B8-385B0EF287D9}"/>
              </a:ext>
            </a:extLst>
          </p:cNvPr>
          <p:cNvSpPr>
            <a:spLocks noGrp="1"/>
          </p:cNvSpPr>
          <p:nvPr>
            <p:ph type="dt" sz="half" idx="10"/>
          </p:nvPr>
        </p:nvSpPr>
        <p:spPr>
          <a:xfrm>
            <a:off x="838200" y="6356350"/>
            <a:ext cx="2743200" cy="365125"/>
          </a:xfrm>
          <a:prstGeom prst="rect">
            <a:avLst/>
          </a:prstGeom>
        </p:spPr>
        <p:txBody>
          <a:bodyPr/>
          <a:lstStyle/>
          <a:p>
            <a:fld id="{19C56F30-EEF7-4127-A7E7-002B66825D56}" type="datetimeFigureOut">
              <a:rPr lang="cs-CZ" smtClean="0"/>
              <a:t>10.11.2024</a:t>
            </a:fld>
            <a:endParaRPr lang="cs-CZ"/>
          </a:p>
        </p:txBody>
      </p:sp>
      <p:sp>
        <p:nvSpPr>
          <p:cNvPr id="8" name="Zástupný symbol pro zápatí 7">
            <a:extLst>
              <a:ext uri="{FF2B5EF4-FFF2-40B4-BE49-F238E27FC236}">
                <a16:creationId xmlns:a16="http://schemas.microsoft.com/office/drawing/2014/main" id="{3C9F6566-9EA2-44D4-B9A6-9EFE0BC327B6}"/>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9" name="Zástupný symbol pro číslo snímku 8">
            <a:extLst>
              <a:ext uri="{FF2B5EF4-FFF2-40B4-BE49-F238E27FC236}">
                <a16:creationId xmlns:a16="http://schemas.microsoft.com/office/drawing/2014/main" id="{A9C123ED-3451-4511-B212-88762B030DB3}"/>
              </a:ext>
            </a:extLst>
          </p:cNvPr>
          <p:cNvSpPr>
            <a:spLocks noGrp="1"/>
          </p:cNvSpPr>
          <p:nvPr>
            <p:ph type="sldNum" sz="quarter" idx="12"/>
          </p:nvPr>
        </p:nvSpPr>
        <p:spPr>
          <a:xfrm>
            <a:off x="8610600" y="6356350"/>
            <a:ext cx="2743200" cy="365125"/>
          </a:xfrm>
          <a:prstGeom prst="rect">
            <a:avLst/>
          </a:prstGeom>
        </p:spPr>
        <p:txBody>
          <a:bodyPr/>
          <a:lstStyle/>
          <a:p>
            <a:fld id="{1FD18683-2149-4DC2-B438-FDDDA4FC9099}" type="slidenum">
              <a:rPr lang="cs-CZ" smtClean="0"/>
              <a:t>‹N°›</a:t>
            </a:fld>
            <a:endParaRPr lang="cs-CZ"/>
          </a:p>
        </p:txBody>
      </p:sp>
    </p:spTree>
    <p:extLst>
      <p:ext uri="{BB962C8B-B14F-4D97-AF65-F5344CB8AC3E}">
        <p14:creationId xmlns:p14="http://schemas.microsoft.com/office/powerpoint/2010/main" val="3889421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2B2D5AE-B090-464E-BEFC-5311C158671B}"/>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9046B9DE-5EBE-4D70-A087-3C71D83EF692}"/>
              </a:ext>
            </a:extLst>
          </p:cNvPr>
          <p:cNvSpPr>
            <a:spLocks noGrp="1"/>
          </p:cNvSpPr>
          <p:nvPr>
            <p:ph type="dt" sz="half" idx="10"/>
          </p:nvPr>
        </p:nvSpPr>
        <p:spPr>
          <a:xfrm>
            <a:off x="838200" y="6356350"/>
            <a:ext cx="2743200" cy="365125"/>
          </a:xfrm>
          <a:prstGeom prst="rect">
            <a:avLst/>
          </a:prstGeom>
        </p:spPr>
        <p:txBody>
          <a:bodyPr/>
          <a:lstStyle/>
          <a:p>
            <a:fld id="{19C56F30-EEF7-4127-A7E7-002B66825D56}" type="datetimeFigureOut">
              <a:rPr lang="cs-CZ" smtClean="0"/>
              <a:t>10.11.2024</a:t>
            </a:fld>
            <a:endParaRPr lang="cs-CZ"/>
          </a:p>
        </p:txBody>
      </p:sp>
      <p:sp>
        <p:nvSpPr>
          <p:cNvPr id="4" name="Zástupný symbol pro zápatí 3">
            <a:extLst>
              <a:ext uri="{FF2B5EF4-FFF2-40B4-BE49-F238E27FC236}">
                <a16:creationId xmlns:a16="http://schemas.microsoft.com/office/drawing/2014/main" id="{5D9BF548-8579-4378-A4D0-AE794DB08762}"/>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5" name="Zástupný symbol pro číslo snímku 4">
            <a:extLst>
              <a:ext uri="{FF2B5EF4-FFF2-40B4-BE49-F238E27FC236}">
                <a16:creationId xmlns:a16="http://schemas.microsoft.com/office/drawing/2014/main" id="{9FAF0D16-0215-4742-8B53-4205B95A0745}"/>
              </a:ext>
            </a:extLst>
          </p:cNvPr>
          <p:cNvSpPr>
            <a:spLocks noGrp="1"/>
          </p:cNvSpPr>
          <p:nvPr>
            <p:ph type="sldNum" sz="quarter" idx="12"/>
          </p:nvPr>
        </p:nvSpPr>
        <p:spPr>
          <a:xfrm>
            <a:off x="8610600" y="6356350"/>
            <a:ext cx="2743200" cy="365125"/>
          </a:xfrm>
          <a:prstGeom prst="rect">
            <a:avLst/>
          </a:prstGeom>
        </p:spPr>
        <p:txBody>
          <a:bodyPr/>
          <a:lstStyle/>
          <a:p>
            <a:fld id="{1FD18683-2149-4DC2-B438-FDDDA4FC9099}" type="slidenum">
              <a:rPr lang="cs-CZ" smtClean="0"/>
              <a:t>‹N°›</a:t>
            </a:fld>
            <a:endParaRPr lang="cs-CZ"/>
          </a:p>
        </p:txBody>
      </p:sp>
    </p:spTree>
    <p:extLst>
      <p:ext uri="{BB962C8B-B14F-4D97-AF65-F5344CB8AC3E}">
        <p14:creationId xmlns:p14="http://schemas.microsoft.com/office/powerpoint/2010/main" val="482098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EC44258A-583C-4557-A309-B96FCEF60D7E}"/>
              </a:ext>
            </a:extLst>
          </p:cNvPr>
          <p:cNvSpPr>
            <a:spLocks noGrp="1"/>
          </p:cNvSpPr>
          <p:nvPr>
            <p:ph type="dt" sz="half" idx="10"/>
          </p:nvPr>
        </p:nvSpPr>
        <p:spPr>
          <a:xfrm>
            <a:off x="838200" y="6356350"/>
            <a:ext cx="2743200" cy="365125"/>
          </a:xfrm>
          <a:prstGeom prst="rect">
            <a:avLst/>
          </a:prstGeom>
        </p:spPr>
        <p:txBody>
          <a:bodyPr/>
          <a:lstStyle/>
          <a:p>
            <a:fld id="{19C56F30-EEF7-4127-A7E7-002B66825D56}" type="datetimeFigureOut">
              <a:rPr lang="cs-CZ" smtClean="0"/>
              <a:t>10.11.2024</a:t>
            </a:fld>
            <a:endParaRPr lang="cs-CZ"/>
          </a:p>
        </p:txBody>
      </p:sp>
      <p:sp>
        <p:nvSpPr>
          <p:cNvPr id="3" name="Zástupný symbol pro zápatí 2">
            <a:extLst>
              <a:ext uri="{FF2B5EF4-FFF2-40B4-BE49-F238E27FC236}">
                <a16:creationId xmlns:a16="http://schemas.microsoft.com/office/drawing/2014/main" id="{A1386A3D-1FCC-443B-BAF3-AA869401C812}"/>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4" name="Zástupný symbol pro číslo snímku 3">
            <a:extLst>
              <a:ext uri="{FF2B5EF4-FFF2-40B4-BE49-F238E27FC236}">
                <a16:creationId xmlns:a16="http://schemas.microsoft.com/office/drawing/2014/main" id="{385CB790-0BD0-438D-BC5F-7C24868A9D64}"/>
              </a:ext>
            </a:extLst>
          </p:cNvPr>
          <p:cNvSpPr>
            <a:spLocks noGrp="1"/>
          </p:cNvSpPr>
          <p:nvPr>
            <p:ph type="sldNum" sz="quarter" idx="12"/>
          </p:nvPr>
        </p:nvSpPr>
        <p:spPr>
          <a:xfrm>
            <a:off x="8610600" y="6356350"/>
            <a:ext cx="2743200" cy="365125"/>
          </a:xfrm>
          <a:prstGeom prst="rect">
            <a:avLst/>
          </a:prstGeom>
        </p:spPr>
        <p:txBody>
          <a:bodyPr/>
          <a:lstStyle/>
          <a:p>
            <a:fld id="{1FD18683-2149-4DC2-B438-FDDDA4FC9099}" type="slidenum">
              <a:rPr lang="cs-CZ" smtClean="0"/>
              <a:t>‹N°›</a:t>
            </a:fld>
            <a:endParaRPr lang="cs-CZ"/>
          </a:p>
        </p:txBody>
      </p:sp>
    </p:spTree>
    <p:extLst>
      <p:ext uri="{BB962C8B-B14F-4D97-AF65-F5344CB8AC3E}">
        <p14:creationId xmlns:p14="http://schemas.microsoft.com/office/powerpoint/2010/main" val="3333089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634140B-107B-406C-A6D3-38CF1E7242C0}"/>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a:extLst>
              <a:ext uri="{FF2B5EF4-FFF2-40B4-BE49-F238E27FC236}">
                <a16:creationId xmlns:a16="http://schemas.microsoft.com/office/drawing/2014/main" id="{DBF00318-8674-417E-8DC9-5545B817A504}"/>
              </a:ext>
            </a:extLst>
          </p:cNvPr>
          <p:cNvSpPr>
            <a:spLocks noGrp="1"/>
          </p:cNvSpPr>
          <p:nvPr>
            <p:ph idx="1"/>
          </p:nvPr>
        </p:nvSpPr>
        <p:spPr>
          <a:xfrm>
            <a:off x="5183188" y="987425"/>
            <a:ext cx="6172200" cy="474555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a:extLst>
              <a:ext uri="{FF2B5EF4-FFF2-40B4-BE49-F238E27FC236}">
                <a16:creationId xmlns:a16="http://schemas.microsoft.com/office/drawing/2014/main" id="{A8144675-04E5-49B8-9C7B-1B4069A013C7}"/>
              </a:ext>
            </a:extLst>
          </p:cNvPr>
          <p:cNvSpPr>
            <a:spLocks noGrp="1"/>
          </p:cNvSpPr>
          <p:nvPr>
            <p:ph type="body" sz="half" idx="2"/>
          </p:nvPr>
        </p:nvSpPr>
        <p:spPr>
          <a:xfrm>
            <a:off x="839788" y="2057400"/>
            <a:ext cx="3932237" cy="36755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a:extLst>
              <a:ext uri="{FF2B5EF4-FFF2-40B4-BE49-F238E27FC236}">
                <a16:creationId xmlns:a16="http://schemas.microsoft.com/office/drawing/2014/main" id="{DF4813D2-6762-41A6-A3F6-A8B2B489A078}"/>
              </a:ext>
            </a:extLst>
          </p:cNvPr>
          <p:cNvSpPr>
            <a:spLocks noGrp="1"/>
          </p:cNvSpPr>
          <p:nvPr>
            <p:ph type="dt" sz="half" idx="10"/>
          </p:nvPr>
        </p:nvSpPr>
        <p:spPr>
          <a:xfrm>
            <a:off x="838200" y="6356350"/>
            <a:ext cx="2743200" cy="365125"/>
          </a:xfrm>
          <a:prstGeom prst="rect">
            <a:avLst/>
          </a:prstGeom>
        </p:spPr>
        <p:txBody>
          <a:bodyPr/>
          <a:lstStyle/>
          <a:p>
            <a:fld id="{19C56F30-EEF7-4127-A7E7-002B66825D56}" type="datetimeFigureOut">
              <a:rPr lang="cs-CZ" smtClean="0"/>
              <a:t>10.11.2024</a:t>
            </a:fld>
            <a:endParaRPr lang="cs-CZ"/>
          </a:p>
        </p:txBody>
      </p:sp>
      <p:sp>
        <p:nvSpPr>
          <p:cNvPr id="6" name="Zástupný symbol pro zápatí 5">
            <a:extLst>
              <a:ext uri="{FF2B5EF4-FFF2-40B4-BE49-F238E27FC236}">
                <a16:creationId xmlns:a16="http://schemas.microsoft.com/office/drawing/2014/main" id="{8CF79BDB-04A5-4CA1-9AFC-D92649B05E73}"/>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id="{DD1B55BF-883A-43D2-A416-1B0CC9206829}"/>
              </a:ext>
            </a:extLst>
          </p:cNvPr>
          <p:cNvSpPr>
            <a:spLocks noGrp="1"/>
          </p:cNvSpPr>
          <p:nvPr>
            <p:ph type="sldNum" sz="quarter" idx="12"/>
          </p:nvPr>
        </p:nvSpPr>
        <p:spPr>
          <a:xfrm>
            <a:off x="8610600" y="6356350"/>
            <a:ext cx="2743200" cy="365125"/>
          </a:xfrm>
          <a:prstGeom prst="rect">
            <a:avLst/>
          </a:prstGeom>
        </p:spPr>
        <p:txBody>
          <a:bodyPr/>
          <a:lstStyle/>
          <a:p>
            <a:fld id="{1FD18683-2149-4DC2-B438-FDDDA4FC9099}" type="slidenum">
              <a:rPr lang="cs-CZ" smtClean="0"/>
              <a:t>‹N°›</a:t>
            </a:fld>
            <a:endParaRPr lang="cs-CZ"/>
          </a:p>
        </p:txBody>
      </p:sp>
    </p:spTree>
    <p:extLst>
      <p:ext uri="{BB962C8B-B14F-4D97-AF65-F5344CB8AC3E}">
        <p14:creationId xmlns:p14="http://schemas.microsoft.com/office/powerpoint/2010/main" val="727313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A99762A-4AF6-4281-A893-828CB0992FE1}"/>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2F10941D-14C7-4C76-B199-026BD0FBC52A}"/>
              </a:ext>
            </a:extLst>
          </p:cNvPr>
          <p:cNvSpPr>
            <a:spLocks noGrp="1"/>
          </p:cNvSpPr>
          <p:nvPr>
            <p:ph type="pic" idx="1"/>
          </p:nvPr>
        </p:nvSpPr>
        <p:spPr>
          <a:xfrm>
            <a:off x="5183188" y="987426"/>
            <a:ext cx="6172200" cy="472500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a:extLst>
              <a:ext uri="{FF2B5EF4-FFF2-40B4-BE49-F238E27FC236}">
                <a16:creationId xmlns:a16="http://schemas.microsoft.com/office/drawing/2014/main" id="{D5D674AF-2F15-40A0-99DC-0D2B26056E12}"/>
              </a:ext>
            </a:extLst>
          </p:cNvPr>
          <p:cNvSpPr>
            <a:spLocks noGrp="1"/>
          </p:cNvSpPr>
          <p:nvPr>
            <p:ph type="body" sz="half" idx="2"/>
          </p:nvPr>
        </p:nvSpPr>
        <p:spPr>
          <a:xfrm>
            <a:off x="839788" y="2057400"/>
            <a:ext cx="3932237" cy="365503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a:extLst>
              <a:ext uri="{FF2B5EF4-FFF2-40B4-BE49-F238E27FC236}">
                <a16:creationId xmlns:a16="http://schemas.microsoft.com/office/drawing/2014/main" id="{8822AACC-4924-45F1-9D23-1D7DE45C52FF}"/>
              </a:ext>
            </a:extLst>
          </p:cNvPr>
          <p:cNvSpPr>
            <a:spLocks noGrp="1"/>
          </p:cNvSpPr>
          <p:nvPr>
            <p:ph type="dt" sz="half" idx="10"/>
          </p:nvPr>
        </p:nvSpPr>
        <p:spPr>
          <a:xfrm>
            <a:off x="838200" y="6356350"/>
            <a:ext cx="2743200" cy="365125"/>
          </a:xfrm>
          <a:prstGeom prst="rect">
            <a:avLst/>
          </a:prstGeom>
        </p:spPr>
        <p:txBody>
          <a:bodyPr/>
          <a:lstStyle/>
          <a:p>
            <a:fld id="{19C56F30-EEF7-4127-A7E7-002B66825D56}" type="datetimeFigureOut">
              <a:rPr lang="cs-CZ" smtClean="0"/>
              <a:t>10.11.2024</a:t>
            </a:fld>
            <a:endParaRPr lang="cs-CZ"/>
          </a:p>
        </p:txBody>
      </p:sp>
      <p:sp>
        <p:nvSpPr>
          <p:cNvPr id="6" name="Zástupný symbol pro zápatí 5">
            <a:extLst>
              <a:ext uri="{FF2B5EF4-FFF2-40B4-BE49-F238E27FC236}">
                <a16:creationId xmlns:a16="http://schemas.microsoft.com/office/drawing/2014/main" id="{01F8F6B9-7F75-4B36-A9E3-B99847FFF511}"/>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id="{BF821FF8-D1EA-41D5-871E-2B0136896C06}"/>
              </a:ext>
            </a:extLst>
          </p:cNvPr>
          <p:cNvSpPr>
            <a:spLocks noGrp="1"/>
          </p:cNvSpPr>
          <p:nvPr>
            <p:ph type="sldNum" sz="quarter" idx="12"/>
          </p:nvPr>
        </p:nvSpPr>
        <p:spPr>
          <a:xfrm>
            <a:off x="8610600" y="6356350"/>
            <a:ext cx="2743200" cy="365125"/>
          </a:xfrm>
          <a:prstGeom prst="rect">
            <a:avLst/>
          </a:prstGeom>
        </p:spPr>
        <p:txBody>
          <a:bodyPr/>
          <a:lstStyle/>
          <a:p>
            <a:fld id="{1FD18683-2149-4DC2-B438-FDDDA4FC9099}" type="slidenum">
              <a:rPr lang="cs-CZ" smtClean="0"/>
              <a:t>‹N°›</a:t>
            </a:fld>
            <a:endParaRPr lang="cs-CZ"/>
          </a:p>
        </p:txBody>
      </p:sp>
    </p:spTree>
    <p:extLst>
      <p:ext uri="{BB962C8B-B14F-4D97-AF65-F5344CB8AC3E}">
        <p14:creationId xmlns:p14="http://schemas.microsoft.com/office/powerpoint/2010/main" val="2324190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C57AA4BD-98CE-4B82-A74B-061C303661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dirty="0"/>
              <a:t>Kliknutím lze upravit styl.</a:t>
            </a:r>
          </a:p>
        </p:txBody>
      </p:sp>
      <p:sp>
        <p:nvSpPr>
          <p:cNvPr id="3" name="Zástupný symbol pro text 2">
            <a:extLst>
              <a:ext uri="{FF2B5EF4-FFF2-40B4-BE49-F238E27FC236}">
                <a16:creationId xmlns:a16="http://schemas.microsoft.com/office/drawing/2014/main" id="{3679AB07-4EB3-46C9-9923-A1A3CA757D5D}"/>
              </a:ext>
            </a:extLst>
          </p:cNvPr>
          <p:cNvSpPr>
            <a:spLocks noGrp="1"/>
          </p:cNvSpPr>
          <p:nvPr>
            <p:ph type="body" idx="1"/>
          </p:nvPr>
        </p:nvSpPr>
        <p:spPr>
          <a:xfrm>
            <a:off x="838200" y="2059507"/>
            <a:ext cx="10515600" cy="3678312"/>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10" name="TextovéPole 9">
            <a:extLst>
              <a:ext uri="{FF2B5EF4-FFF2-40B4-BE49-F238E27FC236}">
                <a16:creationId xmlns:a16="http://schemas.microsoft.com/office/drawing/2014/main" id="{ECE27B17-D5B0-4910-A923-1760D5B403AF}"/>
              </a:ext>
            </a:extLst>
          </p:cNvPr>
          <p:cNvSpPr txBox="1"/>
          <p:nvPr userDrawn="1"/>
        </p:nvSpPr>
        <p:spPr>
          <a:xfrm>
            <a:off x="4689117" y="6106638"/>
            <a:ext cx="2819988" cy="338554"/>
          </a:xfrm>
          <a:prstGeom prst="rect">
            <a:avLst/>
          </a:prstGeom>
          <a:noFill/>
        </p:spPr>
        <p:txBody>
          <a:bodyPr wrap="square" rtlCol="0">
            <a:spAutoFit/>
          </a:bodyPr>
          <a:lstStyle/>
          <a:p>
            <a:pPr algn="l"/>
            <a:r>
              <a:rPr lang="fr-FR" sz="1600" b="1" dirty="0">
                <a:solidFill>
                  <a:srgbClr val="004494"/>
                </a:solidFill>
                <a:latin typeface="Josefin Sans" pitchFamily="2" charset="0"/>
              </a:rPr>
              <a:t>Rome, 11.11.2024</a:t>
            </a:r>
            <a:endParaRPr lang="cs-CZ" sz="1600" b="1" dirty="0">
              <a:solidFill>
                <a:srgbClr val="004494"/>
              </a:solidFill>
              <a:latin typeface="Josefin Sans" pitchFamily="2" charset="0"/>
            </a:endParaRPr>
          </a:p>
        </p:txBody>
      </p:sp>
      <p:pic>
        <p:nvPicPr>
          <p:cNvPr id="6" name="Image 4" descr="Co-funded by the EU">
            <a:extLst>
              <a:ext uri="{FF2B5EF4-FFF2-40B4-BE49-F238E27FC236}">
                <a16:creationId xmlns:a16="http://schemas.microsoft.com/office/drawing/2014/main" id="{5DD50754-B205-13E2-DB40-BF5EF1BE0DA5}"/>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492337" y="5964977"/>
            <a:ext cx="3012532" cy="628442"/>
          </a:xfrm>
          <a:prstGeom prst="rect">
            <a:avLst/>
          </a:prstGeom>
          <a:noFill/>
          <a:ln>
            <a:noFill/>
          </a:ln>
        </p:spPr>
      </p:pic>
      <p:pic>
        <p:nvPicPr>
          <p:cNvPr id="7" name="Image 6">
            <a:extLst>
              <a:ext uri="{FF2B5EF4-FFF2-40B4-BE49-F238E27FC236}">
                <a16:creationId xmlns:a16="http://schemas.microsoft.com/office/drawing/2014/main" id="{8607F142-B0A3-4B3F-B9EB-F6160D292873}"/>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38200" y="5789051"/>
            <a:ext cx="1656000" cy="973728"/>
          </a:xfrm>
          <a:prstGeom prst="rect">
            <a:avLst/>
          </a:prstGeom>
        </p:spPr>
      </p:pic>
      <p:pic>
        <p:nvPicPr>
          <p:cNvPr id="8" name="Grafik 7">
            <a:extLst>
              <a:ext uri="{FF2B5EF4-FFF2-40B4-BE49-F238E27FC236}">
                <a16:creationId xmlns:a16="http://schemas.microsoft.com/office/drawing/2014/main" id="{0D80947A-C7B8-4DAA-B0CF-5ED13C82B9EB}"/>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961535" y="619807"/>
            <a:ext cx="1086667" cy="500374"/>
          </a:xfrm>
          <a:prstGeom prst="rect">
            <a:avLst/>
          </a:prstGeom>
        </p:spPr>
      </p:pic>
    </p:spTree>
    <p:extLst>
      <p:ext uri="{BB962C8B-B14F-4D97-AF65-F5344CB8AC3E}">
        <p14:creationId xmlns:p14="http://schemas.microsoft.com/office/powerpoint/2010/main" val="895831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000" b="1" kern="1200">
          <a:solidFill>
            <a:srgbClr val="004494"/>
          </a:solidFill>
          <a:latin typeface="Josefin Sans"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4494"/>
          </a:solidFill>
          <a:latin typeface="Josefin Sans"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494"/>
          </a:solidFill>
          <a:latin typeface="Josefin Sans"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4494"/>
          </a:solidFill>
          <a:latin typeface="Josefin Sans"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4494"/>
          </a:solidFill>
          <a:latin typeface="Josefin Sans"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4494"/>
          </a:solidFill>
          <a:latin typeface="Josefin Sans"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lib.utah.edu/discover/?search=nuclear%20detonations"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1F909FD-2298-457C-81F9-CE396765E413}"/>
              </a:ext>
            </a:extLst>
          </p:cNvPr>
          <p:cNvSpPr>
            <a:spLocks noGrp="1"/>
          </p:cNvSpPr>
          <p:nvPr>
            <p:ph type="ctrTitle"/>
          </p:nvPr>
        </p:nvSpPr>
        <p:spPr>
          <a:xfrm>
            <a:off x="701965" y="1122363"/>
            <a:ext cx="10741890" cy="1176098"/>
          </a:xfrm>
        </p:spPr>
        <p:txBody>
          <a:bodyPr>
            <a:normAutofit/>
          </a:bodyPr>
          <a:lstStyle/>
          <a:p>
            <a:r>
              <a:rPr lang="en-GB" sz="5400" dirty="0">
                <a:effectLst/>
                <a:latin typeface="Avenir Book"/>
                <a:ea typeface="Times New Roman" panose="02020603050405020304" pitchFamily="18" charset="0"/>
                <a:cs typeface="Calibri Light" panose="020F0302020204030204" pitchFamily="34" charset="0"/>
              </a:rPr>
              <a:t>PREDICT WP3: model comparison</a:t>
            </a:r>
            <a:endParaRPr lang="cs-CZ" dirty="0"/>
          </a:p>
        </p:txBody>
      </p:sp>
      <p:sp>
        <p:nvSpPr>
          <p:cNvPr id="3" name="Podnadpis 2">
            <a:extLst>
              <a:ext uri="{FF2B5EF4-FFF2-40B4-BE49-F238E27FC236}">
                <a16:creationId xmlns:a16="http://schemas.microsoft.com/office/drawing/2014/main" id="{91B503EC-76F7-406A-AFB2-4F8BB08342B4}"/>
              </a:ext>
            </a:extLst>
          </p:cNvPr>
          <p:cNvSpPr>
            <a:spLocks noGrp="1"/>
          </p:cNvSpPr>
          <p:nvPr>
            <p:ph type="subTitle" idx="1"/>
          </p:nvPr>
        </p:nvSpPr>
        <p:spPr/>
        <p:txBody>
          <a:bodyPr/>
          <a:lstStyle/>
          <a:p>
            <a:r>
              <a:rPr lang="fr-FR" dirty="0"/>
              <a:t>PREDICT WP 3 </a:t>
            </a:r>
            <a:r>
              <a:rPr lang="en-GB" dirty="0"/>
              <a:t>overview</a:t>
            </a:r>
          </a:p>
          <a:p>
            <a:r>
              <a:rPr lang="fr-FR" dirty="0"/>
              <a:t>Wolfgang Raskob – KIT consultant</a:t>
            </a:r>
            <a:endParaRPr lang="cs-CZ" dirty="0"/>
          </a:p>
        </p:txBody>
      </p:sp>
      <p:pic>
        <p:nvPicPr>
          <p:cNvPr id="4" name="Picture 3">
            <a:extLst>
              <a:ext uri="{FF2B5EF4-FFF2-40B4-BE49-F238E27FC236}">
                <a16:creationId xmlns:a16="http://schemas.microsoft.com/office/drawing/2014/main" id="{84F4BEB1-1E64-12C6-6709-2FAFDF4BD8BE}"/>
              </a:ext>
            </a:extLst>
          </p:cNvPr>
          <p:cNvPicPr>
            <a:picLocks noChangeAspect="1"/>
          </p:cNvPicPr>
          <p:nvPr/>
        </p:nvPicPr>
        <p:blipFill>
          <a:blip r:embed="rId3"/>
          <a:stretch>
            <a:fillRect/>
          </a:stretch>
        </p:blipFill>
        <p:spPr>
          <a:xfrm>
            <a:off x="5086829" y="3663287"/>
            <a:ext cx="2018342" cy="1944137"/>
          </a:xfrm>
          <a:prstGeom prst="rect">
            <a:avLst/>
          </a:prstGeom>
        </p:spPr>
      </p:pic>
    </p:spTree>
    <p:extLst>
      <p:ext uri="{BB962C8B-B14F-4D97-AF65-F5344CB8AC3E}">
        <p14:creationId xmlns:p14="http://schemas.microsoft.com/office/powerpoint/2010/main" val="563626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001C05-5B6D-49C6-96A6-58110EB50FB7}"/>
              </a:ext>
            </a:extLst>
          </p:cNvPr>
          <p:cNvSpPr>
            <a:spLocks noGrp="1"/>
          </p:cNvSpPr>
          <p:nvPr>
            <p:ph type="title"/>
          </p:nvPr>
        </p:nvSpPr>
        <p:spPr/>
        <p:txBody>
          <a:bodyPr/>
          <a:lstStyle/>
          <a:p>
            <a:r>
              <a:rPr lang="en-GB" dirty="0"/>
              <a:t>Objectives of the WP3</a:t>
            </a:r>
            <a:endParaRPr lang="cs-CZ" dirty="0"/>
          </a:p>
        </p:txBody>
      </p:sp>
      <p:sp>
        <p:nvSpPr>
          <p:cNvPr id="3" name="Zástupný symbol pro obsah 2">
            <a:extLst>
              <a:ext uri="{FF2B5EF4-FFF2-40B4-BE49-F238E27FC236}">
                <a16:creationId xmlns:a16="http://schemas.microsoft.com/office/drawing/2014/main" id="{80FF91BC-3775-44A6-BA16-3127F3338ECE}"/>
              </a:ext>
            </a:extLst>
          </p:cNvPr>
          <p:cNvSpPr>
            <a:spLocks noGrp="1"/>
          </p:cNvSpPr>
          <p:nvPr>
            <p:ph idx="1"/>
          </p:nvPr>
        </p:nvSpPr>
        <p:spPr/>
        <p:txBody>
          <a:bodyPr vert="horz" lIns="91440" tIns="45720" rIns="91440" bIns="45720" rtlCol="0" anchor="t">
            <a:normAutofit/>
          </a:bodyPr>
          <a:lstStyle/>
          <a:p>
            <a:r>
              <a:rPr lang="en-US" sz="2800" dirty="0">
                <a:effectLst/>
                <a:ea typeface="Calibri" panose="020F0502020204030204" pitchFamily="34" charset="0"/>
              </a:rPr>
              <a:t>Work Package 3 aims at quantifying model uncertainties resulting on the one hand from current limited understanding of key model parameters and on the other hand by exploring the consequences of critical weather conditions on the model results such as high precipitation events and weather conditions with changing wind directions and frontal passages</a:t>
            </a:r>
          </a:p>
          <a:p>
            <a:r>
              <a:rPr lang="en-US" dirty="0">
                <a:ea typeface="Calibri" panose="020F0502020204030204" pitchFamily="34" charset="0"/>
              </a:rPr>
              <a:t>The WP consists of 4 tasks and Sarah will present the status of the first task on model intercomparison</a:t>
            </a:r>
            <a:endParaRPr lang="cs-CZ" dirty="0"/>
          </a:p>
          <a:p>
            <a:endParaRPr lang="cs-CZ" dirty="0"/>
          </a:p>
        </p:txBody>
      </p:sp>
    </p:spTree>
    <p:extLst>
      <p:ext uri="{BB962C8B-B14F-4D97-AF65-F5344CB8AC3E}">
        <p14:creationId xmlns:p14="http://schemas.microsoft.com/office/powerpoint/2010/main" val="445764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47E767-3835-465B-A024-817CACFADFE0}"/>
              </a:ext>
            </a:extLst>
          </p:cNvPr>
          <p:cNvSpPr>
            <a:spLocks noGrp="1"/>
          </p:cNvSpPr>
          <p:nvPr>
            <p:ph type="title"/>
          </p:nvPr>
        </p:nvSpPr>
        <p:spPr/>
        <p:txBody>
          <a:bodyPr/>
          <a:lstStyle/>
          <a:p>
            <a:r>
              <a:rPr lang="en-GB" dirty="0"/>
              <a:t>Tasks of WP3</a:t>
            </a:r>
          </a:p>
        </p:txBody>
      </p:sp>
      <p:sp>
        <p:nvSpPr>
          <p:cNvPr id="3" name="Inhaltsplatzhalter 2">
            <a:extLst>
              <a:ext uri="{FF2B5EF4-FFF2-40B4-BE49-F238E27FC236}">
                <a16:creationId xmlns:a16="http://schemas.microsoft.com/office/drawing/2014/main" id="{220A4F66-98BF-48D8-B102-A4E444B17B8D}"/>
              </a:ext>
            </a:extLst>
          </p:cNvPr>
          <p:cNvSpPr>
            <a:spLocks noGrp="1"/>
          </p:cNvSpPr>
          <p:nvPr>
            <p:ph idx="1"/>
          </p:nvPr>
        </p:nvSpPr>
        <p:spPr/>
        <p:txBody>
          <a:bodyPr/>
          <a:lstStyle/>
          <a:p>
            <a:r>
              <a:rPr lang="en-US" dirty="0"/>
              <a:t>Model comparison and validation using historic events</a:t>
            </a:r>
          </a:p>
          <a:p>
            <a:r>
              <a:rPr lang="en-US" dirty="0"/>
              <a:t>Sensitivity analysis of key model parameters </a:t>
            </a:r>
          </a:p>
          <a:p>
            <a:r>
              <a:rPr lang="en-US" dirty="0"/>
              <a:t>Sensitivity analysis for key weather conditions</a:t>
            </a:r>
          </a:p>
          <a:p>
            <a:r>
              <a:rPr lang="en-US" dirty="0"/>
              <a:t>Recommendations from the exercises</a:t>
            </a:r>
            <a:endParaRPr lang="de-DE" dirty="0"/>
          </a:p>
        </p:txBody>
      </p:sp>
      <p:pic>
        <p:nvPicPr>
          <p:cNvPr id="8" name="Grafik 7">
            <a:extLst>
              <a:ext uri="{FF2B5EF4-FFF2-40B4-BE49-F238E27FC236}">
                <a16:creationId xmlns:a16="http://schemas.microsoft.com/office/drawing/2014/main" id="{D14A4B79-36D8-4977-A9E8-94B913E26E15}"/>
              </a:ext>
            </a:extLst>
          </p:cNvPr>
          <p:cNvPicPr>
            <a:picLocks noChangeAspect="1"/>
          </p:cNvPicPr>
          <p:nvPr/>
        </p:nvPicPr>
        <p:blipFill>
          <a:blip r:embed="rId2"/>
          <a:stretch>
            <a:fillRect/>
          </a:stretch>
        </p:blipFill>
        <p:spPr>
          <a:xfrm>
            <a:off x="650177" y="4268085"/>
            <a:ext cx="11019158" cy="1015116"/>
          </a:xfrm>
          <a:prstGeom prst="rect">
            <a:avLst/>
          </a:prstGeom>
        </p:spPr>
      </p:pic>
    </p:spTree>
    <p:extLst>
      <p:ext uri="{BB962C8B-B14F-4D97-AF65-F5344CB8AC3E}">
        <p14:creationId xmlns:p14="http://schemas.microsoft.com/office/powerpoint/2010/main" val="4092965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50CA63-3342-4420-AEA9-F101D85B00D5}"/>
              </a:ext>
            </a:extLst>
          </p:cNvPr>
          <p:cNvSpPr>
            <a:spLocks noGrp="1"/>
          </p:cNvSpPr>
          <p:nvPr>
            <p:ph type="title"/>
          </p:nvPr>
        </p:nvSpPr>
        <p:spPr/>
        <p:txBody>
          <a:bodyPr/>
          <a:lstStyle/>
          <a:p>
            <a:r>
              <a:rPr lang="en-GB" dirty="0"/>
              <a:t>Task 3.1: model comparison and validation </a:t>
            </a:r>
          </a:p>
        </p:txBody>
      </p:sp>
      <p:sp>
        <p:nvSpPr>
          <p:cNvPr id="3" name="Inhaltsplatzhalter 2">
            <a:extLst>
              <a:ext uri="{FF2B5EF4-FFF2-40B4-BE49-F238E27FC236}">
                <a16:creationId xmlns:a16="http://schemas.microsoft.com/office/drawing/2014/main" id="{7DF5C2B2-3D6F-4A12-93D2-C49BFC4E8C9A}"/>
              </a:ext>
            </a:extLst>
          </p:cNvPr>
          <p:cNvSpPr>
            <a:spLocks noGrp="1"/>
          </p:cNvSpPr>
          <p:nvPr>
            <p:ph idx="1"/>
          </p:nvPr>
        </p:nvSpPr>
        <p:spPr>
          <a:xfrm>
            <a:off x="838200" y="1910651"/>
            <a:ext cx="10515600" cy="3924092"/>
          </a:xfrm>
        </p:spPr>
        <p:txBody>
          <a:bodyPr>
            <a:normAutofit/>
          </a:bodyPr>
          <a:lstStyle/>
          <a:p>
            <a:r>
              <a:rPr lang="en-GB" dirty="0"/>
              <a:t>Comparison with historic data has limitations</a:t>
            </a:r>
          </a:p>
          <a:p>
            <a:pPr lvl="1"/>
            <a:r>
              <a:rPr lang="en-GB" dirty="0"/>
              <a:t>Historic weather data may not have the quality as well as time and spatial resolution as current numerical data</a:t>
            </a:r>
          </a:p>
          <a:p>
            <a:pPr lvl="1"/>
            <a:r>
              <a:rPr lang="en-GB" dirty="0"/>
              <a:t>Dose rate measurements – the typical data that has been collected at that time – were monitored at different locations and times</a:t>
            </a:r>
          </a:p>
          <a:p>
            <a:pPr lvl="1"/>
            <a:r>
              <a:rPr lang="en-GB" dirty="0"/>
              <a:t>Typically, data were adjusted to 12 hours after the release</a:t>
            </a:r>
          </a:p>
          <a:p>
            <a:pPr lvl="1"/>
            <a:r>
              <a:rPr lang="en-GB" dirty="0"/>
              <a:t>Arrival time were also adjusted to hourly values</a:t>
            </a:r>
          </a:p>
          <a:p>
            <a:r>
              <a:rPr lang="en-GB" dirty="0"/>
              <a:t>Nevertheless, we expect insight into model performance</a:t>
            </a:r>
          </a:p>
          <a:p>
            <a:r>
              <a:rPr lang="en-GB" dirty="0"/>
              <a:t>Tests will be repeated with updated models (parameters)</a:t>
            </a:r>
          </a:p>
        </p:txBody>
      </p:sp>
    </p:spTree>
    <p:extLst>
      <p:ext uri="{BB962C8B-B14F-4D97-AF65-F5344CB8AC3E}">
        <p14:creationId xmlns:p14="http://schemas.microsoft.com/office/powerpoint/2010/main" val="3595107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064038-34B2-4BEC-9BE1-7EF6F8F2F4A1}"/>
              </a:ext>
            </a:extLst>
          </p:cNvPr>
          <p:cNvSpPr>
            <a:spLocks noGrp="1"/>
          </p:cNvSpPr>
          <p:nvPr>
            <p:ph type="title"/>
          </p:nvPr>
        </p:nvSpPr>
        <p:spPr/>
        <p:txBody>
          <a:bodyPr/>
          <a:lstStyle/>
          <a:p>
            <a:r>
              <a:rPr lang="en-US" dirty="0"/>
              <a:t>Task 3.2: Sensitivity analysis of key model parameters </a:t>
            </a:r>
            <a:endParaRPr lang="en-GB" dirty="0"/>
          </a:p>
        </p:txBody>
      </p:sp>
      <p:sp>
        <p:nvSpPr>
          <p:cNvPr id="3" name="Inhaltsplatzhalter 2">
            <a:extLst>
              <a:ext uri="{FF2B5EF4-FFF2-40B4-BE49-F238E27FC236}">
                <a16:creationId xmlns:a16="http://schemas.microsoft.com/office/drawing/2014/main" id="{7F9DD545-2428-44A2-86F6-8B56E90E16BD}"/>
              </a:ext>
            </a:extLst>
          </p:cNvPr>
          <p:cNvSpPr>
            <a:spLocks noGrp="1"/>
          </p:cNvSpPr>
          <p:nvPr>
            <p:ph idx="1"/>
          </p:nvPr>
        </p:nvSpPr>
        <p:spPr>
          <a:xfrm>
            <a:off x="838200" y="1910651"/>
            <a:ext cx="10845800" cy="3678312"/>
          </a:xfrm>
        </p:spPr>
        <p:txBody>
          <a:bodyPr/>
          <a:lstStyle/>
          <a:p>
            <a:r>
              <a:rPr lang="en-US" dirty="0"/>
              <a:t>Perform statistical analysis to identify key sensitive model parameters based on recommendations from WP1 and WP2, e.g.</a:t>
            </a:r>
          </a:p>
          <a:p>
            <a:pPr lvl="1"/>
            <a:r>
              <a:rPr lang="en-GB" dirty="0"/>
              <a:t>Plume dimensions</a:t>
            </a:r>
          </a:p>
          <a:p>
            <a:pPr lvl="1"/>
            <a:r>
              <a:rPr lang="en-GB" dirty="0"/>
              <a:t>Activity versus height</a:t>
            </a:r>
          </a:p>
        </p:txBody>
      </p:sp>
      <p:pic>
        <p:nvPicPr>
          <p:cNvPr id="6" name="Grafik 5">
            <a:extLst>
              <a:ext uri="{FF2B5EF4-FFF2-40B4-BE49-F238E27FC236}">
                <a16:creationId xmlns:a16="http://schemas.microsoft.com/office/drawing/2014/main" id="{525844B9-9470-4610-8068-1F5D7A3514FF}"/>
              </a:ext>
            </a:extLst>
          </p:cNvPr>
          <p:cNvPicPr>
            <a:picLocks noChangeAspect="1"/>
          </p:cNvPicPr>
          <p:nvPr/>
        </p:nvPicPr>
        <p:blipFill>
          <a:blip r:embed="rId2"/>
          <a:stretch>
            <a:fillRect/>
          </a:stretch>
        </p:blipFill>
        <p:spPr>
          <a:xfrm>
            <a:off x="4655878" y="2739458"/>
            <a:ext cx="6957297" cy="3312999"/>
          </a:xfrm>
          <a:prstGeom prst="rect">
            <a:avLst/>
          </a:prstGeom>
        </p:spPr>
      </p:pic>
      <p:sp>
        <p:nvSpPr>
          <p:cNvPr id="7" name="Textfeld 6">
            <a:extLst>
              <a:ext uri="{FF2B5EF4-FFF2-40B4-BE49-F238E27FC236}">
                <a16:creationId xmlns:a16="http://schemas.microsoft.com/office/drawing/2014/main" id="{5AB7CE05-F5C6-4926-99B7-FE7180681AFB}"/>
              </a:ext>
            </a:extLst>
          </p:cNvPr>
          <p:cNvSpPr txBox="1"/>
          <p:nvPr/>
        </p:nvSpPr>
        <p:spPr>
          <a:xfrm>
            <a:off x="928913" y="4122057"/>
            <a:ext cx="3396343" cy="923330"/>
          </a:xfrm>
          <a:prstGeom prst="rect">
            <a:avLst/>
          </a:prstGeom>
          <a:noFill/>
        </p:spPr>
        <p:txBody>
          <a:bodyPr wrap="square" rtlCol="0">
            <a:spAutoFit/>
          </a:bodyPr>
          <a:lstStyle/>
          <a:p>
            <a:r>
              <a:rPr lang="en-GB" dirty="0"/>
              <a:t>J. Willard Marriott Library</a:t>
            </a:r>
          </a:p>
          <a:p>
            <a:r>
              <a:rPr lang="en-GB" dirty="0">
                <a:hlinkClick r:id="rId3"/>
              </a:rPr>
              <a:t>https://lib.utah.edu/discover/?search=nuclear%20detonations</a:t>
            </a:r>
            <a:r>
              <a:rPr lang="en-GB" dirty="0"/>
              <a:t> </a:t>
            </a:r>
          </a:p>
        </p:txBody>
      </p:sp>
    </p:spTree>
    <p:extLst>
      <p:ext uri="{BB962C8B-B14F-4D97-AF65-F5344CB8AC3E}">
        <p14:creationId xmlns:p14="http://schemas.microsoft.com/office/powerpoint/2010/main" val="1868681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064038-34B2-4BEC-9BE1-7EF6F8F2F4A1}"/>
              </a:ext>
            </a:extLst>
          </p:cNvPr>
          <p:cNvSpPr>
            <a:spLocks noGrp="1"/>
          </p:cNvSpPr>
          <p:nvPr>
            <p:ph type="title"/>
          </p:nvPr>
        </p:nvSpPr>
        <p:spPr/>
        <p:txBody>
          <a:bodyPr/>
          <a:lstStyle/>
          <a:p>
            <a:r>
              <a:rPr lang="en-US" dirty="0"/>
              <a:t>Task 3.2: Sensitivity analysis of key model parameters </a:t>
            </a:r>
            <a:endParaRPr lang="en-GB" dirty="0"/>
          </a:p>
        </p:txBody>
      </p:sp>
      <p:sp>
        <p:nvSpPr>
          <p:cNvPr id="3" name="Inhaltsplatzhalter 2">
            <a:extLst>
              <a:ext uri="{FF2B5EF4-FFF2-40B4-BE49-F238E27FC236}">
                <a16:creationId xmlns:a16="http://schemas.microsoft.com/office/drawing/2014/main" id="{7F9DD545-2428-44A2-86F6-8B56E90E16BD}"/>
              </a:ext>
            </a:extLst>
          </p:cNvPr>
          <p:cNvSpPr>
            <a:spLocks noGrp="1"/>
          </p:cNvSpPr>
          <p:nvPr>
            <p:ph idx="1"/>
          </p:nvPr>
        </p:nvSpPr>
        <p:spPr>
          <a:xfrm>
            <a:off x="838200" y="1910651"/>
            <a:ext cx="10845800" cy="3678312"/>
          </a:xfrm>
        </p:spPr>
        <p:txBody>
          <a:bodyPr/>
          <a:lstStyle/>
          <a:p>
            <a:r>
              <a:rPr lang="en-US" dirty="0"/>
              <a:t>Perform statistical analysis to identify key sensitive model parameters based on recommendations from WP1 and WP2, e.g.</a:t>
            </a:r>
          </a:p>
          <a:p>
            <a:pPr lvl="1"/>
            <a:r>
              <a:rPr lang="en-GB" dirty="0">
                <a:solidFill>
                  <a:schemeClr val="tx2">
                    <a:lumMod val="20000"/>
                    <a:lumOff val="80000"/>
                  </a:schemeClr>
                </a:solidFill>
              </a:rPr>
              <a:t>Plume dimensions</a:t>
            </a:r>
          </a:p>
          <a:p>
            <a:pPr lvl="1"/>
            <a:r>
              <a:rPr lang="en-GB" dirty="0">
                <a:solidFill>
                  <a:schemeClr val="tx2">
                    <a:lumMod val="20000"/>
                    <a:lumOff val="80000"/>
                  </a:schemeClr>
                </a:solidFill>
              </a:rPr>
              <a:t>Activity versus height</a:t>
            </a:r>
          </a:p>
          <a:p>
            <a:pPr lvl="1"/>
            <a:r>
              <a:rPr lang="en-GB" dirty="0"/>
              <a:t>Particle size distribution</a:t>
            </a:r>
          </a:p>
          <a:p>
            <a:pPr lvl="1"/>
            <a:r>
              <a:rPr lang="en-GB" dirty="0"/>
              <a:t>Shape of particles</a:t>
            </a:r>
          </a:p>
          <a:p>
            <a:r>
              <a:rPr lang="en-GB" dirty="0"/>
              <a:t>Methodology has to be defined</a:t>
            </a:r>
          </a:p>
          <a:p>
            <a:r>
              <a:rPr lang="en-GB" dirty="0"/>
              <a:t>Limitation of resources for full probabilistic analysis?</a:t>
            </a:r>
          </a:p>
        </p:txBody>
      </p:sp>
      <p:sp>
        <p:nvSpPr>
          <p:cNvPr id="4" name="Textfeld 3">
            <a:extLst>
              <a:ext uri="{FF2B5EF4-FFF2-40B4-BE49-F238E27FC236}">
                <a16:creationId xmlns:a16="http://schemas.microsoft.com/office/drawing/2014/main" id="{CCACB1D8-E128-48E6-851E-66DF2D377940}"/>
              </a:ext>
            </a:extLst>
          </p:cNvPr>
          <p:cNvSpPr txBox="1"/>
          <p:nvPr/>
        </p:nvSpPr>
        <p:spPr>
          <a:xfrm>
            <a:off x="10309327" y="3024665"/>
            <a:ext cx="1538601" cy="1200329"/>
          </a:xfrm>
          <a:prstGeom prst="rect">
            <a:avLst/>
          </a:prstGeom>
          <a:noFill/>
        </p:spPr>
        <p:txBody>
          <a:bodyPr wrap="square" rtlCol="0">
            <a:spAutoFit/>
          </a:bodyPr>
          <a:lstStyle/>
          <a:p>
            <a:r>
              <a:rPr lang="en-GB" dirty="0"/>
              <a:t>Nancy:</a:t>
            </a:r>
          </a:p>
          <a:p>
            <a:r>
              <a:rPr lang="en-GB" dirty="0"/>
              <a:t>JRODOS with smaller particle size</a:t>
            </a:r>
          </a:p>
        </p:txBody>
      </p:sp>
      <p:pic>
        <p:nvPicPr>
          <p:cNvPr id="5" name="Inhaltsplatzhalter 6">
            <a:extLst>
              <a:ext uri="{FF2B5EF4-FFF2-40B4-BE49-F238E27FC236}">
                <a16:creationId xmlns:a16="http://schemas.microsoft.com/office/drawing/2014/main" id="{0D6CA705-746D-4C0A-9B2A-668E6262F438}"/>
              </a:ext>
            </a:extLst>
          </p:cNvPr>
          <p:cNvPicPr>
            <a:picLocks noChangeAspect="1"/>
          </p:cNvPicPr>
          <p:nvPr/>
        </p:nvPicPr>
        <p:blipFill>
          <a:blip r:embed="rId2"/>
          <a:stretch>
            <a:fillRect/>
          </a:stretch>
        </p:blipFill>
        <p:spPr>
          <a:xfrm>
            <a:off x="6830557" y="2713483"/>
            <a:ext cx="3416529" cy="2118659"/>
          </a:xfrm>
          <a:prstGeom prst="rect">
            <a:avLst/>
          </a:prstGeom>
        </p:spPr>
      </p:pic>
    </p:spTree>
    <p:extLst>
      <p:ext uri="{BB962C8B-B14F-4D97-AF65-F5344CB8AC3E}">
        <p14:creationId xmlns:p14="http://schemas.microsoft.com/office/powerpoint/2010/main" val="3834377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1F5598-9731-4140-BFF0-5E0CF21C2EAB}"/>
              </a:ext>
            </a:extLst>
          </p:cNvPr>
          <p:cNvSpPr>
            <a:spLocks noGrp="1"/>
          </p:cNvSpPr>
          <p:nvPr>
            <p:ph type="title"/>
          </p:nvPr>
        </p:nvSpPr>
        <p:spPr/>
        <p:txBody>
          <a:bodyPr>
            <a:normAutofit/>
          </a:bodyPr>
          <a:lstStyle/>
          <a:p>
            <a:r>
              <a:rPr lang="en-GB" dirty="0"/>
              <a:t>Task 3.3: </a:t>
            </a:r>
            <a:r>
              <a:rPr lang="en-US" dirty="0"/>
              <a:t>Sensitivity analysis for key weather conditions</a:t>
            </a:r>
            <a:endParaRPr lang="en-GB" dirty="0"/>
          </a:p>
        </p:txBody>
      </p:sp>
      <p:sp>
        <p:nvSpPr>
          <p:cNvPr id="3" name="Inhaltsplatzhalter 2">
            <a:extLst>
              <a:ext uri="{FF2B5EF4-FFF2-40B4-BE49-F238E27FC236}">
                <a16:creationId xmlns:a16="http://schemas.microsoft.com/office/drawing/2014/main" id="{8586D58D-8B2F-4DE8-835B-2F17353FAB97}"/>
              </a:ext>
            </a:extLst>
          </p:cNvPr>
          <p:cNvSpPr>
            <a:spLocks noGrp="1"/>
          </p:cNvSpPr>
          <p:nvPr>
            <p:ph idx="1"/>
          </p:nvPr>
        </p:nvSpPr>
        <p:spPr/>
        <p:txBody>
          <a:bodyPr/>
          <a:lstStyle/>
          <a:p>
            <a:r>
              <a:rPr lang="en-US" dirty="0"/>
              <a:t>This task will explore the sensitivity and uncertainty of model results related to variable weather conditions</a:t>
            </a:r>
          </a:p>
          <a:p>
            <a:pPr lvl="1"/>
            <a:r>
              <a:rPr lang="en-US" dirty="0"/>
              <a:t>simple or complex weather, </a:t>
            </a:r>
          </a:p>
          <a:p>
            <a:pPr lvl="1"/>
            <a:r>
              <a:rPr lang="en-US" dirty="0"/>
              <a:t>changing wind directions, </a:t>
            </a:r>
          </a:p>
          <a:p>
            <a:pPr lvl="1"/>
            <a:r>
              <a:rPr lang="en-US" dirty="0"/>
              <a:t>situations with or without precipitation</a:t>
            </a:r>
            <a:endParaRPr lang="en-GB" dirty="0"/>
          </a:p>
        </p:txBody>
      </p:sp>
      <p:pic>
        <p:nvPicPr>
          <p:cNvPr id="4" name="Grafik 3">
            <a:extLst>
              <a:ext uri="{FF2B5EF4-FFF2-40B4-BE49-F238E27FC236}">
                <a16:creationId xmlns:a16="http://schemas.microsoft.com/office/drawing/2014/main" id="{45C585AF-4400-4EB4-A2CA-2A1CBB6BEBE7}"/>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7238006" y="2805184"/>
            <a:ext cx="4583880" cy="2942473"/>
          </a:xfrm>
          <a:prstGeom prst="rect">
            <a:avLst/>
          </a:prstGeom>
        </p:spPr>
      </p:pic>
      <p:sp>
        <p:nvSpPr>
          <p:cNvPr id="5" name="Textfeld 4">
            <a:extLst>
              <a:ext uri="{FF2B5EF4-FFF2-40B4-BE49-F238E27FC236}">
                <a16:creationId xmlns:a16="http://schemas.microsoft.com/office/drawing/2014/main" id="{7D7699AA-B5DD-4702-A49B-F8554510A7B0}"/>
              </a:ext>
            </a:extLst>
          </p:cNvPr>
          <p:cNvSpPr txBox="1"/>
          <p:nvPr/>
        </p:nvSpPr>
        <p:spPr>
          <a:xfrm>
            <a:off x="3016164" y="4366863"/>
            <a:ext cx="3947885" cy="1200329"/>
          </a:xfrm>
          <a:prstGeom prst="rect">
            <a:avLst/>
          </a:prstGeom>
          <a:noFill/>
        </p:spPr>
        <p:txBody>
          <a:bodyPr wrap="square" rtlCol="0">
            <a:spAutoFit/>
          </a:bodyPr>
          <a:lstStyle/>
          <a:p>
            <a:r>
              <a:rPr lang="en-US" sz="1800" dirty="0">
                <a:solidFill>
                  <a:srgbClr val="000000"/>
                </a:solidFill>
                <a:latin typeface="Helvetica" panose="020B0604020202020204" pitchFamily="34" charset="0"/>
              </a:rPr>
              <a:t>Example: 10 </a:t>
            </a:r>
            <a:r>
              <a:rPr lang="en-US" sz="1800" dirty="0" err="1">
                <a:solidFill>
                  <a:srgbClr val="000000"/>
                </a:solidFill>
                <a:latin typeface="Helvetica" panose="020B0604020202020204" pitchFamily="34" charset="0"/>
              </a:rPr>
              <a:t>kT</a:t>
            </a:r>
            <a:r>
              <a:rPr lang="en-US" sz="1800" dirty="0">
                <a:solidFill>
                  <a:srgbClr val="000000"/>
                </a:solidFill>
                <a:latin typeface="Helvetica" panose="020B0604020202020204" pitchFamily="34" charset="0"/>
              </a:rPr>
              <a:t> Explosion: </a:t>
            </a:r>
            <a:r>
              <a:rPr lang="en-US" sz="1800" dirty="0" err="1">
                <a:solidFill>
                  <a:srgbClr val="000000"/>
                </a:solidFill>
                <a:latin typeface="Helvetica" panose="020B0604020202020204" pitchFamily="34" charset="0"/>
              </a:rPr>
              <a:t>BfS</a:t>
            </a:r>
            <a:r>
              <a:rPr lang="en-US" sz="1800" dirty="0">
                <a:solidFill>
                  <a:srgbClr val="000000"/>
                </a:solidFill>
                <a:latin typeface="Helvetica" panose="020B0604020202020204" pitchFamily="34" charset="0"/>
              </a:rPr>
              <a:t> with LASAT and </a:t>
            </a:r>
            <a:r>
              <a:rPr lang="en-US" dirty="0">
                <a:solidFill>
                  <a:srgbClr val="000000"/>
                </a:solidFill>
                <a:latin typeface="Helvetica" panose="020B0604020202020204" pitchFamily="34" charset="0"/>
              </a:rPr>
              <a:t>365</a:t>
            </a:r>
            <a:r>
              <a:rPr lang="en-US" sz="1800" dirty="0">
                <a:solidFill>
                  <a:srgbClr val="000000"/>
                </a:solidFill>
                <a:latin typeface="Helvetica" panose="020B0604020202020204" pitchFamily="34" charset="0"/>
              </a:rPr>
              <a:t> weather scenarios shows possible variability of results</a:t>
            </a:r>
            <a:endParaRPr lang="en-US" sz="1800" b="0" i="0" dirty="0">
              <a:solidFill>
                <a:srgbClr val="000000"/>
              </a:solidFill>
              <a:effectLst/>
              <a:latin typeface="Helvetica" panose="020B0604020202020204" pitchFamily="34" charset="0"/>
            </a:endParaRPr>
          </a:p>
          <a:p>
            <a:endParaRPr lang="en-GB" dirty="0"/>
          </a:p>
        </p:txBody>
      </p:sp>
    </p:spTree>
    <p:extLst>
      <p:ext uri="{BB962C8B-B14F-4D97-AF65-F5344CB8AC3E}">
        <p14:creationId xmlns:p14="http://schemas.microsoft.com/office/powerpoint/2010/main" val="531963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5AA593-B94B-4587-BAB5-DE5EC7B2F0A3}"/>
              </a:ext>
            </a:extLst>
          </p:cNvPr>
          <p:cNvSpPr>
            <a:spLocks noGrp="1"/>
          </p:cNvSpPr>
          <p:nvPr>
            <p:ph type="title"/>
          </p:nvPr>
        </p:nvSpPr>
        <p:spPr/>
        <p:txBody>
          <a:bodyPr/>
          <a:lstStyle/>
          <a:p>
            <a:r>
              <a:rPr lang="en-GB" dirty="0"/>
              <a:t>Task 3.4: </a:t>
            </a:r>
            <a:r>
              <a:rPr lang="en-US" dirty="0"/>
              <a:t>Recommendations from the exercises</a:t>
            </a:r>
            <a:endParaRPr lang="en-GB" dirty="0"/>
          </a:p>
        </p:txBody>
      </p:sp>
      <p:sp>
        <p:nvSpPr>
          <p:cNvPr id="3" name="Inhaltsplatzhalter 2">
            <a:extLst>
              <a:ext uri="{FF2B5EF4-FFF2-40B4-BE49-F238E27FC236}">
                <a16:creationId xmlns:a16="http://schemas.microsoft.com/office/drawing/2014/main" id="{EC1ED95D-BFD3-460B-89E5-D66737856668}"/>
              </a:ext>
            </a:extLst>
          </p:cNvPr>
          <p:cNvSpPr>
            <a:spLocks noGrp="1"/>
          </p:cNvSpPr>
          <p:nvPr>
            <p:ph idx="1"/>
          </p:nvPr>
        </p:nvSpPr>
        <p:spPr>
          <a:xfrm>
            <a:off x="838200" y="1910651"/>
            <a:ext cx="7971971" cy="4003920"/>
          </a:xfrm>
        </p:spPr>
        <p:txBody>
          <a:bodyPr>
            <a:normAutofit/>
          </a:bodyPr>
          <a:lstStyle/>
          <a:p>
            <a:r>
              <a:rPr lang="en-US" dirty="0"/>
              <a:t>Based on the findings from Tasks 1-3, </a:t>
            </a:r>
            <a:br>
              <a:rPr lang="en-US" dirty="0"/>
            </a:br>
            <a:r>
              <a:rPr lang="en-US" dirty="0"/>
              <a:t>a report will be developed that provides recommendations for model parameter settings dependent on the prevailing conditions. </a:t>
            </a:r>
          </a:p>
          <a:p>
            <a:r>
              <a:rPr lang="en-US" dirty="0"/>
              <a:t>Further a default set is provided in case of knowledge is limited</a:t>
            </a:r>
          </a:p>
          <a:p>
            <a:r>
              <a:rPr lang="en-US" dirty="0"/>
              <a:t>Results will be open to all, also outside the project</a:t>
            </a:r>
          </a:p>
          <a:p>
            <a:endParaRPr lang="en-GB" dirty="0"/>
          </a:p>
        </p:txBody>
      </p:sp>
      <p:pic>
        <p:nvPicPr>
          <p:cNvPr id="4" name="Grafik 3">
            <a:extLst>
              <a:ext uri="{FF2B5EF4-FFF2-40B4-BE49-F238E27FC236}">
                <a16:creationId xmlns:a16="http://schemas.microsoft.com/office/drawing/2014/main" id="{BA76B6D2-6B60-4906-B019-EF791E812B8C}"/>
              </a:ext>
            </a:extLst>
          </p:cNvPr>
          <p:cNvPicPr>
            <a:picLocks noChangeAspect="1"/>
          </p:cNvPicPr>
          <p:nvPr/>
        </p:nvPicPr>
        <p:blipFill>
          <a:blip r:embed="rId2"/>
          <a:stretch>
            <a:fillRect/>
          </a:stretch>
        </p:blipFill>
        <p:spPr>
          <a:xfrm>
            <a:off x="8600608" y="1859799"/>
            <a:ext cx="3119678" cy="3953068"/>
          </a:xfrm>
          <a:prstGeom prst="rect">
            <a:avLst/>
          </a:prstGeom>
        </p:spPr>
      </p:pic>
    </p:spTree>
    <p:extLst>
      <p:ext uri="{BB962C8B-B14F-4D97-AF65-F5344CB8AC3E}">
        <p14:creationId xmlns:p14="http://schemas.microsoft.com/office/powerpoint/2010/main" val="2177015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9C1795-D184-4913-8EAB-398A86FF83EE}"/>
              </a:ext>
            </a:extLst>
          </p:cNvPr>
          <p:cNvSpPr>
            <a:spLocks noGrp="1"/>
          </p:cNvSpPr>
          <p:nvPr>
            <p:ph type="title"/>
          </p:nvPr>
        </p:nvSpPr>
        <p:spPr/>
        <p:txBody>
          <a:bodyPr/>
          <a:lstStyle/>
          <a:p>
            <a:r>
              <a:rPr lang="en-GB" dirty="0"/>
              <a:t>Conclusions </a:t>
            </a:r>
          </a:p>
        </p:txBody>
      </p:sp>
      <p:sp>
        <p:nvSpPr>
          <p:cNvPr id="3" name="Inhaltsplatzhalter 2">
            <a:extLst>
              <a:ext uri="{FF2B5EF4-FFF2-40B4-BE49-F238E27FC236}">
                <a16:creationId xmlns:a16="http://schemas.microsoft.com/office/drawing/2014/main" id="{862D5412-27F9-494A-87B9-6416C2AC69EB}"/>
              </a:ext>
            </a:extLst>
          </p:cNvPr>
          <p:cNvSpPr>
            <a:spLocks noGrp="1"/>
          </p:cNvSpPr>
          <p:nvPr>
            <p:ph idx="1"/>
          </p:nvPr>
        </p:nvSpPr>
        <p:spPr/>
        <p:txBody>
          <a:bodyPr>
            <a:normAutofit/>
          </a:bodyPr>
          <a:lstStyle/>
          <a:p>
            <a:r>
              <a:rPr lang="en-GB" dirty="0"/>
              <a:t>The consortium is aware that current simulation models need improvements</a:t>
            </a:r>
          </a:p>
          <a:p>
            <a:r>
              <a:rPr lang="en-GB" dirty="0"/>
              <a:t>Due to limitation in budget, the project will mainly improve model parameters</a:t>
            </a:r>
          </a:p>
          <a:p>
            <a:r>
              <a:rPr lang="en-GB" dirty="0"/>
              <a:t>With our tests and validation exercises we aim to improve </a:t>
            </a:r>
            <a:r>
              <a:rPr lang="en-US" dirty="0"/>
              <a:t>national and supra-national DSS (e.g. ARGOS, JRODOS, JAM-</a:t>
            </a:r>
            <a:r>
              <a:rPr lang="en-US" dirty="0" err="1"/>
              <a:t>IntND</a:t>
            </a:r>
            <a:r>
              <a:rPr lang="en-US" dirty="0"/>
              <a:t> </a:t>
            </a:r>
            <a:r>
              <a:rPr lang="en-US"/>
              <a:t>(UK))</a:t>
            </a:r>
            <a:endParaRPr lang="en-US" dirty="0"/>
          </a:p>
          <a:p>
            <a:r>
              <a:rPr lang="en-US" dirty="0"/>
              <a:t>Results will provide a database for all interested </a:t>
            </a:r>
            <a:r>
              <a:rPr lang="en-US" dirty="0" err="1"/>
              <a:t>modellers</a:t>
            </a:r>
            <a:endParaRPr lang="en-US" dirty="0"/>
          </a:p>
          <a:p>
            <a:endParaRPr lang="en-GB" dirty="0"/>
          </a:p>
        </p:txBody>
      </p:sp>
    </p:spTree>
    <p:extLst>
      <p:ext uri="{BB962C8B-B14F-4D97-AF65-F5344CB8AC3E}">
        <p14:creationId xmlns:p14="http://schemas.microsoft.com/office/powerpoint/2010/main" val="4273076899"/>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430d79c-422b-4bec-9f27-757f9df8f3de">
      <Terms xmlns="http://schemas.microsoft.com/office/infopath/2007/PartnerControls"/>
    </lcf76f155ced4ddcb4097134ff3c332f>
    <TaxCatchAll xmlns="711a28d3-b5b9-47ce-be80-7109f7e84c6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4DB10436B96294AAD1B20802D6E6D98" ma:contentTypeVersion="12" ma:contentTypeDescription="Create a new document." ma:contentTypeScope="" ma:versionID="b9ae3956fc33d0070bee4deedaaa7740">
  <xsd:schema xmlns:xsd="http://www.w3.org/2001/XMLSchema" xmlns:xs="http://www.w3.org/2001/XMLSchema" xmlns:p="http://schemas.microsoft.com/office/2006/metadata/properties" xmlns:ns2="b430d79c-422b-4bec-9f27-757f9df8f3de" xmlns:ns3="711a28d3-b5b9-47ce-be80-7109f7e84c62" targetNamespace="http://schemas.microsoft.com/office/2006/metadata/properties" ma:root="true" ma:fieldsID="c88a269cc14313f0a6d2090dbe9b377b" ns2:_="" ns3:_="">
    <xsd:import namespace="b430d79c-422b-4bec-9f27-757f9df8f3de"/>
    <xsd:import namespace="711a28d3-b5b9-47ce-be80-7109f7e84c6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430d79c-422b-4bec-9f27-757f9df8f3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289f538-edf0-4bde-b084-18e01efd0e88"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11a28d3-b5b9-47ce-be80-7109f7e84c62"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d50c29fe-6c95-46e0-ad64-2a1eb896d0a2}" ma:internalName="TaxCatchAll" ma:showField="CatchAllData" ma:web="711a28d3-b5b9-47ce-be80-7109f7e84c6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C78AE49-D326-4A03-BBAB-A938C5E00560}">
  <ds:schemaRefs>
    <ds:schemaRef ds:uri="http://schemas.microsoft.com/office/2006/metadata/properties"/>
    <ds:schemaRef ds:uri="http://purl.org/dc/terms/"/>
    <ds:schemaRef ds:uri="http://schemas.microsoft.com/office/infopath/2007/PartnerControls"/>
    <ds:schemaRef ds:uri="http://www.w3.org/XML/1998/namespace"/>
    <ds:schemaRef ds:uri="http://schemas.microsoft.com/office/2006/documentManagement/types"/>
    <ds:schemaRef ds:uri="http://purl.org/dc/dcmitype/"/>
    <ds:schemaRef ds:uri="711a28d3-b5b9-47ce-be80-7109f7e84c62"/>
    <ds:schemaRef ds:uri="http://schemas.openxmlformats.org/package/2006/metadata/core-properties"/>
    <ds:schemaRef ds:uri="b430d79c-422b-4bec-9f27-757f9df8f3de"/>
    <ds:schemaRef ds:uri="http://purl.org/dc/elements/1.1/"/>
  </ds:schemaRefs>
</ds:datastoreItem>
</file>

<file path=customXml/itemProps2.xml><?xml version="1.0" encoding="utf-8"?>
<ds:datastoreItem xmlns:ds="http://schemas.openxmlformats.org/officeDocument/2006/customXml" ds:itemID="{ED6000FF-79D3-4955-A169-9BA65EBD66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430d79c-422b-4bec-9f27-757f9df8f3de"/>
    <ds:schemaRef ds:uri="711a28d3-b5b9-47ce-be80-7109f7e84c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817201F-C441-42E5-A51D-4E20C2F199F9}">
  <ds:schemaRefs>
    <ds:schemaRef ds:uri="http://schemas.microsoft.com/sharepoint/v3/contenttype/forms"/>
  </ds:schemaRefs>
</ds:datastoreItem>
</file>

<file path=docMetadata/LabelInfo.xml><?xml version="1.0" encoding="utf-8"?>
<clbl:labelList xmlns:clbl="http://schemas.microsoft.com/office/2020/mipLabelMetadata">
  <clbl:label id="{17f18161-20d7-4746-87fd-50fe3e3b6619}" enabled="0" method="" siteId="{17f18161-20d7-4746-87fd-50fe3e3b6619}" removed="1"/>
</clbl:labelList>
</file>

<file path=docProps/app.xml><?xml version="1.0" encoding="utf-8"?>
<Properties xmlns="http://schemas.openxmlformats.org/officeDocument/2006/extended-properties" xmlns:vt="http://schemas.openxmlformats.org/officeDocument/2006/docPropsVTypes">
  <TotalTime>0</TotalTime>
  <Words>499</Words>
  <Application>Microsoft Macintosh PowerPoint</Application>
  <PresentationFormat>Grand écran</PresentationFormat>
  <Paragraphs>52</Paragraphs>
  <Slides>9</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9</vt:i4>
      </vt:variant>
    </vt:vector>
  </HeadingPairs>
  <TitlesOfParts>
    <vt:vector size="15" baseType="lpstr">
      <vt:lpstr>Arial</vt:lpstr>
      <vt:lpstr>Avenir Book</vt:lpstr>
      <vt:lpstr>Calibri</vt:lpstr>
      <vt:lpstr>Helvetica</vt:lpstr>
      <vt:lpstr>Josefin Sans</vt:lpstr>
      <vt:lpstr>Motiv Office</vt:lpstr>
      <vt:lpstr>PREDICT WP3: model comparison</vt:lpstr>
      <vt:lpstr>Objectives of the WP3</vt:lpstr>
      <vt:lpstr>Tasks of WP3</vt:lpstr>
      <vt:lpstr>Task 3.1: model comparison and validation </vt:lpstr>
      <vt:lpstr>Task 3.2: Sensitivity analysis of key model parameters </vt:lpstr>
      <vt:lpstr>Task 3.2: Sensitivity analysis of key model parameters </vt:lpstr>
      <vt:lpstr>Task 3.3: Sensitivity analysis for key weather conditions</vt:lpstr>
      <vt:lpstr>Task 3.4: Recommendations from the exercises</vt:lpstr>
      <vt:lpstr>Conclusions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PIANOFORTE</dc:title>
  <dc:creator>Davídková Marie</dc:creator>
  <cp:lastModifiedBy>Eymeric LAFRANQUE</cp:lastModifiedBy>
  <cp:revision>44</cp:revision>
  <dcterms:created xsi:type="dcterms:W3CDTF">2022-06-10T07:43:44Z</dcterms:created>
  <dcterms:modified xsi:type="dcterms:W3CDTF">2024-11-09T23:01:43Z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0x01010044DB10436B96294AAD1B20802D6E6D98</vt:lpwstr>
  </property>
  <property fmtid="{D5CDD505-2E9C-101B-9397-08002B2CF9AE}" pid="3" name="MediaServiceImageTags">
    <vt:lpwstr/>
  </property>
</Properties>
</file>