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36" r:id="rId3"/>
    <p:sldId id="360" r:id="rId4"/>
    <p:sldId id="310" r:id="rId5"/>
    <p:sldId id="311" r:id="rId6"/>
    <p:sldId id="312" r:id="rId7"/>
    <p:sldId id="343" r:id="rId8"/>
    <p:sldId id="358" r:id="rId9"/>
    <p:sldId id="359" r:id="rId10"/>
    <p:sldId id="341" r:id="rId11"/>
    <p:sldId id="339" r:id="rId12"/>
    <p:sldId id="257" r:id="rId13"/>
    <p:sldId id="258" r:id="rId14"/>
    <p:sldId id="356" r:id="rId15"/>
    <p:sldId id="259" r:id="rId16"/>
    <p:sldId id="342" r:id="rId17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91"/>
    <a:srgbClr val="9FBAEB"/>
    <a:srgbClr val="E40046"/>
    <a:srgbClr val="FF7F32"/>
    <a:srgbClr val="FFB81C"/>
    <a:srgbClr val="84BD00"/>
    <a:srgbClr val="00AB8E"/>
    <a:srgbClr val="D5CB9F"/>
    <a:srgbClr val="00A5D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039" autoAdjust="0"/>
  </p:normalViewPr>
  <p:slideViewPr>
    <p:cSldViewPr snapToGrid="0">
      <p:cViewPr varScale="1">
        <p:scale>
          <a:sx n="70" d="100"/>
          <a:sy n="70" d="100"/>
        </p:scale>
        <p:origin x="114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1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B4DB47-BC06-4DF9-92ED-2DF7020F99E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95CFA75-8EC8-4856-A960-A09A8B03569E}">
      <dgm:prSet phldrT="[Text]" custT="1"/>
      <dgm:spPr>
        <a:solidFill>
          <a:srgbClr val="00B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</a:rPr>
            <a:t>July 24: Work starts</a:t>
          </a:r>
        </a:p>
      </dgm:t>
    </dgm:pt>
    <dgm:pt modelId="{0723C755-13F0-44F4-8664-84EEAA271952}" type="parTrans" cxnId="{287B3E15-8A44-462A-9B44-74C703D0C207}">
      <dgm:prSet/>
      <dgm:spPr/>
      <dgm:t>
        <a:bodyPr/>
        <a:lstStyle/>
        <a:p>
          <a:endParaRPr lang="en-GB"/>
        </a:p>
      </dgm:t>
    </dgm:pt>
    <dgm:pt modelId="{0FDD805A-1144-4440-AFE1-47C0706D8127}" type="sibTrans" cxnId="{287B3E15-8A44-462A-9B44-74C703D0C207}">
      <dgm:prSet/>
      <dgm:spPr/>
      <dgm:t>
        <a:bodyPr/>
        <a:lstStyle/>
        <a:p>
          <a:endParaRPr lang="en-GB"/>
        </a:p>
      </dgm:t>
    </dgm:pt>
    <dgm:pt modelId="{B5AA7762-612D-402B-A3C7-47BB21BCD42C}">
      <dgm:prSet phldrT="[Text]" custT="1"/>
      <dgm:spPr>
        <a:solidFill>
          <a:srgbClr val="FF000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</a:rPr>
            <a:t>Feb 25: WP1 report available</a:t>
          </a:r>
        </a:p>
      </dgm:t>
    </dgm:pt>
    <dgm:pt modelId="{FCC69C6A-881A-487A-93E4-480D3AA3B6BD}" type="parTrans" cxnId="{40894B69-C72D-4184-9E76-1999F23FA697}">
      <dgm:prSet/>
      <dgm:spPr/>
      <dgm:t>
        <a:bodyPr/>
        <a:lstStyle/>
        <a:p>
          <a:endParaRPr lang="en-GB"/>
        </a:p>
      </dgm:t>
    </dgm:pt>
    <dgm:pt modelId="{10731598-4D0F-4E88-911B-7076662AFA9F}" type="sibTrans" cxnId="{40894B69-C72D-4184-9E76-1999F23FA697}">
      <dgm:prSet/>
      <dgm:spPr/>
      <dgm:t>
        <a:bodyPr/>
        <a:lstStyle/>
        <a:p>
          <a:endParaRPr lang="en-GB"/>
        </a:p>
      </dgm:t>
    </dgm:pt>
    <dgm:pt modelId="{8D9E3FA8-7090-4EB7-9224-35C2CDA0148E}">
      <dgm:prSet phldrT="[Text]"/>
      <dgm:spPr>
        <a:solidFill>
          <a:srgbClr val="FF0000"/>
        </a:solidFill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Jul 25: Work mainly complete</a:t>
          </a:r>
        </a:p>
      </dgm:t>
    </dgm:pt>
    <dgm:pt modelId="{4B4F2014-221A-4670-8380-E0671B072153}" type="parTrans" cxnId="{53B46552-C654-4EA0-AEF6-51CFD2F4FF89}">
      <dgm:prSet/>
      <dgm:spPr/>
      <dgm:t>
        <a:bodyPr/>
        <a:lstStyle/>
        <a:p>
          <a:endParaRPr lang="en-GB"/>
        </a:p>
      </dgm:t>
    </dgm:pt>
    <dgm:pt modelId="{875BCA84-3E3F-4281-AF99-B27487AB1EDC}" type="sibTrans" cxnId="{53B46552-C654-4EA0-AEF6-51CFD2F4FF89}">
      <dgm:prSet/>
      <dgm:spPr/>
      <dgm:t>
        <a:bodyPr/>
        <a:lstStyle/>
        <a:p>
          <a:endParaRPr lang="en-GB"/>
        </a:p>
      </dgm:t>
    </dgm:pt>
    <dgm:pt modelId="{0442589F-7C04-463D-89D0-07A3C78DB51D}">
      <dgm:prSet custT="1"/>
      <dgm:spPr>
        <a:solidFill>
          <a:srgbClr val="00B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</a:rPr>
            <a:t>Aug 24: Kick off meeting</a:t>
          </a:r>
        </a:p>
      </dgm:t>
    </dgm:pt>
    <dgm:pt modelId="{6A9AB6E1-2448-4979-A3C1-B91C03667DDE}" type="parTrans" cxnId="{9B17454A-042E-4FD8-B15F-5806353090E8}">
      <dgm:prSet/>
      <dgm:spPr/>
      <dgm:t>
        <a:bodyPr/>
        <a:lstStyle/>
        <a:p>
          <a:endParaRPr lang="en-GB"/>
        </a:p>
      </dgm:t>
    </dgm:pt>
    <dgm:pt modelId="{2ED47478-BC3B-4BAB-92F9-CAC2884A9210}" type="sibTrans" cxnId="{9B17454A-042E-4FD8-B15F-5806353090E8}">
      <dgm:prSet/>
      <dgm:spPr/>
      <dgm:t>
        <a:bodyPr/>
        <a:lstStyle/>
        <a:p>
          <a:endParaRPr lang="en-GB"/>
        </a:p>
      </dgm:t>
    </dgm:pt>
    <dgm:pt modelId="{0A982EE8-8137-4DBE-8C70-E02749D85EC6}">
      <dgm:prSet custT="1"/>
      <dgm:spPr>
        <a:solidFill>
          <a:srgbClr val="FFC00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</a:rPr>
            <a:t>Dec 24: Progress meeting</a:t>
          </a:r>
        </a:p>
      </dgm:t>
    </dgm:pt>
    <dgm:pt modelId="{8D73E1C1-3E88-4F2E-A830-46ADE05BABCB}" type="parTrans" cxnId="{DC298F5C-D481-4859-8034-8C57913AB566}">
      <dgm:prSet/>
      <dgm:spPr/>
      <dgm:t>
        <a:bodyPr/>
        <a:lstStyle/>
        <a:p>
          <a:endParaRPr lang="en-GB"/>
        </a:p>
      </dgm:t>
    </dgm:pt>
    <dgm:pt modelId="{D95BFF1B-1411-4E46-8BD0-4DCA34BAE6D2}" type="sibTrans" cxnId="{DC298F5C-D481-4859-8034-8C57913AB566}">
      <dgm:prSet/>
      <dgm:spPr/>
      <dgm:t>
        <a:bodyPr/>
        <a:lstStyle/>
        <a:p>
          <a:endParaRPr lang="en-GB"/>
        </a:p>
      </dgm:t>
    </dgm:pt>
    <dgm:pt modelId="{A16FEECD-D6A1-4604-B33D-231A762E9CDF}" type="pres">
      <dgm:prSet presAssocID="{2DB4DB47-BC06-4DF9-92ED-2DF7020F99E3}" presName="Name0" presStyleCnt="0">
        <dgm:presLayoutVars>
          <dgm:dir/>
          <dgm:animLvl val="lvl"/>
          <dgm:resizeHandles val="exact"/>
        </dgm:presLayoutVars>
      </dgm:prSet>
      <dgm:spPr/>
    </dgm:pt>
    <dgm:pt modelId="{615B3412-7361-43B2-86EF-FEFA76431D6A}" type="pres">
      <dgm:prSet presAssocID="{895CFA75-8EC8-4856-A960-A09A8B03569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FBF42C12-E7F4-402D-A111-C3DF702F08A9}" type="pres">
      <dgm:prSet presAssocID="{0FDD805A-1144-4440-AFE1-47C0706D8127}" presName="parTxOnlySpace" presStyleCnt="0"/>
      <dgm:spPr/>
    </dgm:pt>
    <dgm:pt modelId="{82EDE122-6C86-4046-8CAD-8750F6168844}" type="pres">
      <dgm:prSet presAssocID="{0442589F-7C04-463D-89D0-07A3C78DB51D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C757DF1-C73F-4382-9A30-59E0667A03EF}" type="pres">
      <dgm:prSet presAssocID="{2ED47478-BC3B-4BAB-92F9-CAC2884A9210}" presName="parTxOnlySpace" presStyleCnt="0"/>
      <dgm:spPr/>
    </dgm:pt>
    <dgm:pt modelId="{000FB716-579D-4499-9C97-3CA63342FF3B}" type="pres">
      <dgm:prSet presAssocID="{0A982EE8-8137-4DBE-8C70-E02749D85EC6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177CFB6-3BFF-436E-B4C8-5AAAF47B89E6}" type="pres">
      <dgm:prSet presAssocID="{D95BFF1B-1411-4E46-8BD0-4DCA34BAE6D2}" presName="parTxOnlySpace" presStyleCnt="0"/>
      <dgm:spPr/>
    </dgm:pt>
    <dgm:pt modelId="{85EC5960-9B91-4449-919D-E5E13D8DBA9D}" type="pres">
      <dgm:prSet presAssocID="{B5AA7762-612D-402B-A3C7-47BB21BCD42C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4F4E3985-0F13-41D7-BD5B-202F3867E726}" type="pres">
      <dgm:prSet presAssocID="{10731598-4D0F-4E88-911B-7076662AFA9F}" presName="parTxOnlySpace" presStyleCnt="0"/>
      <dgm:spPr/>
    </dgm:pt>
    <dgm:pt modelId="{DC8E92F1-C968-446A-BC52-FCE03542E1BF}" type="pres">
      <dgm:prSet presAssocID="{8D9E3FA8-7090-4EB7-9224-35C2CDA0148E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287B3E15-8A44-462A-9B44-74C703D0C207}" srcId="{2DB4DB47-BC06-4DF9-92ED-2DF7020F99E3}" destId="{895CFA75-8EC8-4856-A960-A09A8B03569E}" srcOrd="0" destOrd="0" parTransId="{0723C755-13F0-44F4-8664-84EEAA271952}" sibTransId="{0FDD805A-1144-4440-AFE1-47C0706D8127}"/>
    <dgm:cxn modelId="{A1149222-45D3-4B15-ADD5-44F24874E617}" type="presOf" srcId="{8D9E3FA8-7090-4EB7-9224-35C2CDA0148E}" destId="{DC8E92F1-C968-446A-BC52-FCE03542E1BF}" srcOrd="0" destOrd="0" presId="urn:microsoft.com/office/officeart/2005/8/layout/chevron1"/>
    <dgm:cxn modelId="{66449B2B-6189-4A0C-B838-933C137CE16F}" type="presOf" srcId="{2DB4DB47-BC06-4DF9-92ED-2DF7020F99E3}" destId="{A16FEECD-D6A1-4604-B33D-231A762E9CDF}" srcOrd="0" destOrd="0" presId="urn:microsoft.com/office/officeart/2005/8/layout/chevron1"/>
    <dgm:cxn modelId="{BC155B37-1F7F-48C5-BAB8-D5A6BEBD633D}" type="presOf" srcId="{0442589F-7C04-463D-89D0-07A3C78DB51D}" destId="{82EDE122-6C86-4046-8CAD-8750F6168844}" srcOrd="0" destOrd="0" presId="urn:microsoft.com/office/officeart/2005/8/layout/chevron1"/>
    <dgm:cxn modelId="{DC298F5C-D481-4859-8034-8C57913AB566}" srcId="{2DB4DB47-BC06-4DF9-92ED-2DF7020F99E3}" destId="{0A982EE8-8137-4DBE-8C70-E02749D85EC6}" srcOrd="2" destOrd="0" parTransId="{8D73E1C1-3E88-4F2E-A830-46ADE05BABCB}" sibTransId="{D95BFF1B-1411-4E46-8BD0-4DCA34BAE6D2}"/>
    <dgm:cxn modelId="{40894B69-C72D-4184-9E76-1999F23FA697}" srcId="{2DB4DB47-BC06-4DF9-92ED-2DF7020F99E3}" destId="{B5AA7762-612D-402B-A3C7-47BB21BCD42C}" srcOrd="3" destOrd="0" parTransId="{FCC69C6A-881A-487A-93E4-480D3AA3B6BD}" sibTransId="{10731598-4D0F-4E88-911B-7076662AFA9F}"/>
    <dgm:cxn modelId="{9B17454A-042E-4FD8-B15F-5806353090E8}" srcId="{2DB4DB47-BC06-4DF9-92ED-2DF7020F99E3}" destId="{0442589F-7C04-463D-89D0-07A3C78DB51D}" srcOrd="1" destOrd="0" parTransId="{6A9AB6E1-2448-4979-A3C1-B91C03667DDE}" sibTransId="{2ED47478-BC3B-4BAB-92F9-CAC2884A9210}"/>
    <dgm:cxn modelId="{7836E56E-6D6C-4E9B-8F0E-AEB7CF43F391}" type="presOf" srcId="{895CFA75-8EC8-4856-A960-A09A8B03569E}" destId="{615B3412-7361-43B2-86EF-FEFA76431D6A}" srcOrd="0" destOrd="0" presId="urn:microsoft.com/office/officeart/2005/8/layout/chevron1"/>
    <dgm:cxn modelId="{98C19570-57D5-4E7F-8EB0-6CBC43A70512}" type="presOf" srcId="{B5AA7762-612D-402B-A3C7-47BB21BCD42C}" destId="{85EC5960-9B91-4449-919D-E5E13D8DBA9D}" srcOrd="0" destOrd="0" presId="urn:microsoft.com/office/officeart/2005/8/layout/chevron1"/>
    <dgm:cxn modelId="{53B46552-C654-4EA0-AEF6-51CFD2F4FF89}" srcId="{2DB4DB47-BC06-4DF9-92ED-2DF7020F99E3}" destId="{8D9E3FA8-7090-4EB7-9224-35C2CDA0148E}" srcOrd="4" destOrd="0" parTransId="{4B4F2014-221A-4670-8380-E0671B072153}" sibTransId="{875BCA84-3E3F-4281-AF99-B27487AB1EDC}"/>
    <dgm:cxn modelId="{C4FEBF7C-F3CE-4AE8-BEEF-4743792F6D8E}" type="presOf" srcId="{0A982EE8-8137-4DBE-8C70-E02749D85EC6}" destId="{000FB716-579D-4499-9C97-3CA63342FF3B}" srcOrd="0" destOrd="0" presId="urn:microsoft.com/office/officeart/2005/8/layout/chevron1"/>
    <dgm:cxn modelId="{AA5CE1A4-3560-491F-9820-567FBBBA1670}" type="presParOf" srcId="{A16FEECD-D6A1-4604-B33D-231A762E9CDF}" destId="{615B3412-7361-43B2-86EF-FEFA76431D6A}" srcOrd="0" destOrd="0" presId="urn:microsoft.com/office/officeart/2005/8/layout/chevron1"/>
    <dgm:cxn modelId="{39EAFD1D-4A24-43F5-8EED-7567F68EC2D2}" type="presParOf" srcId="{A16FEECD-D6A1-4604-B33D-231A762E9CDF}" destId="{FBF42C12-E7F4-402D-A111-C3DF702F08A9}" srcOrd="1" destOrd="0" presId="urn:microsoft.com/office/officeart/2005/8/layout/chevron1"/>
    <dgm:cxn modelId="{3AFA0AEF-FF99-42CF-97C9-363AC0043D0A}" type="presParOf" srcId="{A16FEECD-D6A1-4604-B33D-231A762E9CDF}" destId="{82EDE122-6C86-4046-8CAD-8750F6168844}" srcOrd="2" destOrd="0" presId="urn:microsoft.com/office/officeart/2005/8/layout/chevron1"/>
    <dgm:cxn modelId="{4EDB5CC5-CBE4-4ABC-80A9-1A4A026BBFDD}" type="presParOf" srcId="{A16FEECD-D6A1-4604-B33D-231A762E9CDF}" destId="{AC757DF1-C73F-4382-9A30-59E0667A03EF}" srcOrd="3" destOrd="0" presId="urn:microsoft.com/office/officeart/2005/8/layout/chevron1"/>
    <dgm:cxn modelId="{BBC3FA04-E91A-4210-8FDB-BFBA955781CE}" type="presParOf" srcId="{A16FEECD-D6A1-4604-B33D-231A762E9CDF}" destId="{000FB716-579D-4499-9C97-3CA63342FF3B}" srcOrd="4" destOrd="0" presId="urn:microsoft.com/office/officeart/2005/8/layout/chevron1"/>
    <dgm:cxn modelId="{F8383006-C33C-45F5-81E0-CF6524577FC5}" type="presParOf" srcId="{A16FEECD-D6A1-4604-B33D-231A762E9CDF}" destId="{7177CFB6-3BFF-436E-B4C8-5AAAF47B89E6}" srcOrd="5" destOrd="0" presId="urn:microsoft.com/office/officeart/2005/8/layout/chevron1"/>
    <dgm:cxn modelId="{08417CDE-003A-40E9-BC95-A6DE35BFF6DB}" type="presParOf" srcId="{A16FEECD-D6A1-4604-B33D-231A762E9CDF}" destId="{85EC5960-9B91-4449-919D-E5E13D8DBA9D}" srcOrd="6" destOrd="0" presId="urn:microsoft.com/office/officeart/2005/8/layout/chevron1"/>
    <dgm:cxn modelId="{BD20000B-BF38-407D-B48A-0FFF95C5A2D6}" type="presParOf" srcId="{A16FEECD-D6A1-4604-B33D-231A762E9CDF}" destId="{4F4E3985-0F13-41D7-BD5B-202F3867E726}" srcOrd="7" destOrd="0" presId="urn:microsoft.com/office/officeart/2005/8/layout/chevron1"/>
    <dgm:cxn modelId="{C9CB8CEC-F372-4FF9-A9D4-561101BD622A}" type="presParOf" srcId="{A16FEECD-D6A1-4604-B33D-231A762E9CDF}" destId="{DC8E92F1-C968-446A-BC52-FCE03542E1BF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B3412-7361-43B2-86EF-FEFA76431D6A}">
      <dsp:nvSpPr>
        <dsp:cNvPr id="0" name=""/>
        <dsp:cNvSpPr/>
      </dsp:nvSpPr>
      <dsp:spPr>
        <a:xfrm>
          <a:off x="1984" y="2356114"/>
          <a:ext cx="1766093" cy="70643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July 24: Work starts</a:t>
          </a:r>
        </a:p>
      </dsp:txBody>
      <dsp:txXfrm>
        <a:off x="355203" y="2356114"/>
        <a:ext cx="1059656" cy="706437"/>
      </dsp:txXfrm>
    </dsp:sp>
    <dsp:sp modelId="{82EDE122-6C86-4046-8CAD-8750F6168844}">
      <dsp:nvSpPr>
        <dsp:cNvPr id="0" name=""/>
        <dsp:cNvSpPr/>
      </dsp:nvSpPr>
      <dsp:spPr>
        <a:xfrm>
          <a:off x="1591468" y="2356114"/>
          <a:ext cx="1766093" cy="70643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Aug 24: Kick off meeting</a:t>
          </a:r>
        </a:p>
      </dsp:txBody>
      <dsp:txXfrm>
        <a:off x="1944687" y="2356114"/>
        <a:ext cx="1059656" cy="706437"/>
      </dsp:txXfrm>
    </dsp:sp>
    <dsp:sp modelId="{000FB716-579D-4499-9C97-3CA63342FF3B}">
      <dsp:nvSpPr>
        <dsp:cNvPr id="0" name=""/>
        <dsp:cNvSpPr/>
      </dsp:nvSpPr>
      <dsp:spPr>
        <a:xfrm>
          <a:off x="3180953" y="2356114"/>
          <a:ext cx="1766093" cy="706437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Dec 24: Progress meeting</a:t>
          </a:r>
        </a:p>
      </dsp:txBody>
      <dsp:txXfrm>
        <a:off x="3534172" y="2356114"/>
        <a:ext cx="1059656" cy="706437"/>
      </dsp:txXfrm>
    </dsp:sp>
    <dsp:sp modelId="{85EC5960-9B91-4449-919D-E5E13D8DBA9D}">
      <dsp:nvSpPr>
        <dsp:cNvPr id="0" name=""/>
        <dsp:cNvSpPr/>
      </dsp:nvSpPr>
      <dsp:spPr>
        <a:xfrm>
          <a:off x="4770437" y="2356114"/>
          <a:ext cx="1766093" cy="706437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Feb 25: WP1 report available</a:t>
          </a:r>
        </a:p>
      </dsp:txBody>
      <dsp:txXfrm>
        <a:off x="5123656" y="2356114"/>
        <a:ext cx="1059656" cy="706437"/>
      </dsp:txXfrm>
    </dsp:sp>
    <dsp:sp modelId="{DC8E92F1-C968-446A-BC52-FCE03542E1BF}">
      <dsp:nvSpPr>
        <dsp:cNvPr id="0" name=""/>
        <dsp:cNvSpPr/>
      </dsp:nvSpPr>
      <dsp:spPr>
        <a:xfrm>
          <a:off x="6359921" y="2356114"/>
          <a:ext cx="1766093" cy="706437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chemeClr val="tx1"/>
              </a:solidFill>
            </a:rPr>
            <a:t>Jul 25: Work mainly complete</a:t>
          </a:r>
        </a:p>
      </dsp:txBody>
      <dsp:txXfrm>
        <a:off x="6713140" y="2356114"/>
        <a:ext cx="1059656" cy="706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056A4A9-FEE6-E429-5AA0-3A820FFCCD5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92FE00-A530-C91A-C374-5DC696BEFD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November 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F0CBD-E15F-9DA7-6872-3F483085A2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1B9A9-D75B-D7D0-0FB1-D5172F27BE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D72C3-3EE7-452E-8F2E-51AAA6F45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3270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49AD-43E2-A142-9B61-FBB06C64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9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74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98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79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88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is optimal and what is practical.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57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01850" lvl="2" indent="0" algn="just">
              <a:lnSpc>
                <a:spcPct val="109000"/>
              </a:lnSpc>
              <a:spcBef>
                <a:spcPts val="0"/>
              </a:spcBef>
              <a:spcAft>
                <a:spcPts val="300"/>
              </a:spcAft>
              <a:buClr>
                <a:srgbClr val="007C91"/>
              </a:buClr>
              <a:buFont typeface="Arial" panose="020B0604020202020204" pitchFamily="34" charset="0"/>
              <a:buNone/>
            </a:pPr>
            <a:endParaRPr lang="de-DE" sz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08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lnSpc>
                <a:spcPct val="109000"/>
              </a:lnSpc>
              <a:buNone/>
            </a:pPr>
            <a:endParaRPr lang="en-GB" sz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73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algn="just">
              <a:lnSpc>
                <a:spcPct val="109000"/>
              </a:lnSpc>
              <a:spcBef>
                <a:spcPts val="0"/>
              </a:spcBef>
            </a:pPr>
            <a:endParaRPr lang="en-GB" sz="17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9000"/>
              </a:lnSpc>
              <a:spcBef>
                <a:spcPts val="0"/>
              </a:spcBef>
              <a:spcAft>
                <a:spcPts val="1200"/>
              </a:spcAft>
            </a:pPr>
            <a:endParaRPr lang="en-GB" sz="17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79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88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0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49AD-43E2-A142-9B61-FBB06C64E8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62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C3043E6A-190F-3243-ACC1-1EDC647D0975}"/>
              </a:ext>
            </a:extLst>
          </p:cNvPr>
          <p:cNvSpPr/>
          <p:nvPr userDrawn="1"/>
        </p:nvSpPr>
        <p:spPr>
          <a:xfrm>
            <a:off x="-1" y="2078658"/>
            <a:ext cx="11594728" cy="4779342"/>
          </a:xfrm>
          <a:custGeom>
            <a:avLst/>
            <a:gdLst>
              <a:gd name="connsiteX0" fmla="*/ 0 w 11594728"/>
              <a:gd name="connsiteY0" fmla="*/ 0 h 4779342"/>
              <a:gd name="connsiteX1" fmla="*/ 10694728 w 11594728"/>
              <a:gd name="connsiteY1" fmla="*/ 0 h 4779342"/>
              <a:gd name="connsiteX2" fmla="*/ 11594728 w 11594728"/>
              <a:gd name="connsiteY2" fmla="*/ 900000 h 4779342"/>
              <a:gd name="connsiteX3" fmla="*/ 11594728 w 11594728"/>
              <a:gd name="connsiteY3" fmla="*/ 4779342 h 4779342"/>
              <a:gd name="connsiteX4" fmla="*/ 0 w 11594728"/>
              <a:gd name="connsiteY4" fmla="*/ 4779342 h 4779342"/>
              <a:gd name="connsiteX5" fmla="*/ 0 w 11594728"/>
              <a:gd name="connsiteY5" fmla="*/ 0 h 477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94728" h="4779342">
                <a:moveTo>
                  <a:pt x="0" y="0"/>
                </a:moveTo>
                <a:lnTo>
                  <a:pt x="10694728" y="0"/>
                </a:lnTo>
                <a:cubicBezTo>
                  <a:pt x="11191784" y="0"/>
                  <a:pt x="11594728" y="402944"/>
                  <a:pt x="11594728" y="900000"/>
                </a:cubicBezTo>
                <a:lnTo>
                  <a:pt x="11594728" y="4779342"/>
                </a:lnTo>
                <a:lnTo>
                  <a:pt x="0" y="4779342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1EC4B2-CA6D-D246-AE7B-B00C1AF8DB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21" y="231831"/>
            <a:ext cx="1713105" cy="1625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364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04DA4437-A3AB-FA42-8D92-27EBB9F4C470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C6643BB-BEA7-AF47-9977-3A58132C2BB3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   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79991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6111100E-39E2-3B40-8203-DCB033375A5D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0BCEA33-00F7-3945-A0DF-D46E2208E105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016229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69775CF-2B51-CC49-B6DD-A1E6E94266E6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4B7D02B-8830-3A44-AE9E-B31DAD1103ED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602044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13C54208-3793-FC48-91E2-4AC621296A16}"/>
              </a:ext>
            </a:extLst>
          </p:cNvPr>
          <p:cNvSpPr/>
          <p:nvPr userDrawn="1"/>
        </p:nvSpPr>
        <p:spPr>
          <a:xfrm flipV="1">
            <a:off x="-303" y="6408445"/>
            <a:ext cx="11295758" cy="450788"/>
          </a:xfrm>
          <a:custGeom>
            <a:avLst/>
            <a:gdLst>
              <a:gd name="connsiteX0" fmla="*/ 0 w 11295758"/>
              <a:gd name="connsiteY0" fmla="*/ 450788 h 450788"/>
              <a:gd name="connsiteX1" fmla="*/ 5412566 w 11295758"/>
              <a:gd name="connsiteY1" fmla="*/ 450788 h 450788"/>
              <a:gd name="connsiteX2" fmla="*/ 5432404 w 11295758"/>
              <a:gd name="connsiteY2" fmla="*/ 450788 h 450788"/>
              <a:gd name="connsiteX3" fmla="*/ 10844969 w 11295758"/>
              <a:gd name="connsiteY3" fmla="*/ 450788 h 450788"/>
              <a:gd name="connsiteX4" fmla="*/ 11295758 w 11295758"/>
              <a:gd name="connsiteY4" fmla="*/ 0 h 450788"/>
              <a:gd name="connsiteX5" fmla="*/ 10394181 w 11295758"/>
              <a:gd name="connsiteY5" fmla="*/ 0 h 450788"/>
              <a:gd name="connsiteX6" fmla="*/ 5883192 w 11295758"/>
              <a:gd name="connsiteY6" fmla="*/ 0 h 450788"/>
              <a:gd name="connsiteX7" fmla="*/ 5412566 w 11295758"/>
              <a:gd name="connsiteY7" fmla="*/ 0 h 450788"/>
              <a:gd name="connsiteX8" fmla="*/ 4981615 w 11295758"/>
              <a:gd name="connsiteY8" fmla="*/ 0 h 450788"/>
              <a:gd name="connsiteX9" fmla="*/ 0 w 11295758"/>
              <a:gd name="connsiteY9" fmla="*/ 0 h 45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95758" h="450788">
                <a:moveTo>
                  <a:pt x="0" y="450788"/>
                </a:moveTo>
                <a:lnTo>
                  <a:pt x="5412566" y="450788"/>
                </a:lnTo>
                <a:lnTo>
                  <a:pt x="5432404" y="450788"/>
                </a:lnTo>
                <a:lnTo>
                  <a:pt x="10844969" y="450788"/>
                </a:lnTo>
                <a:cubicBezTo>
                  <a:pt x="11093933" y="450788"/>
                  <a:pt x="11295758" y="248963"/>
                  <a:pt x="11295758" y="0"/>
                </a:cubicBezTo>
                <a:lnTo>
                  <a:pt x="10394181" y="0"/>
                </a:lnTo>
                <a:lnTo>
                  <a:pt x="5883192" y="0"/>
                </a:lnTo>
                <a:lnTo>
                  <a:pt x="5412566" y="0"/>
                </a:lnTo>
                <a:lnTo>
                  <a:pt x="498161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A8E56C8-F9C4-D54F-9D18-358F7ADCD2F5}"/>
              </a:ext>
            </a:extLst>
          </p:cNvPr>
          <p:cNvSpPr/>
          <p:nvPr userDrawn="1"/>
        </p:nvSpPr>
        <p:spPr>
          <a:xfrm>
            <a:off x="-302" y="0"/>
            <a:ext cx="11295757" cy="1414732"/>
          </a:xfrm>
          <a:custGeom>
            <a:avLst/>
            <a:gdLst>
              <a:gd name="connsiteX0" fmla="*/ 0 w 11309300"/>
              <a:gd name="connsiteY0" fmla="*/ 0 h 1390260"/>
              <a:gd name="connsiteX1" fmla="*/ 11309299 w 11309300"/>
              <a:gd name="connsiteY1" fmla="*/ 0 h 1390260"/>
              <a:gd name="connsiteX2" fmla="*/ 11309299 w 11309300"/>
              <a:gd name="connsiteY2" fmla="*/ 137636 h 1390260"/>
              <a:gd name="connsiteX3" fmla="*/ 11309300 w 11309300"/>
              <a:gd name="connsiteY3" fmla="*/ 137656 h 1390260"/>
              <a:gd name="connsiteX4" fmla="*/ 11309299 w 11309300"/>
              <a:gd name="connsiteY4" fmla="*/ 137676 h 1390260"/>
              <a:gd name="connsiteX5" fmla="*/ 11309299 w 11309300"/>
              <a:gd name="connsiteY5" fmla="*/ 149727 h 1390260"/>
              <a:gd name="connsiteX6" fmla="*/ 11308699 w 11309300"/>
              <a:gd name="connsiteY6" fmla="*/ 149727 h 1390260"/>
              <a:gd name="connsiteX7" fmla="*/ 11302921 w 11309300"/>
              <a:gd name="connsiteY7" fmla="*/ 265728 h 1390260"/>
              <a:gd name="connsiteX8" fmla="*/ 10192201 w 11309300"/>
              <a:gd name="connsiteY8" fmla="*/ 1384571 h 1390260"/>
              <a:gd name="connsiteX9" fmla="*/ 10112079 w 11309300"/>
              <a:gd name="connsiteY9" fmla="*/ 1388416 h 1390260"/>
              <a:gd name="connsiteX10" fmla="*/ 10090317 w 11309300"/>
              <a:gd name="connsiteY10" fmla="*/ 1390260 h 1390260"/>
              <a:gd name="connsiteX11" fmla="*/ 10073660 w 11309300"/>
              <a:gd name="connsiteY11" fmla="*/ 1390260 h 1390260"/>
              <a:gd name="connsiteX12" fmla="*/ 0 w 11309300"/>
              <a:gd name="connsiteY12" fmla="*/ 1390260 h 1390260"/>
              <a:gd name="connsiteX13" fmla="*/ 0 w 11309300"/>
              <a:gd name="connsiteY13" fmla="*/ 0 h 139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09300" h="1390260">
                <a:moveTo>
                  <a:pt x="0" y="0"/>
                </a:moveTo>
                <a:lnTo>
                  <a:pt x="11309299" y="0"/>
                </a:lnTo>
                <a:lnTo>
                  <a:pt x="11309299" y="137636"/>
                </a:lnTo>
                <a:lnTo>
                  <a:pt x="11309300" y="137656"/>
                </a:lnTo>
                <a:lnTo>
                  <a:pt x="11309299" y="137676"/>
                </a:lnTo>
                <a:lnTo>
                  <a:pt x="11309299" y="149727"/>
                </a:lnTo>
                <a:lnTo>
                  <a:pt x="11308699" y="149727"/>
                </a:lnTo>
                <a:lnTo>
                  <a:pt x="11302921" y="265728"/>
                </a:lnTo>
                <a:cubicBezTo>
                  <a:pt x="11243598" y="857884"/>
                  <a:pt x="10777402" y="1328106"/>
                  <a:pt x="10192201" y="1384571"/>
                </a:cubicBezTo>
                <a:lnTo>
                  <a:pt x="10112079" y="1388416"/>
                </a:lnTo>
                <a:lnTo>
                  <a:pt x="10090317" y="1390260"/>
                </a:lnTo>
                <a:lnTo>
                  <a:pt x="10073660" y="1390260"/>
                </a:lnTo>
                <a:lnTo>
                  <a:pt x="0" y="1390260"/>
                </a:lnTo>
                <a:lnTo>
                  <a:pt x="0" y="0"/>
                </a:lnTo>
                <a:close/>
              </a:path>
            </a:pathLst>
          </a:custGeom>
          <a:solidFill>
            <a:srgbClr val="007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94615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97A03B-ECFF-8DCF-B48F-1C0AE78DA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8B47-544C-4D20-B76F-3D4D5524F24C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397734-E3E6-FD4E-8543-651C0E676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1716F-20CD-7817-ADBA-B5FE4782B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45DA-A161-412D-834D-C01A913306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37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Channel Islands - Risk Assessment 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20489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eter.Bedwell@ukhsa.gov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911FF-4D56-4ABC-AC80-510EE2B25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4071318"/>
          </a:xfrm>
        </p:spPr>
        <p:txBody>
          <a:bodyPr>
            <a:normAutofit fontScale="90000"/>
          </a:bodyPr>
          <a:lstStyle/>
          <a:p>
            <a:r>
              <a:rPr lang="en-GB" dirty="0"/>
              <a:t>PREDICT Work Package 2: 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</a:rPr>
              <a:t>Preliminary progress with the improvement of atmospheric dispersion and radiological dose assessment models applied to nuclear detonation scenarios</a:t>
            </a:r>
            <a:br>
              <a:rPr lang="en-GB" dirty="0">
                <a:latin typeface="+mj-lt"/>
              </a:rPr>
            </a:br>
            <a:br>
              <a:rPr lang="en-GB" dirty="0"/>
            </a:br>
            <a:br>
              <a:rPr lang="en-GB" dirty="0"/>
            </a:br>
            <a:r>
              <a:rPr lang="en-GB" sz="1800" dirty="0"/>
              <a:t>Monday 11</a:t>
            </a:r>
            <a:r>
              <a:rPr lang="en-GB" sz="1800" baseline="30000" dirty="0"/>
              <a:t>th</a:t>
            </a:r>
            <a:r>
              <a:rPr lang="en-GB" sz="1800" dirty="0"/>
              <a:t> November 2024 </a:t>
            </a:r>
            <a:br>
              <a:rPr lang="en-GB" sz="1800" dirty="0"/>
            </a:br>
            <a:b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Peter Bedwell						Contributions from:	Helen Webster</a:t>
            </a:r>
            <a:b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Peter.Bedwell@ukhsa.gov.uk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						Justin Brown</a:t>
            </a:r>
            <a:endParaRPr lang="en-GB" sz="2400" dirty="0">
              <a:latin typeface="+mn-lt"/>
            </a:endParaRPr>
          </a:p>
        </p:txBody>
      </p:sp>
      <p:pic>
        <p:nvPicPr>
          <p:cNvPr id="9" name="Picture 8" descr="A logo with colorful circles and dots&#10;&#10;Description automatically generated">
            <a:extLst>
              <a:ext uri="{FF2B5EF4-FFF2-40B4-BE49-F238E27FC236}">
                <a16:creationId xmlns:a16="http://schemas.microsoft.com/office/drawing/2014/main" id="{55A4A64E-34FA-B37E-A136-87F7B2882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093" y="342000"/>
            <a:ext cx="3308768" cy="1297708"/>
          </a:xfrm>
          <a:prstGeom prst="rect">
            <a:avLst/>
          </a:prstGeom>
        </p:spPr>
      </p:pic>
      <p:pic>
        <p:nvPicPr>
          <p:cNvPr id="1028" name="Picture 4" descr="A sign with text on it&#10;&#10;Description automatically generated">
            <a:extLst>
              <a:ext uri="{FF2B5EF4-FFF2-40B4-BE49-F238E27FC236}">
                <a16:creationId xmlns:a16="http://schemas.microsoft.com/office/drawing/2014/main" id="{AA567DA9-C700-1241-1296-3DB66F6CD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748" y="342000"/>
            <a:ext cx="1364318" cy="144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-funded by the European Union - The ...">
            <a:extLst>
              <a:ext uri="{FF2B5EF4-FFF2-40B4-BE49-F238E27FC236}">
                <a16:creationId xmlns:a16="http://schemas.microsoft.com/office/drawing/2014/main" id="{EFC2B833-5600-EF87-A17F-EEE0B51CB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357" y="655836"/>
            <a:ext cx="3813630" cy="103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4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870" y="105923"/>
            <a:ext cx="10623936" cy="972607"/>
          </a:xfrm>
        </p:spPr>
        <p:txBody>
          <a:bodyPr>
            <a:noAutofit/>
          </a:bodyPr>
          <a:lstStyle/>
          <a:p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Review the applicability of currently used location factors to calculate external doses and recommend revisions where necessary in the context of nuclear detonation events</a:t>
            </a:r>
            <a:endParaRPr lang="en-GB" sz="28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727" y="1676815"/>
            <a:ext cx="8508473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0" indent="0" algn="just">
              <a:lnSpc>
                <a:spcPct val="109000"/>
              </a:lnSpc>
              <a:buNone/>
            </a:pPr>
            <a:r>
              <a:rPr lang="de-DE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Regional &amp; national analysis of geospatial data:</a:t>
            </a:r>
          </a:p>
          <a:p>
            <a:pPr algn="just">
              <a:lnSpc>
                <a:spcPct val="109000"/>
              </a:lnSpc>
              <a:spcBef>
                <a:spcPts val="600"/>
              </a:spcBef>
            </a:pPr>
            <a:r>
              <a:rPr lang="de-DE" sz="17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Document current DSS approach &amp; its applicability to ND scenarios.</a:t>
            </a:r>
          </a:p>
          <a:p>
            <a:pPr algn="just">
              <a:lnSpc>
                <a:spcPct val="109000"/>
              </a:lnSpc>
              <a:spcBef>
                <a:spcPts val="600"/>
              </a:spcBef>
            </a:pPr>
            <a:r>
              <a:rPr lang="de-DE" sz="17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Explore other means of utilising large scale geospatial data to effectively categorize (urban) buildings &amp; generate location factor mapping:</a:t>
            </a:r>
          </a:p>
          <a:p>
            <a:pPr lvl="1" algn="just">
              <a:lnSpc>
                <a:spcPct val="109000"/>
              </a:lnSpc>
              <a:spcBef>
                <a:spcPts val="300"/>
              </a:spcBef>
            </a:pPr>
            <a:r>
              <a:rPr lang="de-DE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Remote sensing / satellite imagery data </a:t>
            </a:r>
          </a:p>
          <a:p>
            <a:pPr lvl="1" algn="just">
              <a:lnSpc>
                <a:spcPct val="109000"/>
              </a:lnSpc>
              <a:spcBef>
                <a:spcPts val="300"/>
              </a:spcBef>
              <a:spcAft>
                <a:spcPts val="600"/>
              </a:spcAft>
            </a:pPr>
            <a:r>
              <a:rPr lang="de-DE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GIS datasets</a:t>
            </a:r>
          </a:p>
          <a:p>
            <a:pPr marL="0" indent="0" algn="just">
              <a:lnSpc>
                <a:spcPct val="109000"/>
              </a:lnSpc>
              <a:spcBef>
                <a:spcPts val="600"/>
              </a:spcBef>
              <a:buNone/>
            </a:pPr>
            <a:r>
              <a:rPr lang="de-DE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Local analysis of air exchange &amp; indoor deposition rates of housing stock:</a:t>
            </a:r>
          </a:p>
          <a:p>
            <a:pPr lvl="1" algn="just">
              <a:lnSpc>
                <a:spcPct val="109000"/>
              </a:lnSpc>
              <a:spcBef>
                <a:spcPts val="300"/>
              </a:spcBef>
            </a:pPr>
            <a:r>
              <a:rPr lang="de-DE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Review (&amp; develop) building ingress modelling.</a:t>
            </a:r>
          </a:p>
          <a:p>
            <a:pPr lvl="1" algn="just">
              <a:lnSpc>
                <a:spcPct val="109000"/>
              </a:lnSpc>
              <a:spcBef>
                <a:spcPts val="300"/>
              </a:spcBef>
            </a:pPr>
            <a:r>
              <a:rPr lang="de-DE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Assess air exchange rates &amp; indoor deposition rates.</a:t>
            </a:r>
            <a:endParaRPr lang="en-GB" sz="17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9000"/>
              </a:lnSpc>
              <a:spcBef>
                <a:spcPts val="300"/>
              </a:spcBef>
              <a:spcAft>
                <a:spcPts val="600"/>
              </a:spcAft>
            </a:pPr>
            <a:r>
              <a:rPr lang="de-DE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Derive location factors e.g. using MCNP.</a:t>
            </a:r>
          </a:p>
          <a:p>
            <a:pPr marL="0" lvl="1" indent="0" algn="just">
              <a:lnSpc>
                <a:spcPct val="109000"/>
              </a:lnSpc>
              <a:spcBef>
                <a:spcPts val="600"/>
              </a:spcBef>
              <a:buNone/>
            </a:pPr>
            <a:r>
              <a:rPr lang="en-GB" sz="17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eview location factors for bomb shelters 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8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tilfluktsrom</a:t>
            </a:r>
            <a:r>
              <a:rPr lang="en-GB" sz="1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&amp; comparable protection.</a:t>
            </a:r>
            <a:endParaRPr lang="de-DE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10</a:t>
            </a:fld>
            <a:endParaRPr lang="en-GB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D47DA-7F43-581D-75EB-2F976BF06E2A}"/>
              </a:ext>
            </a:extLst>
          </p:cNvPr>
          <p:cNvSpPr txBox="1"/>
          <p:nvPr/>
        </p:nvSpPr>
        <p:spPr>
          <a:xfrm>
            <a:off x="9329206" y="5421083"/>
            <a:ext cx="2592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https://www.radiation-therapy-review.com/Radiation_Protection.html</a:t>
            </a:r>
          </a:p>
        </p:txBody>
      </p:sp>
      <p:pic>
        <p:nvPicPr>
          <p:cNvPr id="9" name="Picture 8" descr="A person standing in a room with a clock and a atomic symbol&#10;&#10;Description automatically generated">
            <a:extLst>
              <a:ext uri="{FF2B5EF4-FFF2-40B4-BE49-F238E27FC236}">
                <a16:creationId xmlns:a16="http://schemas.microsoft.com/office/drawing/2014/main" id="{D776E336-864B-AB73-EB72-0DBC32E9F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589" y="1912865"/>
            <a:ext cx="3038512" cy="34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85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549" y="255492"/>
            <a:ext cx="9668323" cy="972607"/>
          </a:xfrm>
        </p:spPr>
        <p:txBody>
          <a:bodyPr>
            <a:noAutofit/>
          </a:bodyPr>
          <a:lstStyle/>
          <a:p>
            <a:r>
              <a:rPr lang="de-DE" sz="2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Advances in recovery options following the contamination of an urban environment with radioactive material</a:t>
            </a:r>
            <a:endParaRPr lang="en-GB" sz="28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6" y="1709512"/>
            <a:ext cx="7093851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1" algn="just">
              <a:lnSpc>
                <a:spcPct val="109000"/>
              </a:lnSpc>
              <a:spcBef>
                <a:spcPts val="1000"/>
              </a:spcBef>
            </a:pP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Updates to </a:t>
            </a:r>
            <a:r>
              <a:rPr lang="de-DE" sz="2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ERMIN (European Model for Inhabited Areas</a:t>
            </a:r>
            <a:r>
              <a:rPr lang="de-DE" sz="20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de-DE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9000"/>
              </a:lnSpc>
              <a:spcBef>
                <a:spcPts val="1000"/>
              </a:spcBef>
            </a:pP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Identify “new</a:t>
            </a:r>
            <a:r>
              <a:rPr lang="en-US" sz="2000" dirty="0"/>
              <a:t>”</a:t>
            </a: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radionuclides to add to ERMIN (progeny, dose per unit intake values, DCF)</a:t>
            </a:r>
          </a:p>
          <a:p>
            <a:pPr lvl="1" algn="just">
              <a:lnSpc>
                <a:spcPct val="109000"/>
              </a:lnSpc>
              <a:spcBef>
                <a:spcPts val="1000"/>
              </a:spcBef>
            </a:pP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Determine unit doses for one or more of the environments defined in ERMIN (focus: brick house without basement)</a:t>
            </a:r>
          </a:p>
          <a:p>
            <a:pPr lvl="1" algn="just">
              <a:lnSpc>
                <a:spcPct val="109000"/>
              </a:lnSpc>
              <a:spcBef>
                <a:spcPts val="1000"/>
              </a:spcBef>
            </a:pP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Create new deposition scenarios in ERMIN (based on chemical &amp; physical form: particle type, size &amp; </a:t>
            </a:r>
            <a:r>
              <a:rPr lang="en-GB" sz="2100" kern="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susceptibility </a:t>
            </a: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to weathering)</a:t>
            </a:r>
          </a:p>
          <a:p>
            <a:pPr lvl="2" algn="just">
              <a:lnSpc>
                <a:spcPct val="109000"/>
              </a:lnSpc>
              <a:spcBef>
                <a:spcPts val="1000"/>
              </a:spcBef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assign model parameters </a:t>
            </a:r>
            <a:r>
              <a:rPr lang="en-GB" sz="18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eg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deposition ratios, retention parameters and countermeasure parameters</a:t>
            </a:r>
          </a:p>
          <a:p>
            <a:pPr lvl="1" algn="just">
              <a:lnSpc>
                <a:spcPct val="109000"/>
              </a:lnSpc>
              <a:spcBef>
                <a:spcPts val="1000"/>
              </a:spcBef>
              <a:spcAft>
                <a:spcPts val="1000"/>
              </a:spcAft>
            </a:pPr>
            <a:r>
              <a:rPr lang="de-DE" sz="2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Aspiration to feed into the versions of ERMIN applied in ARGOS and RODOS (for one environment).</a:t>
            </a:r>
            <a:endParaRPr lang="en-GB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11</a:t>
            </a:fld>
            <a:endParaRPr lang="en-GB" sz="1400"/>
          </a:p>
        </p:txBody>
      </p:sp>
      <p:pic>
        <p:nvPicPr>
          <p:cNvPr id="7" name="Picture 6" descr="A graph of different sizes and numbers&#10;&#10;Description automatically generated with medium confidence">
            <a:extLst>
              <a:ext uri="{FF2B5EF4-FFF2-40B4-BE49-F238E27FC236}">
                <a16:creationId xmlns:a16="http://schemas.microsoft.com/office/drawing/2014/main" id="{BDF56944-FE4D-D57D-55A4-893EB25D44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967" y="1545772"/>
            <a:ext cx="4088484" cy="24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007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0053D53-B871-FC57-76A5-36B7D358E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563" y="113050"/>
            <a:ext cx="10515600" cy="972607"/>
          </a:xfrm>
        </p:spPr>
        <p:txBody>
          <a:bodyPr>
            <a:noAutofit/>
          </a:bodyPr>
          <a:lstStyle/>
          <a:p>
            <a:pPr algn="ctr"/>
            <a:r>
              <a:rPr lang="nb-NO" sz="2800" dirty="0" err="1"/>
              <a:t>Task</a:t>
            </a:r>
            <a:r>
              <a:rPr lang="nb-NO" sz="2800" dirty="0"/>
              <a:t> 2.3 </a:t>
            </a:r>
            <a:r>
              <a:rPr lang="en-US" sz="2800" dirty="0"/>
              <a:t>Application of food-chain transfer models following a nuclear detonation </a:t>
            </a:r>
            <a:br>
              <a:rPr lang="en-US" sz="2800" dirty="0"/>
            </a:br>
            <a:r>
              <a:rPr lang="en-US" sz="2000" dirty="0"/>
              <a:t>(DSA Lead, </a:t>
            </a:r>
            <a:r>
              <a:rPr lang="en-US" sz="2000" dirty="0" err="1"/>
              <a:t>BfS</a:t>
            </a:r>
            <a:r>
              <a:rPr lang="en-US" sz="2000" dirty="0"/>
              <a:t>, DEMA, DTU, EPA, NMBU, SSM, UKHSA)</a:t>
            </a:r>
            <a:endParaRPr lang="nb-NO" sz="2000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2470F28-B0C3-D36C-E4DC-AAE6FE149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657" y="1534886"/>
            <a:ext cx="7913914" cy="3107871"/>
          </a:xfrm>
        </p:spPr>
        <p:txBody>
          <a:bodyPr>
            <a:normAutofit lnSpcReduction="10000"/>
          </a:bodyPr>
          <a:lstStyle/>
          <a:p>
            <a:pPr marL="344700" indent="-342900">
              <a:lnSpc>
                <a:spcPct val="117000"/>
              </a:lnSpc>
              <a:spcBef>
                <a:spcPts val="600"/>
              </a:spcBef>
            </a:pPr>
            <a:r>
              <a:rPr lang="nb-NO" sz="1900" dirty="0"/>
              <a:t>Test </a:t>
            </a:r>
            <a:r>
              <a:rPr lang="nb-NO" sz="1900" dirty="0" err="1"/>
              <a:t>applicability</a:t>
            </a:r>
            <a:r>
              <a:rPr lang="nb-NO" sz="1900" dirty="0"/>
              <a:t> of </a:t>
            </a:r>
            <a:r>
              <a:rPr lang="nb-NO" sz="1900" dirty="0" err="1"/>
              <a:t>commonly</a:t>
            </a:r>
            <a:r>
              <a:rPr lang="nb-NO" sz="1900" dirty="0"/>
              <a:t> used </a:t>
            </a:r>
            <a:r>
              <a:rPr lang="nb-NO" sz="1900" dirty="0" err="1"/>
              <a:t>foodchain</a:t>
            </a:r>
            <a:r>
              <a:rPr lang="nb-NO" sz="1900" dirty="0"/>
              <a:t> </a:t>
            </a:r>
            <a:r>
              <a:rPr lang="nb-NO" sz="1900" dirty="0" err="1"/>
              <a:t>models</a:t>
            </a:r>
            <a:r>
              <a:rPr lang="nb-NO" sz="1900" dirty="0"/>
              <a:t> (e.g. FDMT, FARMLAND) to fallout from nuclear detonations by:</a:t>
            </a:r>
          </a:p>
          <a:p>
            <a:pPr marL="801900" lvl="2" indent="-342900">
              <a:lnSpc>
                <a:spcPct val="117000"/>
              </a:lnSpc>
              <a:spcBef>
                <a:spcPts val="600"/>
              </a:spcBef>
            </a:pPr>
            <a:r>
              <a:rPr lang="nb-NO" sz="1700" dirty="0"/>
              <a:t>Investigating whether (particle) size distributions &amp; solubility influence food-chain transfer</a:t>
            </a:r>
          </a:p>
          <a:p>
            <a:pPr marL="801900" lvl="2" indent="-342900">
              <a:lnSpc>
                <a:spcPct val="117000"/>
              </a:lnSpc>
              <a:spcBef>
                <a:spcPts val="600"/>
              </a:spcBef>
            </a:pPr>
            <a:r>
              <a:rPr lang="nb-NO" sz="1700" dirty="0" err="1"/>
              <a:t>Considering</a:t>
            </a:r>
            <a:r>
              <a:rPr lang="nb-NO" sz="1700" dirty="0"/>
              <a:t> </a:t>
            </a:r>
            <a:r>
              <a:rPr lang="nb-NO" sz="1700" dirty="0" err="1"/>
              <a:t>whether</a:t>
            </a:r>
            <a:r>
              <a:rPr lang="nb-NO" sz="1700" dirty="0"/>
              <a:t> </a:t>
            </a:r>
            <a:r>
              <a:rPr lang="nb-NO" sz="1700" dirty="0" err="1"/>
              <a:t>uptake</a:t>
            </a:r>
            <a:r>
              <a:rPr lang="nb-NO" sz="1700" dirty="0"/>
              <a:t> of </a:t>
            </a:r>
            <a:r>
              <a:rPr lang="nb-NO" sz="1700" dirty="0" err="1"/>
              <a:t>short-lived</a:t>
            </a:r>
            <a:r>
              <a:rPr lang="nb-NO" sz="1700" dirty="0"/>
              <a:t> </a:t>
            </a:r>
            <a:r>
              <a:rPr lang="nb-NO" sz="1700" dirty="0" err="1"/>
              <a:t>radionuclide</a:t>
            </a:r>
            <a:r>
              <a:rPr lang="nb-NO" sz="1700" dirty="0"/>
              <a:t> </a:t>
            </a:r>
            <a:r>
              <a:rPr lang="nb-NO" sz="1700" dirty="0" err="1"/>
              <a:t>can</a:t>
            </a:r>
            <a:r>
              <a:rPr lang="nb-NO" sz="1700" dirty="0"/>
              <a:t> be </a:t>
            </a:r>
            <a:r>
              <a:rPr lang="nb-NO" sz="1700" dirty="0" err="1"/>
              <a:t>important</a:t>
            </a:r>
            <a:endParaRPr lang="nb-NO" sz="1700" dirty="0"/>
          </a:p>
          <a:p>
            <a:pPr marL="801900" lvl="2" indent="-342900">
              <a:lnSpc>
                <a:spcPct val="117000"/>
              </a:lnSpc>
              <a:spcBef>
                <a:spcPts val="600"/>
              </a:spcBef>
            </a:pPr>
            <a:r>
              <a:rPr lang="nb-NO" sz="1700" dirty="0"/>
              <a:t>Revisiting assumptions concerning interception &amp; retention of radionuclides</a:t>
            </a:r>
          </a:p>
          <a:p>
            <a:pPr marL="801900" lvl="2" indent="-342900">
              <a:lnSpc>
                <a:spcPct val="117000"/>
              </a:lnSpc>
              <a:spcBef>
                <a:spcPts val="600"/>
              </a:spcBef>
            </a:pPr>
            <a:r>
              <a:rPr lang="nb-NO" sz="1700" dirty="0"/>
              <a:t>Addressing the issue of ‘non-standard’ radionuclides where transfer data may be lacking</a:t>
            </a:r>
          </a:p>
          <a:p>
            <a:endParaRPr lang="nb-NO" dirty="0"/>
          </a:p>
        </p:txBody>
      </p:sp>
      <p:sp>
        <p:nvSpPr>
          <p:cNvPr id="4" name="Plassholder for innhold 2">
            <a:extLst>
              <a:ext uri="{FF2B5EF4-FFF2-40B4-BE49-F238E27FC236}">
                <a16:creationId xmlns:a16="http://schemas.microsoft.com/office/drawing/2014/main" id="{CB06C62C-72FE-2F48-69D1-A22895EC68C9}"/>
              </a:ext>
            </a:extLst>
          </p:cNvPr>
          <p:cNvSpPr txBox="1">
            <a:spLocks/>
          </p:cNvSpPr>
          <p:nvPr/>
        </p:nvSpPr>
        <p:spPr>
          <a:xfrm>
            <a:off x="413657" y="4642757"/>
            <a:ext cx="7543800" cy="2016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550" indent="-285750">
              <a:lnSpc>
                <a:spcPct val="107000"/>
              </a:lnSpc>
              <a:spcBef>
                <a:spcPts val="600"/>
              </a:spcBef>
              <a:buClr>
                <a:srgbClr val="007C91"/>
              </a:buClr>
            </a:pPr>
            <a:r>
              <a:rPr lang="en-US" sz="1800" dirty="0"/>
              <a:t>The goal will be to determine:</a:t>
            </a:r>
          </a:p>
          <a:p>
            <a:pPr marL="744750" lvl="2" indent="-285750">
              <a:lnSpc>
                <a:spcPct val="107000"/>
              </a:lnSpc>
              <a:spcBef>
                <a:spcPts val="600"/>
              </a:spcBef>
              <a:buClr>
                <a:srgbClr val="007C91"/>
              </a:buClr>
            </a:pPr>
            <a:r>
              <a:rPr lang="en-US" sz="1700" dirty="0"/>
              <a:t>The extent to which existing models can be adapted &amp; applied</a:t>
            </a:r>
          </a:p>
          <a:p>
            <a:pPr marL="744750" lvl="2" indent="-285750">
              <a:lnSpc>
                <a:spcPct val="107000"/>
              </a:lnSpc>
              <a:spcBef>
                <a:spcPts val="600"/>
              </a:spcBef>
              <a:buClr>
                <a:srgbClr val="007C91"/>
              </a:buClr>
            </a:pPr>
            <a:r>
              <a:rPr lang="en-US" sz="1700" dirty="0"/>
              <a:t>Whether ingestion doses are significant (for selected scenarios)</a:t>
            </a:r>
          </a:p>
          <a:p>
            <a:pPr marL="744750" lvl="2" indent="-285750">
              <a:lnSpc>
                <a:spcPct val="107000"/>
              </a:lnSpc>
              <a:spcBef>
                <a:spcPts val="600"/>
              </a:spcBef>
              <a:buClr>
                <a:srgbClr val="007C91"/>
              </a:buClr>
            </a:pPr>
            <a:r>
              <a:rPr lang="en-US" sz="1700" dirty="0"/>
              <a:t>Where model improvements are needed for decision support systems</a:t>
            </a:r>
            <a:endParaRPr lang="nb-NO" sz="1700" dirty="0"/>
          </a:p>
          <a:p>
            <a:endParaRPr lang="nb-NO" dirty="0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FA817BB2-35A2-E03E-2A2C-BD8A85697D21}"/>
              </a:ext>
            </a:extLst>
          </p:cNvPr>
          <p:cNvPicPr/>
          <p:nvPr/>
        </p:nvPicPr>
        <p:blipFill rotWithShape="1">
          <a:blip r:embed="rId2"/>
          <a:srcRect l="64649" t="11168" r="4101" b="9482"/>
          <a:stretch/>
        </p:blipFill>
        <p:spPr bwMode="auto">
          <a:xfrm>
            <a:off x="8240485" y="2906486"/>
            <a:ext cx="3989615" cy="3314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8047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C8A27CC-122F-3BF7-8062-53B64AA68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65" y="68512"/>
            <a:ext cx="10876835" cy="1325563"/>
          </a:xfrm>
        </p:spPr>
        <p:txBody>
          <a:bodyPr>
            <a:noAutofit/>
          </a:bodyPr>
          <a:lstStyle/>
          <a:p>
            <a:r>
              <a:rPr lang="en-US" sz="2800" dirty="0"/>
              <a:t>Which factors/processes may be important for radionuclide food-chain transfer following a detonation &amp; how might these differ from a “standard” application?</a:t>
            </a:r>
            <a:endParaRPr lang="nb-NO" sz="2800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7E4C7AAC-FDE4-6528-27EF-28F084FD0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14" y="1563506"/>
            <a:ext cx="7872663" cy="4685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1800" b="1" dirty="0"/>
              <a:t>Dry </a:t>
            </a:r>
            <a:r>
              <a:rPr lang="nb-NO" sz="1800" b="1" dirty="0" err="1"/>
              <a:t>deposition</a:t>
            </a:r>
            <a:endParaRPr lang="nb-NO" sz="1800" b="1" dirty="0"/>
          </a:p>
          <a:p>
            <a:pPr lvl="1"/>
            <a:r>
              <a:rPr lang="nb-NO" sz="1600" dirty="0"/>
              <a:t>It is well established that particle size &amp; density affects deposition velocity. Explore how particle size distributions associated with detonations affect this parameter.</a:t>
            </a:r>
          </a:p>
          <a:p>
            <a:pPr marL="0" indent="0">
              <a:buNone/>
            </a:pPr>
            <a:r>
              <a:rPr lang="en-US" sz="1800" b="1" dirty="0"/>
              <a:t>Translocation</a:t>
            </a:r>
            <a:r>
              <a:rPr lang="en-US" sz="1800" dirty="0"/>
              <a:t> (for plants which are only partly used)</a:t>
            </a:r>
          </a:p>
          <a:p>
            <a:pPr lvl="1"/>
            <a:r>
              <a:rPr lang="en-US" sz="1600" dirty="0"/>
              <a:t>FDMT uses a mobile-immobile element categorization for translocation factors. Map “new” radionuclides onto the most relevant category.</a:t>
            </a:r>
          </a:p>
        </p:txBody>
      </p:sp>
      <p:sp>
        <p:nvSpPr>
          <p:cNvPr id="4" name="Plassholder for innhold 2">
            <a:extLst>
              <a:ext uri="{FF2B5EF4-FFF2-40B4-BE49-F238E27FC236}">
                <a16:creationId xmlns:a16="http://schemas.microsoft.com/office/drawing/2014/main" id="{62E9A0FD-B1B8-6604-92F6-86F8D5A6CAB2}"/>
              </a:ext>
            </a:extLst>
          </p:cNvPr>
          <p:cNvSpPr txBox="1">
            <a:spLocks/>
          </p:cNvSpPr>
          <p:nvPr/>
        </p:nvSpPr>
        <p:spPr>
          <a:xfrm>
            <a:off x="463214" y="3554157"/>
            <a:ext cx="11417968" cy="299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7C91"/>
              </a:buClr>
              <a:buNone/>
            </a:pPr>
            <a:r>
              <a:rPr lang="en-US" sz="1800" b="1" dirty="0"/>
              <a:t>Root uptake </a:t>
            </a:r>
            <a:r>
              <a:rPr lang="en-US" sz="1800" dirty="0"/>
              <a:t>(soil to plant transfer)</a:t>
            </a:r>
          </a:p>
          <a:p>
            <a:pPr lvl="1">
              <a:buClr>
                <a:srgbClr val="007C91"/>
              </a:buClr>
            </a:pPr>
            <a:r>
              <a:rPr lang="en-US" sz="1600" dirty="0"/>
              <a:t>Modelled using concentration ratios based on empirical datasets &amp; (usually) a location distant from detonation sites. Transfer will be affected by the presence of particles; but essentially driven by ‘soil processes’.</a:t>
            </a:r>
          </a:p>
          <a:p>
            <a:pPr marL="0" indent="0">
              <a:buClr>
                <a:srgbClr val="007C91"/>
              </a:buClr>
              <a:buNone/>
            </a:pPr>
            <a:r>
              <a:rPr lang="nb-NO" sz="1800" b="1" dirty="0" err="1"/>
              <a:t>Soil</a:t>
            </a:r>
            <a:r>
              <a:rPr lang="nb-NO" sz="1800" b="1" dirty="0"/>
              <a:t> </a:t>
            </a:r>
            <a:r>
              <a:rPr lang="nb-NO" sz="1800" b="1" dirty="0" err="1"/>
              <a:t>processes</a:t>
            </a:r>
            <a:endParaRPr lang="nb-NO" sz="1800" b="1" dirty="0"/>
          </a:p>
          <a:p>
            <a:pPr lvl="1">
              <a:buClr>
                <a:srgbClr val="007C91"/>
              </a:buClr>
            </a:pPr>
            <a:r>
              <a:rPr lang="en-US" sz="1600" dirty="0"/>
              <a:t>May recommend a model with a slow release from an (initially) inert pool so that activities in a ‘bioavailable’ compartment increase over time.</a:t>
            </a:r>
            <a:endParaRPr lang="nb-NO" sz="1600" dirty="0"/>
          </a:p>
          <a:p>
            <a:pPr marL="0" indent="0">
              <a:buClr>
                <a:srgbClr val="007C91"/>
              </a:buClr>
              <a:buNone/>
            </a:pPr>
            <a:r>
              <a:rPr lang="nb-NO" sz="1800" b="1" dirty="0"/>
              <a:t>Transfer to </a:t>
            </a:r>
            <a:r>
              <a:rPr lang="nb-NO" sz="1800" b="1" dirty="0" err="1"/>
              <a:t>animals</a:t>
            </a:r>
            <a:endParaRPr lang="nb-NO" sz="1800" b="1" dirty="0"/>
          </a:p>
          <a:p>
            <a:pPr lvl="1">
              <a:buClr>
                <a:srgbClr val="007C91"/>
              </a:buClr>
            </a:pPr>
            <a:r>
              <a:rPr lang="en-US" sz="1600" dirty="0"/>
              <a:t>A general (non-quantitative) consideration/review of particle size on transfer to animals is needed. The derivation of (particle-specific) quantitative values for transfer coefficients &amp; biological half-lives may be challenging.</a:t>
            </a:r>
          </a:p>
          <a:p>
            <a:pPr lvl="1"/>
            <a:endParaRPr lang="nb-NO" sz="1600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C820146-EB23-0A15-1E67-EC2B7A77E3E3}"/>
              </a:ext>
            </a:extLst>
          </p:cNvPr>
          <p:cNvPicPr/>
          <p:nvPr/>
        </p:nvPicPr>
        <p:blipFill rotWithShape="1">
          <a:blip r:embed="rId3"/>
          <a:srcRect l="12162" t="40247" r="37741" b="4320"/>
          <a:stretch/>
        </p:blipFill>
        <p:spPr bwMode="auto">
          <a:xfrm>
            <a:off x="8267701" y="1295561"/>
            <a:ext cx="3345738" cy="2525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8238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F97C18E-EEB2-DB2E-9ED0-B265FD3F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248" y="141613"/>
            <a:ext cx="10947394" cy="97260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Potential adaptation (further development) of existing models to cover nuclear detonation scenarios</a:t>
            </a:r>
            <a:endParaRPr lang="nb-NO" dirty="0"/>
          </a:p>
        </p:txBody>
      </p:sp>
      <p:sp>
        <p:nvSpPr>
          <p:cNvPr id="8" name="Plassholder for tekst 3">
            <a:extLst>
              <a:ext uri="{FF2B5EF4-FFF2-40B4-BE49-F238E27FC236}">
                <a16:creationId xmlns:a16="http://schemas.microsoft.com/office/drawing/2014/main" id="{51CB376B-3F1C-5C64-E312-2344C9F35BAF}"/>
              </a:ext>
            </a:extLst>
          </p:cNvPr>
          <p:cNvSpPr txBox="1">
            <a:spLocks/>
          </p:cNvSpPr>
          <p:nvPr/>
        </p:nvSpPr>
        <p:spPr>
          <a:xfrm>
            <a:off x="6654250" y="1542419"/>
            <a:ext cx="5300097" cy="37891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C9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2000" dirty="0"/>
              <a:t>The original/default FDMT 2 compartment ‘soil process’ adsorption-desorption model can be replaced by a bespoke particle weathering model.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A76CE2-DAAA-C67D-865F-3A809388C394}"/>
              </a:ext>
            </a:extLst>
          </p:cNvPr>
          <p:cNvGrpSpPr/>
          <p:nvPr/>
        </p:nvGrpSpPr>
        <p:grpSpPr>
          <a:xfrm>
            <a:off x="404561" y="1692781"/>
            <a:ext cx="11098483" cy="5039612"/>
            <a:chOff x="927076" y="2024796"/>
            <a:chExt cx="11098483" cy="5039612"/>
          </a:xfrm>
        </p:grpSpPr>
        <p:pic>
          <p:nvPicPr>
            <p:cNvPr id="9" name="Bilde 7">
              <a:extLst>
                <a:ext uri="{FF2B5EF4-FFF2-40B4-BE49-F238E27FC236}">
                  <a16:creationId xmlns:a16="http://schemas.microsoft.com/office/drawing/2014/main" id="{2C1D8E10-C81E-1FE6-4613-2D6DFF8414DB}"/>
                </a:ext>
              </a:extLst>
            </p:cNvPr>
            <p:cNvPicPr/>
            <p:nvPr/>
          </p:nvPicPr>
          <p:blipFill rotWithShape="1">
            <a:blip r:embed="rId3"/>
            <a:srcRect l="7440" t="4116" r="3439" b="5938"/>
            <a:stretch/>
          </p:blipFill>
          <p:spPr bwMode="auto">
            <a:xfrm>
              <a:off x="927076" y="2024796"/>
              <a:ext cx="5300097" cy="362134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0" name="Gruppe 8">
              <a:extLst>
                <a:ext uri="{FF2B5EF4-FFF2-40B4-BE49-F238E27FC236}">
                  <a16:creationId xmlns:a16="http://schemas.microsoft.com/office/drawing/2014/main" id="{F832662A-700E-5B7B-A650-49A0C3587612}"/>
                </a:ext>
              </a:extLst>
            </p:cNvPr>
            <p:cNvGrpSpPr/>
            <p:nvPr/>
          </p:nvGrpSpPr>
          <p:grpSpPr>
            <a:xfrm>
              <a:off x="2462890" y="2841739"/>
              <a:ext cx="4506179" cy="2973582"/>
              <a:chOff x="1241436" y="1144408"/>
              <a:chExt cx="6286019" cy="4148080"/>
            </a:xfrm>
          </p:grpSpPr>
          <p:pic>
            <p:nvPicPr>
              <p:cNvPr id="11" name="Bilde 9">
                <a:extLst>
                  <a:ext uri="{FF2B5EF4-FFF2-40B4-BE49-F238E27FC236}">
                    <a16:creationId xmlns:a16="http://schemas.microsoft.com/office/drawing/2014/main" id="{E74C0ED1-59B5-0F66-B3B5-2EBA2438D404}"/>
                  </a:ext>
                </a:extLst>
              </p:cNvPr>
              <p:cNvPicPr/>
              <p:nvPr/>
            </p:nvPicPr>
            <p:blipFill rotWithShape="1">
              <a:blip r:embed="rId4"/>
              <a:srcRect l="20328" t="12386" r="35802" b="11449"/>
              <a:stretch/>
            </p:blipFill>
            <p:spPr bwMode="auto">
              <a:xfrm>
                <a:off x="3278983" y="1144408"/>
                <a:ext cx="4248472" cy="4148080"/>
              </a:xfrm>
              <a:prstGeom prst="rect">
                <a:avLst/>
              </a:prstGeom>
              <a:ln w="127000" cap="sq">
                <a:solidFill>
                  <a:srgbClr val="000000"/>
                </a:solidFill>
                <a:miter lim="800000"/>
              </a:ln>
              <a:effectLst>
                <a:outerShdw blurRad="57150" dist="50800" dir="2700000" algn="tl" rotWithShape="0">
                  <a:srgbClr val="000000">
                    <a:alpha val="40000"/>
                  </a:srgbClr>
                </a:outerShdw>
                <a:softEdge rad="76200"/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2" name="Rett pil 8">
                <a:extLst>
                  <a:ext uri="{FF2B5EF4-FFF2-40B4-BE49-F238E27FC236}">
                    <a16:creationId xmlns:a16="http://schemas.microsoft.com/office/drawing/2014/main" id="{48C7C0CE-76B3-6067-D083-B9DA4065C8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1436" y="1159022"/>
                <a:ext cx="2017883" cy="1769468"/>
              </a:xfrm>
              <a:prstGeom prst="straightConnector1">
                <a:avLst/>
              </a:prstGeom>
              <a:ln w="539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Rett pil 8">
                <a:extLst>
                  <a:ext uri="{FF2B5EF4-FFF2-40B4-BE49-F238E27FC236}">
                    <a16:creationId xmlns:a16="http://schemas.microsoft.com/office/drawing/2014/main" id="{5B68764B-0B39-4F50-EA71-92CC4EFFFB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0534" y="2910406"/>
                <a:ext cx="1990589" cy="2339578"/>
              </a:xfrm>
              <a:prstGeom prst="straightConnector1">
                <a:avLst/>
              </a:prstGeom>
              <a:ln w="5397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Rett pil 8">
              <a:extLst>
                <a:ext uri="{FF2B5EF4-FFF2-40B4-BE49-F238E27FC236}">
                  <a16:creationId xmlns:a16="http://schemas.microsoft.com/office/drawing/2014/main" id="{0BCA6171-B939-C53D-60ED-36D0863002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10154" y="5054600"/>
              <a:ext cx="2439287" cy="576667"/>
            </a:xfrm>
            <a:prstGeom prst="straightConnector1">
              <a:avLst/>
            </a:prstGeom>
            <a:ln w="539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uppe 13">
              <a:extLst>
                <a:ext uri="{FF2B5EF4-FFF2-40B4-BE49-F238E27FC236}">
                  <a16:creationId xmlns:a16="http://schemas.microsoft.com/office/drawing/2014/main" id="{83355E07-6AF0-BEE6-5060-DD50E40FCC70}"/>
                </a:ext>
              </a:extLst>
            </p:cNvPr>
            <p:cNvGrpSpPr/>
            <p:nvPr/>
          </p:nvGrpSpPr>
          <p:grpSpPr>
            <a:xfrm>
              <a:off x="7769509" y="3331030"/>
              <a:ext cx="4256050" cy="3733378"/>
              <a:chOff x="6866686" y="3239930"/>
              <a:chExt cx="4256050" cy="3733378"/>
            </a:xfrm>
          </p:grpSpPr>
          <p:pic>
            <p:nvPicPr>
              <p:cNvPr id="16" name="Bilde 14">
                <a:extLst>
                  <a:ext uri="{FF2B5EF4-FFF2-40B4-BE49-F238E27FC236}">
                    <a16:creationId xmlns:a16="http://schemas.microsoft.com/office/drawing/2014/main" id="{FFAD9384-B2DB-7209-DE89-989B484041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2741" t="13423" r="34519" b="19919"/>
              <a:stretch/>
            </p:blipFill>
            <p:spPr bwMode="auto">
              <a:xfrm>
                <a:off x="6866686" y="3239930"/>
                <a:ext cx="4256050" cy="3733378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0800" dist="38100" dir="18900000" algn="bl" rotWithShape="0">
                  <a:prstClr val="black">
                    <a:alpha val="91000"/>
                  </a:prst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7" name="TekstSylinder 15">
                <a:extLst>
                  <a:ext uri="{FF2B5EF4-FFF2-40B4-BE49-F238E27FC236}">
                    <a16:creationId xmlns:a16="http://schemas.microsoft.com/office/drawing/2014/main" id="{CB2EA121-78B5-6A21-2738-6AC4BFE29C8D}"/>
                  </a:ext>
                </a:extLst>
              </p:cNvPr>
              <p:cNvSpPr txBox="1"/>
              <p:nvPr/>
            </p:nvSpPr>
            <p:spPr>
              <a:xfrm>
                <a:off x="6970609" y="3239930"/>
                <a:ext cx="1185334" cy="914400"/>
              </a:xfrm>
              <a:prstGeom prst="rect">
                <a:avLst/>
              </a:prstGeom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r>
                  <a:rPr lang="nb-NO" dirty="0">
                    <a:solidFill>
                      <a:schemeClr val="tx2"/>
                    </a:solidFill>
                  </a:rPr>
                  <a:t>FP </a:t>
                </a:r>
                <a:r>
                  <a:rPr lang="nb-NO" dirty="0" err="1">
                    <a:solidFill>
                      <a:schemeClr val="tx2"/>
                    </a:solidFill>
                  </a:rPr>
                  <a:t>model</a:t>
                </a:r>
                <a:endParaRPr lang="nb-NO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3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F97C18E-EEB2-DB2E-9ED0-B265FD3F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333550"/>
            <a:ext cx="10515600" cy="972607"/>
          </a:xfrm>
        </p:spPr>
        <p:txBody>
          <a:bodyPr/>
          <a:lstStyle/>
          <a:p>
            <a:r>
              <a:rPr lang="nb-NO" dirty="0"/>
              <a:t>New </a:t>
            </a:r>
            <a:r>
              <a:rPr lang="nb-NO" dirty="0" err="1"/>
              <a:t>radionuclides</a:t>
            </a:r>
            <a:r>
              <a:rPr lang="nb-NO" dirty="0"/>
              <a:t> and scenarios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11DDCE6-D994-DCB6-1BAB-FC2BDE3B3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617648"/>
            <a:ext cx="6052769" cy="4351338"/>
          </a:xfrm>
        </p:spPr>
        <p:txBody>
          <a:bodyPr/>
          <a:lstStyle/>
          <a:p>
            <a:r>
              <a:rPr lang="nb-NO" dirty="0" err="1"/>
              <a:t>Addition</a:t>
            </a:r>
            <a:r>
              <a:rPr lang="nb-NO" dirty="0"/>
              <a:t> of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radionuclides</a:t>
            </a:r>
            <a:endParaRPr lang="nb-NO" dirty="0"/>
          </a:p>
          <a:p>
            <a:pPr lvl="1"/>
            <a:r>
              <a:rPr lang="en-US" dirty="0"/>
              <a:t>Methodology/rationale for selection of radionuclides </a:t>
            </a:r>
          </a:p>
          <a:p>
            <a:pPr lvl="2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 List based on fission yields </a:t>
            </a:r>
          </a:p>
          <a:p>
            <a:pPr lvl="2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 Rank according to: </a:t>
            </a:r>
          </a:p>
          <a:p>
            <a:pPr marL="1371600" lvl="3" indent="0">
              <a:buNone/>
            </a:pPr>
            <a:r>
              <a:rPr lang="en-US" dirty="0">
                <a:sym typeface="Wingdings" panose="05000000000000000000" pitchFamily="2" charset="2"/>
              </a:rPr>
              <a:t>ingestion dose coefficients &amp; </a:t>
            </a:r>
          </a:p>
          <a:p>
            <a:pPr marL="1371600" lvl="3" indent="0">
              <a:buNone/>
            </a:pPr>
            <a:r>
              <a:rPr lang="en-US" dirty="0">
                <a:sym typeface="Wingdings" panose="05000000000000000000" pitchFamily="2" charset="2"/>
              </a:rPr>
              <a:t>radioecological parameters</a:t>
            </a:r>
            <a:endParaRPr lang="nb-NO" dirty="0"/>
          </a:p>
          <a:p>
            <a:endParaRPr lang="nb-NO" dirty="0"/>
          </a:p>
        </p:txBody>
      </p:sp>
      <p:sp>
        <p:nvSpPr>
          <p:cNvPr id="4" name="Plassholder for innhold 2">
            <a:extLst>
              <a:ext uri="{FF2B5EF4-FFF2-40B4-BE49-F238E27FC236}">
                <a16:creationId xmlns:a16="http://schemas.microsoft.com/office/drawing/2014/main" id="{4477FDE2-B410-2D11-09D8-93F11E36827A}"/>
              </a:ext>
            </a:extLst>
          </p:cNvPr>
          <p:cNvSpPr txBox="1">
            <a:spLocks/>
          </p:cNvSpPr>
          <p:nvPr/>
        </p:nvSpPr>
        <p:spPr>
          <a:xfrm>
            <a:off x="495300" y="4288631"/>
            <a:ext cx="10515600" cy="2093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C91"/>
              </a:buClr>
            </a:pPr>
            <a:r>
              <a:rPr lang="nb-NO" sz="2400" u="sng" dirty="0"/>
              <a:t>Simple</a:t>
            </a:r>
            <a:r>
              <a:rPr lang="nb-NO" sz="2400" dirty="0"/>
              <a:t> scenarios &amp; model-model comparisons</a:t>
            </a:r>
          </a:p>
          <a:p>
            <a:pPr lvl="1">
              <a:buClr>
                <a:srgbClr val="007C91"/>
              </a:buClr>
            </a:pPr>
            <a:r>
              <a:rPr lang="en-US" sz="2200" dirty="0"/>
              <a:t>Scenario set up (source-radionuclides, time &amp; (generic) location)</a:t>
            </a:r>
          </a:p>
          <a:p>
            <a:pPr lvl="1">
              <a:buClr>
                <a:srgbClr val="007C91"/>
              </a:buClr>
            </a:pPr>
            <a:r>
              <a:rPr lang="en-US" sz="2200" dirty="0"/>
              <a:t>Model runs (including original defaults)</a:t>
            </a:r>
          </a:p>
          <a:p>
            <a:pPr lvl="1">
              <a:buClr>
                <a:srgbClr val="007C91"/>
              </a:buClr>
            </a:pPr>
            <a:r>
              <a:rPr lang="en-US" sz="2200" dirty="0"/>
              <a:t>Comparisons – qualitative or statistical? Develop approach</a:t>
            </a:r>
          </a:p>
          <a:p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2C46F12-0B9A-8C82-E0BB-A63F4E344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069" y="1414011"/>
            <a:ext cx="5210912" cy="256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59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843" y="331239"/>
            <a:ext cx="10515600" cy="972607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3600" dirty="0">
                <a:effectLst/>
                <a:latin typeface="+mn-lt"/>
                <a:ea typeface="Calibri" panose="020F0502020204030204" pitchFamily="34" charset="0"/>
              </a:rPr>
              <a:t>Deliverable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876" y="1780269"/>
            <a:ext cx="1072553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b="0" i="0" u="none" strike="noStrike" baseline="0" dirty="0">
                <a:latin typeface="Arial" panose="020B0604020202020204" pitchFamily="34" charset="0"/>
              </a:rPr>
              <a:t>One deliverable in the form of a report will be produced.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dirty="0"/>
              <a:t>Aim for a first full draft late 2025 / early 2026.</a:t>
            </a:r>
            <a:endParaRPr lang="en-GB" sz="1800" b="0" i="0" u="none" strike="noStrike" baseline="0" dirty="0">
              <a:latin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WP2 report to be delivered by 30</a:t>
            </a:r>
            <a:r>
              <a:rPr lang="en-GB" sz="18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800" dirty="0">
                <a:ea typeface="Calibri" panose="020F0502020204030204" pitchFamily="34" charset="0"/>
                <a:cs typeface="Times New Roman" panose="02020603050405020304" pitchFamily="18" charset="0"/>
              </a:rPr>
              <a:t> June 2026.</a:t>
            </a: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16</a:t>
            </a:fld>
            <a:endParaRPr lang="en-GB" sz="1400"/>
          </a:p>
        </p:txBody>
      </p:sp>
      <p:pic>
        <p:nvPicPr>
          <p:cNvPr id="3074" name="Picture 2" descr="Stream Thank You For Listening by JEFF OMEGA | Listen online for free on  SoundCloud">
            <a:extLst>
              <a:ext uri="{FF2B5EF4-FFF2-40B4-BE49-F238E27FC236}">
                <a16:creationId xmlns:a16="http://schemas.microsoft.com/office/drawing/2014/main" id="{A173C848-C4C7-3ACF-A93D-71735A3E3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920" y="1780269"/>
            <a:ext cx="3058886" cy="305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59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92" y="406343"/>
            <a:ext cx="10515600" cy="972607"/>
          </a:xfrm>
        </p:spPr>
        <p:txBody>
          <a:bodyPr>
            <a:normAutofit fontScale="90000"/>
          </a:bodyPr>
          <a:lstStyle/>
          <a:p>
            <a:r>
              <a:rPr lang="en-GB" dirty="0"/>
              <a:t>Determine the current (baseline) modelling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957" y="1540493"/>
            <a:ext cx="11304786" cy="473681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lnSpc>
                <a:spcPct val="109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Current (baseline) capability of each organisation in respect of modelling &amp; provision of radiological protection advice in the event of a nuclear detonation scenario (were such an incident to happen in early 2024)…</a:t>
            </a:r>
          </a:p>
          <a:p>
            <a:pPr marL="742950" lvl="1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Includes contributions from: Denmark (DEMA &amp; DTU), Germany (</a:t>
            </a:r>
            <a:r>
              <a:rPr lang="en-GB" sz="1700" dirty="0" err="1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BfS</a:t>
            </a: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and KIT), Netherlands (RIVM), Norway (DSA and NMBU), Sweden (SSM) and UK (MO and UKHSA).</a:t>
            </a:r>
          </a:p>
          <a:p>
            <a:pPr marL="742950" lvl="1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Topics covered</a:t>
            </a:r>
            <a:r>
              <a:rPr lang="en-GB" sz="17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1257300" lvl="2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nb-NO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Atmospheric dispersion modelling</a:t>
            </a:r>
            <a:endParaRPr lang="en-GB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nb-NO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External gamma dose from material deposited on surfaces</a:t>
            </a:r>
            <a:endParaRPr lang="en-GB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nb-NO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Food-chain transfer models</a:t>
            </a:r>
            <a:endParaRPr lang="en-GB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Details:</a:t>
            </a:r>
          </a:p>
          <a:p>
            <a:pPr marL="1200150" lvl="2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approach and parameterisations applied, inputs employed and assumptions made.</a:t>
            </a:r>
          </a:p>
          <a:p>
            <a:pPr marL="742950" lvl="1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Value:</a:t>
            </a:r>
          </a:p>
          <a:p>
            <a:pPr marL="1200150" lvl="2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facilitate the identification of gaps &amp; aspects for improvement in models</a:t>
            </a:r>
          </a:p>
          <a:p>
            <a:pPr marL="1200150" lvl="2" indent="-285750" algn="just">
              <a:lnSpc>
                <a:spcPct val="109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 baseline - such that recommended improvements will have context &amp; figure prominently.</a:t>
            </a:r>
            <a:endParaRPr lang="en-GB" sz="17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2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07858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A7F90-9A59-3805-3F04-A958D7A27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6422" y="26038"/>
            <a:ext cx="11751275" cy="1828800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Task 2.1: Improvements in atmospheric dispersion modelling following a nuclear detonation</a:t>
            </a:r>
            <a:br>
              <a:rPr lang="en-GB" dirty="0"/>
            </a:br>
            <a:r>
              <a:rPr lang="en-GB" sz="2200" dirty="0"/>
              <a:t>UKMO (lead), DEMA, DSA, DTU, Met No, NMBU, RIVM, SSM 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C860E46-F916-F442-D7DE-C89514D8D489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636078" y="1778639"/>
            <a:ext cx="11059297" cy="468321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400" lvl="1"/>
            <a:r>
              <a:rPr lang="en-GB" sz="2000" dirty="0">
                <a:effectLst/>
                <a:ea typeface="Calibri" panose="020F0502020204030204" pitchFamily="34" charset="0"/>
              </a:rPr>
              <a:t>Improvements will include enhanced model input parameters &amp; advanced modelling approaches. </a:t>
            </a:r>
          </a:p>
          <a:p>
            <a:r>
              <a:rPr lang="en-GB" sz="2000" dirty="0"/>
              <a:t>Recommendations will be guided by</a:t>
            </a:r>
          </a:p>
          <a:p>
            <a:pPr lvl="1"/>
            <a:r>
              <a:rPr lang="en-GB" sz="1600" dirty="0"/>
              <a:t>Outcomes of WP1 (source term description)</a:t>
            </a:r>
          </a:p>
          <a:p>
            <a:pPr lvl="1"/>
            <a:r>
              <a:rPr lang="en-GB" sz="1600" dirty="0"/>
              <a:t>Experience &amp; modelling techniques developed for radiological assessment studies</a:t>
            </a:r>
          </a:p>
          <a:p>
            <a:pPr lvl="2"/>
            <a:r>
              <a:rPr lang="en-GB" sz="1600" dirty="0"/>
              <a:t>Including planning for accidents and responding to accidents, such as the incidents at the Chernobyl and Fukushima Nuclear Power Plants</a:t>
            </a:r>
          </a:p>
          <a:p>
            <a:pPr lvl="1"/>
            <a:r>
              <a:rPr lang="en-GB" sz="1600" dirty="0"/>
              <a:t>Knowledge garnered and modelling developed for parallel applications </a:t>
            </a:r>
          </a:p>
          <a:p>
            <a:pPr lvl="2"/>
            <a:r>
              <a:rPr lang="en-GB" sz="1600" dirty="0"/>
              <a:t>e.g., volcanic ash studies</a:t>
            </a:r>
          </a:p>
          <a:p>
            <a:pPr lvl="1"/>
            <a:r>
              <a:rPr lang="en-GB" sz="1600" dirty="0"/>
              <a:t>Requirements for dose and food-chain modelling (Tasks 2.2 &amp; 2.3)</a:t>
            </a:r>
            <a:endParaRPr lang="en-GB" sz="1600" dirty="0">
              <a:effectLst/>
              <a:ea typeface="Calibri" panose="020F050202020403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189F224-B225-AA4C-6CB2-9F7248BEB3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3206882"/>
              </p:ext>
            </p:extLst>
          </p:nvPr>
        </p:nvGraphicFramePr>
        <p:xfrm>
          <a:off x="1837970" y="288471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051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5FD053F-3FC9-968D-9E26-AE1A268846D7}"/>
              </a:ext>
            </a:extLst>
          </p:cNvPr>
          <p:cNvSpPr txBox="1">
            <a:spLocks/>
          </p:cNvSpPr>
          <p:nvPr/>
        </p:nvSpPr>
        <p:spPr>
          <a:xfrm>
            <a:off x="293192" y="1413261"/>
            <a:ext cx="5023812" cy="495945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914377">
              <a:spcBef>
                <a:spcPts val="1000"/>
              </a:spcBef>
            </a:pPr>
            <a:r>
              <a:rPr lang="en-GB" sz="2400" dirty="0">
                <a:solidFill>
                  <a:srgbClr val="2A2A2A"/>
                </a:solidFill>
              </a:rPr>
              <a:t>Improvements to</a:t>
            </a:r>
          </a:p>
          <a:p>
            <a:pPr marL="685783" lvl="1" indent="-228594" defTabSz="914377">
              <a:spcBef>
                <a:spcPts val="500"/>
              </a:spcBef>
            </a:pPr>
            <a:r>
              <a:rPr lang="en-GB" sz="2000" dirty="0">
                <a:solidFill>
                  <a:srgbClr val="2A2A2A"/>
                </a:solidFill>
              </a:rPr>
              <a:t>Source term description</a:t>
            </a:r>
          </a:p>
          <a:p>
            <a:pPr marL="1142971" lvl="2" indent="-228594" defTabSz="914377">
              <a:spcBef>
                <a:spcPts val="500"/>
              </a:spcBef>
            </a:pPr>
            <a:r>
              <a:rPr lang="en-GB" sz="1600" dirty="0">
                <a:solidFill>
                  <a:srgbClr val="2A2A2A"/>
                </a:solidFill>
              </a:rPr>
              <a:t>Radionuclides, particle properties (size distribution, density, shape, sphericity, solubility), activity, source shape, spatial distributions,…</a:t>
            </a:r>
          </a:p>
          <a:p>
            <a:pPr marL="685783" lvl="1" indent="-228594" defTabSz="914377">
              <a:spcBef>
                <a:spcPts val="500"/>
              </a:spcBef>
            </a:pPr>
            <a:r>
              <a:rPr lang="en-GB" sz="2000" dirty="0">
                <a:solidFill>
                  <a:srgbClr val="2A2A2A"/>
                </a:solidFill>
              </a:rPr>
              <a:t>Input meteorological data</a:t>
            </a:r>
          </a:p>
          <a:p>
            <a:pPr marL="1142971" lvl="2" indent="-228594" defTabSz="914377">
              <a:spcBef>
                <a:spcPts val="500"/>
              </a:spcBef>
            </a:pPr>
            <a:r>
              <a:rPr lang="en-GB" sz="1600" dirty="0">
                <a:solidFill>
                  <a:srgbClr val="2A2A2A"/>
                </a:solidFill>
              </a:rPr>
              <a:t>Resolution (temporal &amp; spatial), meteorological fields</a:t>
            </a:r>
          </a:p>
          <a:p>
            <a:pPr marL="685783" lvl="1" indent="-228594" defTabSz="914377">
              <a:spcBef>
                <a:spcPts val="500"/>
              </a:spcBef>
            </a:pPr>
            <a:r>
              <a:rPr lang="en-GB" sz="2000" dirty="0">
                <a:solidFill>
                  <a:srgbClr val="2A2A2A"/>
                </a:solidFill>
              </a:rPr>
              <a:t>Atmospheric dispersion model setup and parameterisations</a:t>
            </a:r>
          </a:p>
          <a:p>
            <a:pPr marL="1142971" lvl="2" indent="-228594" defTabSz="914377">
              <a:spcBef>
                <a:spcPts val="500"/>
              </a:spcBef>
            </a:pPr>
            <a:r>
              <a:rPr lang="en-GB" sz="1600" dirty="0">
                <a:solidFill>
                  <a:srgbClr val="2A2A2A"/>
                </a:solidFill>
              </a:rPr>
              <a:t>Wet &amp; dry deposition, sedimentation, turbulence, convection, radioactive decay,…</a:t>
            </a:r>
          </a:p>
          <a:p>
            <a:pPr marL="685783" lvl="1" indent="-228594" defTabSz="914377">
              <a:spcBef>
                <a:spcPts val="500"/>
              </a:spcBef>
            </a:pPr>
            <a:r>
              <a:rPr lang="en-GB" sz="2000" dirty="0">
                <a:solidFill>
                  <a:srgbClr val="2A2A2A"/>
                </a:solidFill>
              </a:rPr>
              <a:t>Output produced</a:t>
            </a:r>
          </a:p>
          <a:p>
            <a:pPr marL="1142971" lvl="2" indent="-228594" defTabSz="914377">
              <a:spcBef>
                <a:spcPts val="500"/>
              </a:spcBef>
            </a:pPr>
            <a:r>
              <a:rPr lang="en-GB" sz="1600" dirty="0">
                <a:solidFill>
                  <a:srgbClr val="2A2A2A"/>
                </a:solidFill>
              </a:rPr>
              <a:t>Quantities, spatial and temporal resolution, processing (averaging, instantaneous, etc.)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1B9E63B4-76A6-AD0B-25ED-43695831F3AD}"/>
              </a:ext>
            </a:extLst>
          </p:cNvPr>
          <p:cNvSpPr txBox="1">
            <a:spLocks/>
          </p:cNvSpPr>
          <p:nvPr/>
        </p:nvSpPr>
        <p:spPr>
          <a:xfrm>
            <a:off x="298925" y="78648"/>
            <a:ext cx="8985786" cy="1214833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/>
            <a:r>
              <a:rPr lang="en-GB" sz="4267" dirty="0">
                <a:solidFill>
                  <a:schemeClr val="bg1"/>
                </a:solidFill>
              </a:rPr>
              <a:t>Improvements in atmospheric dispersion modelling </a:t>
            </a: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ABC4FC84-53E2-FEDA-185D-9DDB46EF9907}"/>
              </a:ext>
            </a:extLst>
          </p:cNvPr>
          <p:cNvSpPr>
            <a:spLocks noChangeArrowheads="1"/>
          </p:cNvSpPr>
          <p:nvPr/>
        </p:nvSpPr>
        <p:spPr bwMode="auto">
          <a:xfrm rot="7205525">
            <a:off x="10115451" y="3776993"/>
            <a:ext cx="503237" cy="725487"/>
          </a:xfrm>
          <a:prstGeom prst="upArrow">
            <a:avLst>
              <a:gd name="adj1" fmla="val 50000"/>
              <a:gd name="adj2" fmla="val 64360"/>
            </a:avLst>
          </a:prstGeom>
          <a:solidFill>
            <a:srgbClr val="50B9A4"/>
          </a:solidFill>
          <a:ln w="9525">
            <a:solidFill>
              <a:srgbClr val="2A2A2A"/>
            </a:solidFill>
            <a:miter lim="800000"/>
            <a:headEnd/>
            <a:tailEnd/>
          </a:ln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none" anchor="ctr"/>
          <a:lstStyle>
            <a:lvl1pPr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609585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4400" b="0" i="0" u="none" strike="noStrike" kern="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id="{55E7093C-A812-7C90-C990-B2194E6A2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5242" y="3892988"/>
            <a:ext cx="1251383" cy="615553"/>
          </a:xfrm>
          <a:prstGeom prst="rect">
            <a:avLst/>
          </a:prstGeom>
          <a:solidFill>
            <a:srgbClr val="FFFFFF">
              <a:lumMod val="9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8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Forecast Output</a:t>
            </a:r>
          </a:p>
        </p:txBody>
      </p:sp>
      <p:sp>
        <p:nvSpPr>
          <p:cNvPr id="19" name="AutoShape 13">
            <a:extLst>
              <a:ext uri="{FF2B5EF4-FFF2-40B4-BE49-F238E27FC236}">
                <a16:creationId xmlns:a16="http://schemas.microsoft.com/office/drawing/2014/main" id="{FFBFAD98-EC90-887D-F1D2-45494EE699A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45801" y="5232135"/>
            <a:ext cx="2938463" cy="9398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930" y="10748"/>
                </a:moveTo>
                <a:cubicBezTo>
                  <a:pt x="15902" y="7934"/>
                  <a:pt x="13613" y="5668"/>
                  <a:pt x="10800" y="5668"/>
                </a:cubicBezTo>
                <a:cubicBezTo>
                  <a:pt x="9000" y="5668"/>
                  <a:pt x="7332" y="6611"/>
                  <a:pt x="6404" y="8152"/>
                </a:cubicBezTo>
                <a:lnTo>
                  <a:pt x="1548" y="5227"/>
                </a:lnTo>
                <a:cubicBezTo>
                  <a:pt x="3502" y="1983"/>
                  <a:pt x="7012" y="-1"/>
                  <a:pt x="10800" y="-1"/>
                </a:cubicBezTo>
                <a:cubicBezTo>
                  <a:pt x="16721" y="-1"/>
                  <a:pt x="21539" y="4768"/>
                  <a:pt x="21599" y="10690"/>
                </a:cubicBezTo>
                <a:lnTo>
                  <a:pt x="24299" y="10663"/>
                </a:lnTo>
                <a:lnTo>
                  <a:pt x="18821" y="16254"/>
                </a:lnTo>
                <a:lnTo>
                  <a:pt x="13230" y="10775"/>
                </a:lnTo>
                <a:lnTo>
                  <a:pt x="15930" y="10748"/>
                </a:lnTo>
                <a:close/>
              </a:path>
            </a:pathLst>
          </a:custGeom>
          <a:solidFill>
            <a:srgbClr val="50B9A4"/>
          </a:solidFill>
          <a:ln w="9525">
            <a:solidFill>
              <a:srgbClr val="2A2A2A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0" name="Picture 6" descr="SNAPSHOT">
            <a:extLst>
              <a:ext uri="{FF2B5EF4-FFF2-40B4-BE49-F238E27FC236}">
                <a16:creationId xmlns:a16="http://schemas.microsoft.com/office/drawing/2014/main" id="{9DFAF636-04CA-4B5E-DFE5-08F857C73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663" y="1143164"/>
            <a:ext cx="1584325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Plume Black">
            <a:extLst>
              <a:ext uri="{FF2B5EF4-FFF2-40B4-BE49-F238E27FC236}">
                <a16:creationId xmlns:a16="http://schemas.microsoft.com/office/drawing/2014/main" id="{7FBACBDE-F86E-4C65-E510-80DC19395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464" y="3702212"/>
            <a:ext cx="1890713" cy="141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20">
            <a:extLst>
              <a:ext uri="{FF2B5EF4-FFF2-40B4-BE49-F238E27FC236}">
                <a16:creationId xmlns:a16="http://schemas.microsoft.com/office/drawing/2014/main" id="{6319DF54-49D5-B095-3A3B-0D5E1390F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563" y="5474881"/>
            <a:ext cx="1828800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defTabSz="609585">
              <a:lnSpc>
                <a:spcPct val="85000"/>
              </a:lnSpc>
              <a:spcBef>
                <a:spcPct val="50000"/>
              </a:spcBef>
              <a:spcAft>
                <a:spcPct val="0"/>
              </a:spcAft>
              <a:buFontTx/>
              <a:buNone/>
              <a:defRPr/>
            </a:pPr>
            <a:r>
              <a:rPr lang="en-GB" altLang="en-US" sz="2000" dirty="0">
                <a:solidFill>
                  <a:srgbClr val="2A2A2A"/>
                </a:solidFill>
                <a:ea typeface="ＭＳ Ｐゴシック" panose="020B0600070205080204" pitchFamily="34" charset="-128"/>
              </a:rPr>
              <a:t>Source Data</a:t>
            </a:r>
          </a:p>
        </p:txBody>
      </p:sp>
      <p:sp>
        <p:nvSpPr>
          <p:cNvPr id="23" name="Text Box 21">
            <a:extLst>
              <a:ext uri="{FF2B5EF4-FFF2-40B4-BE49-F238E27FC236}">
                <a16:creationId xmlns:a16="http://schemas.microsoft.com/office/drawing/2014/main" id="{2CA15702-2533-DBE9-7DEA-A2EEFA418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1792" y="1511000"/>
            <a:ext cx="198023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defTabSz="609585">
              <a:lnSpc>
                <a:spcPct val="85000"/>
              </a:lnSpc>
              <a:spcBef>
                <a:spcPct val="50000"/>
              </a:spcBef>
              <a:spcAft>
                <a:spcPct val="0"/>
              </a:spcAft>
              <a:buFontTx/>
              <a:buNone/>
              <a:defRPr/>
            </a:pPr>
            <a:r>
              <a:rPr lang="en-GB" altLang="en-US" sz="2000" dirty="0">
                <a:solidFill>
                  <a:srgbClr val="2A2A2A"/>
                </a:solidFill>
                <a:ea typeface="ＭＳ Ｐゴシック" panose="020B0600070205080204" pitchFamily="34" charset="-128"/>
              </a:rPr>
              <a:t>Meteorological Data</a:t>
            </a:r>
          </a:p>
        </p:txBody>
      </p:sp>
      <p:sp>
        <p:nvSpPr>
          <p:cNvPr id="24" name="Text Box 23">
            <a:extLst>
              <a:ext uri="{FF2B5EF4-FFF2-40B4-BE49-F238E27FC236}">
                <a16:creationId xmlns:a16="http://schemas.microsoft.com/office/drawing/2014/main" id="{1BB300AC-499F-8ADF-815A-A390CCBA6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1853" y="5136237"/>
            <a:ext cx="2167581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defTabSz="609585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GB" altLang="en-US" sz="2000" dirty="0">
                <a:solidFill>
                  <a:srgbClr val="2A2A2A"/>
                </a:solidFill>
                <a:ea typeface="ＭＳ Ｐゴシック" panose="020B0600070205080204" pitchFamily="34" charset="-128"/>
              </a:rPr>
              <a:t>Dispersion Model</a:t>
            </a:r>
          </a:p>
        </p:txBody>
      </p:sp>
      <p:sp>
        <p:nvSpPr>
          <p:cNvPr id="25" name="AutoShape 15">
            <a:extLst>
              <a:ext uri="{FF2B5EF4-FFF2-40B4-BE49-F238E27FC236}">
                <a16:creationId xmlns:a16="http://schemas.microsoft.com/office/drawing/2014/main" id="{F4D71C89-6E0B-496A-97F3-26D10533308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818545" y="2752094"/>
            <a:ext cx="503239" cy="868363"/>
          </a:xfrm>
          <a:prstGeom prst="upArrow">
            <a:avLst>
              <a:gd name="adj1" fmla="val 50000"/>
              <a:gd name="adj2" fmla="val 64357"/>
            </a:avLst>
          </a:prstGeom>
          <a:solidFill>
            <a:srgbClr val="50B9A4"/>
          </a:solidFill>
          <a:ln w="9525">
            <a:solidFill>
              <a:srgbClr val="2A2A2A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5000"/>
              </a:spcBef>
              <a:spcAft>
                <a:spcPct val="35000"/>
              </a:spcAft>
              <a:buChar char="•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609585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4400" b="0" i="0" u="none" strike="noStrike" kern="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6" name="Picture 2" descr="A black and white photo of a nuclear detonation test">
            <a:extLst>
              <a:ext uri="{FF2B5EF4-FFF2-40B4-BE49-F238E27FC236}">
                <a16:creationId xmlns:a16="http://schemas.microsoft.com/office/drawing/2014/main" id="{872532F5-B5FC-E7BE-4237-1EA35D5285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" t="1751" r="4888" b="7070"/>
          <a:stretch/>
        </p:blipFill>
        <p:spPr bwMode="auto">
          <a:xfrm>
            <a:off x="5677848" y="3292555"/>
            <a:ext cx="1642497" cy="213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72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3FA84-2400-2F9D-A0F3-CA7619CA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3" y="192130"/>
            <a:ext cx="7832558" cy="1694835"/>
          </a:xfrm>
        </p:spPr>
        <p:txBody>
          <a:bodyPr/>
          <a:lstStyle/>
          <a:p>
            <a:r>
              <a:rPr lang="en-GB" dirty="0"/>
              <a:t>Atmospheric dispersion modelling 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70274-60C3-26E2-EE6B-FACDA260D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49639"/>
            <a:ext cx="5181600" cy="4428374"/>
          </a:xfrm>
        </p:spPr>
        <p:txBody>
          <a:bodyPr>
            <a:normAutofit/>
          </a:bodyPr>
          <a:lstStyle/>
          <a:p>
            <a:r>
              <a:rPr lang="en-GB" dirty="0"/>
              <a:t>Baseline modelling capability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Literature</a:t>
            </a:r>
          </a:p>
          <a:p>
            <a:pPr lvl="1"/>
            <a:r>
              <a:rPr lang="en-GB" dirty="0"/>
              <a:t>Nuclear detonations</a:t>
            </a:r>
          </a:p>
          <a:p>
            <a:pPr lvl="1"/>
            <a:r>
              <a:rPr lang="en-GB" dirty="0"/>
              <a:t>Radiological assessment studies</a:t>
            </a:r>
          </a:p>
          <a:p>
            <a:pPr lvl="1"/>
            <a:r>
              <a:rPr lang="en-GB" dirty="0"/>
              <a:t>Nuclear power plant incidents</a:t>
            </a:r>
          </a:p>
          <a:p>
            <a:pPr lvl="1"/>
            <a:r>
              <a:rPr lang="en-GB" dirty="0"/>
              <a:t>Parallel applications 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094536-E6E2-982C-14FA-406DDA014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49639"/>
            <a:ext cx="5181600" cy="4428374"/>
          </a:xfrm>
        </p:spPr>
        <p:txBody>
          <a:bodyPr>
            <a:normAutofit/>
          </a:bodyPr>
          <a:lstStyle/>
          <a:p>
            <a:r>
              <a:rPr lang="en-GB" dirty="0"/>
              <a:t>Identify atmospheric dispersion modelling</a:t>
            </a:r>
          </a:p>
          <a:p>
            <a:pPr lvl="1"/>
            <a:r>
              <a:rPr lang="en-GB" dirty="0"/>
              <a:t>Commonalities &amp; differences</a:t>
            </a:r>
          </a:p>
          <a:p>
            <a:pPr lvl="1"/>
            <a:r>
              <a:rPr lang="en-GB" dirty="0"/>
              <a:t>Recommendations</a:t>
            </a:r>
          </a:p>
          <a:p>
            <a:pPr lvl="1"/>
            <a:r>
              <a:rPr lang="en-GB" dirty="0"/>
              <a:t>Limitations</a:t>
            </a:r>
          </a:p>
          <a:p>
            <a:pPr lvl="1"/>
            <a:r>
              <a:rPr lang="en-GB" dirty="0"/>
              <a:t>Sensitivities</a:t>
            </a:r>
          </a:p>
          <a:p>
            <a:pPr lvl="1"/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Review paper?</a:t>
            </a:r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439292-89EA-FBC6-DC54-10073DC20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791" y="2674986"/>
            <a:ext cx="4084320" cy="14039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86EF21-7D3A-0956-DBF7-620381CDE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147" y="248391"/>
            <a:ext cx="1688738" cy="169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95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FA6F6-F10E-33F1-7941-5C123355F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78160"/>
            <a:ext cx="10515600" cy="1275346"/>
          </a:xfrm>
        </p:spPr>
        <p:txBody>
          <a:bodyPr/>
          <a:lstStyle/>
          <a:p>
            <a:r>
              <a:rPr lang="en-GB" dirty="0"/>
              <a:t>Interactions with other WPs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FFEFA-EEDA-3F36-814A-5DDB8104E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3116179"/>
            <a:ext cx="5181600" cy="3212431"/>
          </a:xfrm>
        </p:spPr>
        <p:txBody>
          <a:bodyPr>
            <a:noAutofit/>
          </a:bodyPr>
          <a:lstStyle/>
          <a:p>
            <a:r>
              <a:rPr lang="en-GB" sz="2400" dirty="0"/>
              <a:t>WP1: Characterization of the source term description for the stabilised cloud</a:t>
            </a:r>
          </a:p>
          <a:p>
            <a:pPr lvl="1"/>
            <a:r>
              <a:rPr lang="en-GB" sz="2000" dirty="0"/>
              <a:t>How to represent the source term accurately for different blast conditions</a:t>
            </a:r>
          </a:p>
          <a:p>
            <a:r>
              <a:rPr lang="en-GB" sz="2400" dirty="0"/>
              <a:t>WP2 (tasks 2.2 &amp; 2.3):</a:t>
            </a:r>
          </a:p>
          <a:p>
            <a:pPr lvl="1"/>
            <a:r>
              <a:rPr lang="en-GB" sz="2000" dirty="0"/>
              <a:t>How to produce the optimal atmospheric dispersion output for dose &amp; food-chain modelling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6D8C0F-59FC-5A6C-34E7-955260955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3116179"/>
            <a:ext cx="5181600" cy="3212432"/>
          </a:xfrm>
        </p:spPr>
        <p:txBody>
          <a:bodyPr>
            <a:noAutofit/>
          </a:bodyPr>
          <a:lstStyle/>
          <a:p>
            <a:r>
              <a:rPr lang="en-GB" sz="2400" dirty="0"/>
              <a:t>WP3: Model comparison and validation using historic events &amp; sensitivity analysis</a:t>
            </a:r>
          </a:p>
          <a:p>
            <a:pPr lvl="1"/>
            <a:r>
              <a:rPr lang="en-GB" sz="2000" dirty="0"/>
              <a:t>Identify atmospheric dispersion modelling improvements</a:t>
            </a:r>
          </a:p>
          <a:p>
            <a:pPr lvl="2"/>
            <a:r>
              <a:rPr lang="en-GB" sz="1600" dirty="0"/>
              <a:t>Recommended model parameters / parameterizations, set-ups</a:t>
            </a:r>
          </a:p>
          <a:p>
            <a:pPr lvl="2"/>
            <a:r>
              <a:rPr lang="en-GB" sz="1600" dirty="0"/>
              <a:t>Model parameter distributions / ranges</a:t>
            </a:r>
          </a:p>
          <a:p>
            <a:pPr lvl="1"/>
            <a:r>
              <a:rPr lang="en-GB" sz="2000" dirty="0"/>
              <a:t>Identify future longer-term improvements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B20065-8E44-F8B9-8CAD-CC5676C80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017" y="1268329"/>
            <a:ext cx="2466975" cy="1847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C09F35-557F-BD9F-7C6D-D88DA2853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512" y="126832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45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29" y="124378"/>
            <a:ext cx="10694972" cy="1337247"/>
          </a:xfrm>
        </p:spPr>
        <p:txBody>
          <a:bodyPr>
            <a:noAutofit/>
          </a:bodyPr>
          <a:lstStyle/>
          <a:p>
            <a:pPr algn="ctr"/>
            <a:r>
              <a:rPr lang="nb-NO" sz="2800" dirty="0"/>
              <a:t>Task 2.2 </a:t>
            </a:r>
            <a:r>
              <a:rPr lang="en-GB" sz="2800" dirty="0"/>
              <a:t>Improvement in external dose &amp; dose rate modelling in the context of nuclear detonation scenarios </a:t>
            </a:r>
            <a:br>
              <a:rPr lang="en-GB" sz="2800" dirty="0"/>
            </a:br>
            <a:r>
              <a:rPr lang="en-US" sz="2000" dirty="0"/>
              <a:t>(UKHSA Lead, </a:t>
            </a:r>
            <a:r>
              <a:rPr lang="en-US" sz="2000" dirty="0" err="1"/>
              <a:t>BfS</a:t>
            </a:r>
            <a:r>
              <a:rPr lang="en-US" sz="2000" dirty="0"/>
              <a:t>, DEMA, DSA, DTU, EPA, KIT, NMBU, PDC-ARGOS, RIVM &amp; SSM)</a:t>
            </a:r>
            <a:endParaRPr lang="en-GB" sz="20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60" y="1691237"/>
            <a:ext cx="9526339" cy="47476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>
              <a:lnSpc>
                <a:spcPct val="107000"/>
              </a:lnSpc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External irradiation from deposition on surfaces tends to contribute most to dose; </a:t>
            </a:r>
          </a:p>
          <a:p>
            <a:pPr algn="just">
              <a:lnSpc>
                <a:spcPct val="107000"/>
              </a:lnSpc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Model improvements to the assessment of dose from this exposure pathway provide the greatest gains;</a:t>
            </a:r>
          </a:p>
          <a:p>
            <a:pPr algn="just">
              <a:lnSpc>
                <a:spcPct val="107000"/>
              </a:lnSpc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Therefore the external irradiation from deposition on surfaces exposure pathway is the focus for Task 2.2 (and not external irradiation from th</a:t>
            </a:r>
            <a:r>
              <a:rPr lang="en-GB" sz="1600" dirty="0">
                <a:ea typeface="Calibri" panose="020F0502020204030204" pitchFamily="34" charset="0"/>
              </a:rPr>
              <a:t>e plume nor inhalation from the plume).</a:t>
            </a:r>
            <a:endParaRPr lang="en-GB" sz="1600" b="0" i="0" u="none" strike="noStrike" baseline="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7</a:t>
            </a:fld>
            <a:endParaRPr lang="en-GB" sz="1400"/>
          </a:p>
        </p:txBody>
      </p:sp>
      <p:pic>
        <p:nvPicPr>
          <p:cNvPr id="7" name="Picture 6" descr="A graph showing the effects of radiation on the sun&#10;&#10;Description automatically generated with medium confidence">
            <a:extLst>
              <a:ext uri="{FF2B5EF4-FFF2-40B4-BE49-F238E27FC236}">
                <a16:creationId xmlns:a16="http://schemas.microsoft.com/office/drawing/2014/main" id="{D2FE6704-0B95-81C1-5F00-12BBF04804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399" y="3493062"/>
            <a:ext cx="5927260" cy="26477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D4FFE2-F731-6DA7-8EFA-94A34ABEAFC6}"/>
              </a:ext>
            </a:extLst>
          </p:cNvPr>
          <p:cNvSpPr txBox="1"/>
          <p:nvPr/>
        </p:nvSpPr>
        <p:spPr>
          <a:xfrm>
            <a:off x="4893129" y="6174405"/>
            <a:ext cx="22044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https://remm.hhs.gov/nuclearfallout.htm</a:t>
            </a:r>
          </a:p>
        </p:txBody>
      </p:sp>
    </p:spTree>
    <p:extLst>
      <p:ext uri="{BB962C8B-B14F-4D97-AF65-F5344CB8AC3E}">
        <p14:creationId xmlns:p14="http://schemas.microsoft.com/office/powerpoint/2010/main" val="200335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891" y="245532"/>
            <a:ext cx="9766295" cy="972607"/>
          </a:xfrm>
        </p:spPr>
        <p:txBody>
          <a:bodyPr>
            <a:noAutofit/>
          </a:bodyPr>
          <a:lstStyle/>
          <a:p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Improve modelling capability in respect of the application of external dose coefficient data</a:t>
            </a:r>
            <a:endParaRPr lang="en-GB" sz="28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9" y="3214364"/>
            <a:ext cx="6188528" cy="319098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30400" lvl="1" algn="just">
              <a:lnSpc>
                <a:spcPct val="109000"/>
              </a:lnSpc>
              <a:spcBef>
                <a:spcPts val="600"/>
              </a:spcBef>
            </a:pPr>
            <a:r>
              <a:rPr lang="en-GB" sz="1900" dirty="0"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dentify &amp; collate representative &amp; practical external dose coefficients:</a:t>
            </a:r>
          </a:p>
          <a:p>
            <a:pPr marL="687600" lvl="2" algn="just">
              <a:lnSpc>
                <a:spcPct val="109000"/>
              </a:lnSpc>
              <a:spcBef>
                <a:spcPts val="300"/>
              </a:spcBef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Use the radionuclide list developed in Task 1.1</a:t>
            </a:r>
          </a:p>
          <a:p>
            <a:pPr marL="687600" lvl="2" algn="just">
              <a:lnSpc>
                <a:spcPct val="109000"/>
              </a:lnSpc>
              <a:spcBef>
                <a:spcPts val="300"/>
              </a:spcBef>
            </a:pPr>
            <a:r>
              <a:rPr lang="en-GB" sz="17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Use ICRP 144</a:t>
            </a:r>
          </a:p>
          <a:p>
            <a:pPr marL="687600" lvl="2" algn="just">
              <a:lnSpc>
                <a:spcPct val="109000"/>
              </a:lnSpc>
              <a:spcBef>
                <a:spcPts val="300"/>
              </a:spcBef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Suitably describe dose rate as function of time</a:t>
            </a:r>
          </a:p>
          <a:p>
            <a:pPr marL="687600" lvl="2" algn="just">
              <a:lnSpc>
                <a:spcPct val="109000"/>
              </a:lnSpc>
              <a:spcBef>
                <a:spcPts val="300"/>
              </a:spcBef>
            </a:pPr>
            <a:r>
              <a:rPr lang="en-GB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Ensure the contribution from daughters is captured.</a:t>
            </a:r>
          </a:p>
          <a:p>
            <a:pPr marL="687600" lvl="2" algn="just">
              <a:lnSpc>
                <a:spcPct val="109000"/>
              </a:lnSpc>
              <a:spcBef>
                <a:spcPts val="300"/>
              </a:spcBef>
            </a:pPr>
            <a:r>
              <a:rPr lang="en-GB" sz="17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Soil migration (as a function of particle size?)?</a:t>
            </a:r>
            <a:endParaRPr lang="en-GB" sz="17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0400" lvl="1" algn="just">
              <a:lnSpc>
                <a:spcPct val="109000"/>
              </a:lnSpc>
              <a:spcBef>
                <a:spcPts val="900"/>
              </a:spcBef>
            </a:pPr>
            <a:r>
              <a:rPr lang="de-DE" sz="19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Review novel approaches for assessing the dose from external exposure, for example RIVM’s single cocktail dose coefficient approach</a:t>
            </a:r>
            <a:r>
              <a:rPr lang="de-DE" sz="19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8</a:t>
            </a:fld>
            <a:endParaRPr lang="en-GB" sz="1400"/>
          </a:p>
        </p:txBody>
      </p:sp>
      <p:pic>
        <p:nvPicPr>
          <p:cNvPr id="8" name="Picture 7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7AF32A55-308D-7B9A-7BFB-A74003F899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637" y="2637421"/>
            <a:ext cx="5890031" cy="31909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A732C7-C5EC-F3E0-6386-C87FD2455D7F}"/>
              </a:ext>
            </a:extLst>
          </p:cNvPr>
          <p:cNvSpPr txBox="1"/>
          <p:nvPr/>
        </p:nvSpPr>
        <p:spPr>
          <a:xfrm>
            <a:off x="74823" y="1492631"/>
            <a:ext cx="12042354" cy="164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400" lvl="1" indent="-285750" algn="just">
              <a:lnSpc>
                <a:spcPct val="109000"/>
              </a:lnSpc>
              <a:spcBef>
                <a:spcPts val="0"/>
              </a:spcBef>
              <a:spcAft>
                <a:spcPts val="3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de-DE" sz="19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Deposition Modelling:</a:t>
            </a:r>
          </a:p>
          <a:p>
            <a:pPr marL="687600" lvl="2" indent="-285750" algn="just">
              <a:lnSpc>
                <a:spcPct val="109000"/>
              </a:lnSpc>
              <a:spcBef>
                <a:spcPts val="0"/>
              </a:spcBef>
              <a:spcAft>
                <a:spcPts val="3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de-DE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Some modelling approaches assume all deposition occurs @ time = 0 for an instantaneous or short duration release.</a:t>
            </a:r>
          </a:p>
          <a:p>
            <a:pPr marL="687600" lvl="2" indent="-285750" algn="just">
              <a:lnSpc>
                <a:spcPct val="109000"/>
              </a:lnSpc>
              <a:spcBef>
                <a:spcPts val="0"/>
              </a:spcBef>
              <a:spcAft>
                <a:spcPts val="3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de-DE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Approach not pragmatic for ND scenarios. </a:t>
            </a:r>
          </a:p>
          <a:p>
            <a:pPr marL="687600" lvl="2" indent="-285750" algn="just">
              <a:lnSpc>
                <a:spcPct val="109000"/>
              </a:lnSpc>
              <a:spcBef>
                <a:spcPts val="0"/>
              </a:spcBef>
              <a:spcAft>
                <a:spcPts val="300"/>
              </a:spcAft>
              <a:buClr>
                <a:srgbClr val="007C91"/>
              </a:buClr>
              <a:buFont typeface="Arial" panose="020B0604020202020204" pitchFamily="34" charset="0"/>
              <a:buChar char="•"/>
            </a:pPr>
            <a:r>
              <a:rPr lang="de-DE" sz="1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 suitable approach will be sought &amp; recommended.</a:t>
            </a:r>
          </a:p>
        </p:txBody>
      </p:sp>
    </p:spTree>
    <p:extLst>
      <p:ext uri="{BB962C8B-B14F-4D97-AF65-F5344CB8AC3E}">
        <p14:creationId xmlns:p14="http://schemas.microsoft.com/office/powerpoint/2010/main" val="4056726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BC32-A609-B53B-826B-23608B0A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777" y="249130"/>
            <a:ext cx="9766295" cy="972607"/>
          </a:xfrm>
        </p:spPr>
        <p:txBody>
          <a:bodyPr>
            <a:noAutofit/>
          </a:bodyPr>
          <a:lstStyle/>
          <a:p>
            <a:r>
              <a:rPr lang="en-GB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Improve the assessment of deterministic health effects (DHE)</a:t>
            </a:r>
            <a:endParaRPr lang="en-GB" sz="28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142C-EFD7-A311-E8F7-4E37256D5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817" y="1691237"/>
            <a:ext cx="8225497" cy="474761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0" indent="0" algn="just">
              <a:lnSpc>
                <a:spcPct val="109000"/>
              </a:lnSpc>
              <a:buNone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Currently a simplistic &amp; minimal approach is applied in ARGOS &amp; RODOS:</a:t>
            </a:r>
          </a:p>
          <a:p>
            <a:pPr lvl="1" algn="just">
              <a:lnSpc>
                <a:spcPct val="109000"/>
              </a:lnSpc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+mn-lt"/>
                <a:ea typeface="Calibri" panose="020F0502020204030204" pitchFamily="34" charset="0"/>
              </a:rPr>
              <a:t>otal effective dose and one or more equivalent dose to organ(s) for comparison with threshold values.</a:t>
            </a:r>
          </a:p>
          <a:p>
            <a:pPr marL="0" indent="0" algn="just">
              <a:lnSpc>
                <a:spcPct val="109000"/>
              </a:lnSpc>
              <a:buNone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Dose criteria to the foetus (embryo, foetus brain) in IAEA GSR part 7 is low; the </a:t>
            </a:r>
            <a:r>
              <a:rPr lang="en-GB" sz="1800" dirty="0">
                <a:effectLst/>
                <a:latin typeface="+mn-lt"/>
                <a:ea typeface="Calibri" panose="020F0502020204030204" pitchFamily="34" charset="0"/>
              </a:rPr>
              <a:t>foetus is relatively sensitive compared to adult organs.</a:t>
            </a:r>
            <a:endParaRPr lang="en-GB" sz="18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9000"/>
              </a:lnSpc>
              <a:buNone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</a:rPr>
              <a:t>Neither ARGOS nor RODOS estimates foetus dose (RODOS infers from uterus dose).</a:t>
            </a:r>
            <a:endParaRPr lang="en-GB" sz="1800" dirty="0">
              <a:latin typeface="+mn-lt"/>
              <a:ea typeface="Calibri" panose="020F0502020204030204" pitchFamily="34" charset="0"/>
            </a:endParaRPr>
          </a:p>
          <a:p>
            <a:pPr marL="0" indent="0" algn="just">
              <a:lnSpc>
                <a:spcPct val="109000"/>
              </a:lnSpc>
              <a:buNone/>
            </a:pPr>
            <a:r>
              <a:rPr lang="en-GB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Undertake a review:</a:t>
            </a:r>
          </a:p>
          <a:p>
            <a:pPr lvl="1" algn="just">
              <a:lnSpc>
                <a:spcPct val="109000"/>
              </a:lnSpc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determine the approaches</a:t>
            </a:r>
          </a:p>
          <a:p>
            <a:pPr lvl="1" algn="just">
              <a:lnSpc>
                <a:spcPct val="109000"/>
              </a:lnSpc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recommend one or more method(s) for application in DSS. </a:t>
            </a:r>
          </a:p>
          <a:p>
            <a:pPr lvl="1" algn="just">
              <a:lnSpc>
                <a:spcPct val="109000"/>
              </a:lnSpc>
            </a:pPr>
            <a:r>
              <a:rPr lang="en-GB" sz="1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recommend one (or more) model(s) for the foetus.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22844-1C70-F063-1EA2-D8D9FF05B5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NERIS Meeting</a:t>
            </a:r>
            <a:endParaRPr lang="en-GB" sz="1400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0B9CB6-6130-9BD7-0E65-C09F0EB7DD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9</a:t>
            </a:fld>
            <a:endParaRPr lang="en-GB" sz="1400"/>
          </a:p>
        </p:txBody>
      </p:sp>
      <p:pic>
        <p:nvPicPr>
          <p:cNvPr id="10" name="Picture 9" descr="A diagram of a normal dose&#10;&#10;Description automatically generated">
            <a:extLst>
              <a:ext uri="{FF2B5EF4-FFF2-40B4-BE49-F238E27FC236}">
                <a16:creationId xmlns:a16="http://schemas.microsoft.com/office/drawing/2014/main" id="{642CB41A-97B2-4B94-87D7-723D8AA9A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77" y="2055618"/>
            <a:ext cx="3231160" cy="34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31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HSA colours">
      <a:dk1>
        <a:srgbClr val="000000"/>
      </a:dk1>
      <a:lt1>
        <a:srgbClr val="FFFFFF"/>
      </a:lt1>
      <a:dk2>
        <a:srgbClr val="173A5A"/>
      </a:dk2>
      <a:lt2>
        <a:srgbClr val="D3CBA3"/>
      </a:lt2>
      <a:accent1>
        <a:srgbClr val="52307F"/>
      </a:accent1>
      <a:accent2>
        <a:srgbClr val="2F579F"/>
      </a:accent2>
      <a:accent3>
        <a:srgbClr val="CF2D4A"/>
      </a:accent3>
      <a:accent4>
        <a:srgbClr val="4EA890"/>
      </a:accent4>
      <a:accent5>
        <a:srgbClr val="4CA3DA"/>
      </a:accent5>
      <a:accent6>
        <a:srgbClr val="91BA39"/>
      </a:accent6>
      <a:hlink>
        <a:srgbClr val="ED8546"/>
      </a:hlink>
      <a:folHlink>
        <a:srgbClr val="F4BB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7C9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KHSA Presentation template 1.potx" id="{8E539A52-BEC8-EB48-A5D9-B70350DE7BD6}" vid="{09F23F8F-2D66-7541-B899-8F36A7599B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UKHSA presentation template 1 (1)</Template>
  <TotalTime>0</TotalTime>
  <Words>1667</Words>
  <Application>Microsoft Office PowerPoint</Application>
  <PresentationFormat>Widescreen</PresentationFormat>
  <Paragraphs>179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Office Theme</vt:lpstr>
      <vt:lpstr>PREDICT Work Package 2: Preliminary progress with the improvement of atmospheric dispersion and radiological dose assessment models applied to nuclear detonation scenarios   Monday 11th November 2024    Peter Bedwell      Contributions from: Helen Webster Peter.Bedwell@ukhsa.gov.uk       Justin Brown</vt:lpstr>
      <vt:lpstr>Determine the current (baseline) modelling capability</vt:lpstr>
      <vt:lpstr>Task 2.1: Improvements in atmospheric dispersion modelling following a nuclear detonation UKMO (lead), DEMA, DSA, DTU, Met No, NMBU, RIVM, SSM </vt:lpstr>
      <vt:lpstr>PowerPoint Presentation</vt:lpstr>
      <vt:lpstr>Atmospheric dispersion modelling reviews</vt:lpstr>
      <vt:lpstr>Interactions with other WPs</vt:lpstr>
      <vt:lpstr>Task 2.2 Improvement in external dose &amp; dose rate modelling in the context of nuclear detonation scenarios  (UKHSA Lead, BfS, DEMA, DSA, DTU, EPA, KIT, NMBU, PDC-ARGOS, RIVM &amp; SSM)</vt:lpstr>
      <vt:lpstr>Improve modelling capability in respect of the application of external dose coefficient data</vt:lpstr>
      <vt:lpstr>Improve the assessment of deterministic health effects (DHE)</vt:lpstr>
      <vt:lpstr>Review the applicability of currently used location factors to calculate external doses and recommend revisions where necessary in the context of nuclear detonation events</vt:lpstr>
      <vt:lpstr>Advances in recovery options following the contamination of an urban environment with radioactive material</vt:lpstr>
      <vt:lpstr>Task 2.3 Application of food-chain transfer models following a nuclear detonation  (DSA Lead, BfS, DEMA, DTU, EPA, NMBU, SSM, UKHSA)</vt:lpstr>
      <vt:lpstr>Which factors/processes may be important for radionuclide food-chain transfer following a detonation &amp; how might these differ from a “standard” application?</vt:lpstr>
      <vt:lpstr>Potential adaptation (further development) of existing models to cover nuclear detonation scenarios</vt:lpstr>
      <vt:lpstr>New radionuclides and scenarios</vt:lpstr>
      <vt:lpstr>Deliverable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2023-11-13T13:27:05Z</dcterms:created>
  <dcterms:modified xsi:type="dcterms:W3CDTF">2024-11-07T16:10:52Z</dcterms:modified>
</cp:coreProperties>
</file>