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7" r:id="rId6"/>
    <p:sldId id="259" r:id="rId7"/>
    <p:sldId id="260" r:id="rId8"/>
    <p:sldId id="266" r:id="rId9"/>
    <p:sldId id="267" r:id="rId10"/>
    <p:sldId id="262" r:id="rId11"/>
    <p:sldId id="268" r:id="rId12"/>
    <p:sldId id="261" r:id="rId13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494"/>
    <a:srgbClr val="FFAA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41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3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E948D558-CE8F-7143-968E-2554DB1DC7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612DFCF-7F89-B615-806F-F8627C763CE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15120-8B33-4194-B723-2287D638B0D5}" type="datetimeFigureOut">
              <a:rPr lang="fr-FR" smtClean="0"/>
              <a:t>10/11/2024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566506-5245-A855-69B1-76E8C1D6854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B8CC88C-545F-8A7C-406C-B569B315FBD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C47BDE-B30C-4ED3-9534-4290A83E1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5635990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3127" userDrawn="1">
          <p15:clr>
            <a:srgbClr val="F26B43"/>
          </p15:clr>
        </p15:guide>
        <p15:guide id="2" pos="214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F1A1E0-3E33-43B0-A6C2-6BDE7D775A1D}" type="datetimeFigureOut">
              <a:rPr lang="fr-FR" smtClean="0"/>
              <a:t>10/11/2024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C22661-79D3-4270-9DB7-8ED2D13AE3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943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22661-79D3-4270-9DB7-8ED2D13AE35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9394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22661-79D3-4270-9DB7-8ED2D13AE35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8521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774A04-19D6-45F5-6029-71DF898EF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2ECD444-13BD-0037-37E7-8EB80D9747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A763940-2692-4B2D-130E-4B1A33B0F8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B3C0C78-71A0-2994-5638-C1C4A29F3C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22661-79D3-4270-9DB7-8ED2D13AE35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8820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71167F-44A7-6365-483A-BBB735D617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B63551A-A449-617F-3A37-4B25427D22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ACDE286-BCC2-8151-9017-0DC46F7F8F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956FF62-B9D0-ADE4-A83F-7ACDC70BFF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22661-79D3-4270-9DB7-8ED2D13AE35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4073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3BCB4-220C-9228-7095-9282B8BC8C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9EA0FB8-4969-95F5-2E47-11D4161ECE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8945713-096A-D0EB-952C-667A84D461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2C0F27B-DAC6-60CC-80F7-E57B7FD006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22661-79D3-4270-9DB7-8ED2D13AE35A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4087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7062E5-3F5C-B1C4-047E-24BB465346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D4F702F-D454-34EE-449A-8D6AB53D2E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8E3EEBA-C021-DEAF-67E9-D96A3C3A6E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8A4A172-F59B-5EFB-30E8-E77DED3AC1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22661-79D3-4270-9DB7-8ED2D13AE35A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2676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D53629-F4B4-871C-EE34-CEC5465C6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9E2B820-A144-A84E-CDB0-246708A79D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5E56653-0A04-2BB9-C879-CB2378AC17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CF7A7B-BE5D-EE26-EFC2-C9E16AA43C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22661-79D3-4270-9DB7-8ED2D13AE35A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71468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051516-609B-E69D-1A8D-CC016C8046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8BD1EDC-A8EB-A795-F654-B9F0376667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74E7028-595A-ED46-0C11-A5DBAB4DF8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A2A6AB8-849E-E7D1-D468-76C7188E87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22661-79D3-4270-9DB7-8ED2D13AE35A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523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618020-13D7-8E5E-4478-DAF32B491C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C2C40DB-8CF8-C910-3FCF-446143EF78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39C7556-97D1-9CB1-35F7-7DC4AD8E7E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5823E8-1BB0-5DAF-3D24-ED3FC5F77D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C22661-79D3-4270-9DB7-8ED2D13AE35A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929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0FA30F-2E56-4124-B517-06591F7E36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76098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rgbClr val="004494"/>
                </a:solidFill>
                <a:latin typeface="Josefin Sans" pitchFamily="2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E9C9740-811B-48AB-BFED-F72EE81D29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85731"/>
            <a:ext cx="9144000" cy="2472069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4494"/>
                </a:solidFill>
                <a:latin typeface="Josefin Sans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cxnSp>
        <p:nvCxnSpPr>
          <p:cNvPr id="15" name="Přímá spojnice 14">
            <a:extLst>
              <a:ext uri="{FF2B5EF4-FFF2-40B4-BE49-F238E27FC236}">
                <a16:creationId xmlns:a16="http://schemas.microsoft.com/office/drawing/2014/main" id="{C6B2B26D-5846-4306-BB5C-7582DA814C22}"/>
              </a:ext>
            </a:extLst>
          </p:cNvPr>
          <p:cNvCxnSpPr>
            <a:cxnSpLocks/>
          </p:cNvCxnSpPr>
          <p:nvPr userDrawn="1"/>
        </p:nvCxnSpPr>
        <p:spPr>
          <a:xfrm>
            <a:off x="834884" y="2498080"/>
            <a:ext cx="10512000" cy="0"/>
          </a:xfrm>
          <a:prstGeom prst="line">
            <a:avLst/>
          </a:prstGeom>
          <a:ln w="73025" cap="rnd">
            <a:solidFill>
              <a:srgbClr val="FFAA3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765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5153E4-DCBB-476B-8A41-2A43545E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26F4090-BB5E-472A-9E4F-34A65D0BC5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08403A5-A323-44D5-AA84-F7E4BBD815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10.11.2024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E9B3FC1-53F9-4C2F-B533-16B3F4FF6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55CFE27-5921-43CF-9AA6-6F3FAFADE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3442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21AF7588-7383-409D-A981-B8303246C4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429500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E8044AD8-E6FB-4CD5-B384-82DDB990D7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357581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48DEBA2-CA76-4424-97E0-A614B530BB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10.11.2024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2F6D931-39FC-42E3-9522-7DABDBA85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E19E73-FD49-4EF7-AA37-157F4502B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076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369E46-A1EB-4027-BDD5-352DDA43A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34066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3272895-ADD2-46D2-833C-9FD982046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0651"/>
            <a:ext cx="10515600" cy="3678312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DC59C42A-20CA-4586-AD4E-805E739FD2E9}"/>
              </a:ext>
            </a:extLst>
          </p:cNvPr>
          <p:cNvCxnSpPr/>
          <p:nvPr userDrawn="1"/>
        </p:nvCxnSpPr>
        <p:spPr>
          <a:xfrm>
            <a:off x="203765" y="1499192"/>
            <a:ext cx="10894911" cy="0"/>
          </a:xfrm>
          <a:prstGeom prst="line">
            <a:avLst/>
          </a:prstGeom>
          <a:ln w="73025" cap="rnd">
            <a:solidFill>
              <a:srgbClr val="FFAA3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4631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9DC381-F37F-4D6C-A1A7-C2123D085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0217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C0AB28ED-0F66-449B-80C1-FF59CBD8C5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43504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3E7EA3D-59B3-40FA-83B9-AD7934F9A7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280666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10.11.2024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94D6B24-8DCF-4ACF-AB9B-A769FEE66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5280666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099C325-7906-4089-AC3F-6BA1A0111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4438" y="5280665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4762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6DCDF92-48A0-417B-AC92-4CA2FE59A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DC38AB8-C6E3-4659-A26D-2DFA0C1D3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86625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FC05469E-3F2E-4E61-BA28-8A3B06390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86625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E550B51-1362-4C11-80D1-100E5F9C90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10.11.2024</a:t>
            </a:fld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4BF1106-4082-4AB1-A00B-F9ACECA20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A41419B-D2DD-4BBE-830E-45BBBC1B2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3188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F25ADB-9A3F-4254-99AB-64BFBCDEA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DB2C97FA-5156-4C45-9EC9-CAE4F2BCA1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17662C36-9814-4991-ADE1-DF39122F79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24845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71C27CED-4A96-4209-AEF6-3E8CAE672D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F7A6D0F5-BED0-4CB6-A741-C9FF03066E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24845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91957503-B950-4BB0-A5B8-385B0EF28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10.11.2024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3C9F6566-9EA2-44D4-B9A6-9EFE0BC32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A9C123ED-3451-4511-B212-88762B030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9421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B2D5AE-B090-464E-BEFC-5311C1586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9046B9DE-5EBE-4D70-A087-3C71D83EF6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10.11.2024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D9BF548-8579-4378-A4D0-AE794DB08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FAF0D16-0215-4742-8B53-4205B95A0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2098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EC44258A-583C-4557-A309-B96FCEF60D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10.11.2024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A1386A3D-1FCC-443B-BAF3-AA869401C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85CB790-0BD0-438D-BC5F-7C24868A9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3089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634140B-107B-406C-A6D3-38CF1E724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BF00318-8674-417E-8DC9-5545B817A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74555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A8144675-04E5-49B8-9C7B-1B4069A013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6755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F4813D2-6762-41A6-A3F6-A8B2B489A0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10.11.2024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CF79BDB-04A5-4CA1-9AFC-D92649B05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D1B55BF-883A-43D2-A416-1B0CC9206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7313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A99762A-4AF6-4281-A893-828CB0992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F10941D-14C7-4C76-B199-026BD0FBC5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72500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D5D674AF-2F15-40A0-99DC-0D2B26056E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6550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822AACC-4924-45F1-9D23-1D7DE45C52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56F30-EEF7-4127-A7E7-002B66825D56}" type="datetimeFigureOut">
              <a:rPr lang="cs-CZ" smtClean="0"/>
              <a:t>10.11.2024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1F8F6B9-7F75-4B36-A9E3-B99847FFF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F821FF8-D1EA-41D5-871E-2B0136896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D18683-2149-4DC2-B438-FDDDA4FC9099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4190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C57AA4BD-98CE-4B82-A74B-061C30366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3679AB07-4EB3-46C9-9923-A1A3CA757D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59507"/>
            <a:ext cx="10515600" cy="3678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ECE27B17-D5B0-4910-A923-1760D5B403AF}"/>
              </a:ext>
            </a:extLst>
          </p:cNvPr>
          <p:cNvSpPr txBox="1"/>
          <p:nvPr userDrawn="1"/>
        </p:nvSpPr>
        <p:spPr>
          <a:xfrm>
            <a:off x="4689117" y="6106638"/>
            <a:ext cx="2819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600" b="1" dirty="0">
                <a:solidFill>
                  <a:srgbClr val="004494"/>
                </a:solidFill>
                <a:latin typeface="Josefin Sans" pitchFamily="2" charset="0"/>
              </a:rPr>
              <a:t>Place, Date</a:t>
            </a:r>
            <a:endParaRPr lang="cs-CZ" sz="1600" b="1" dirty="0">
              <a:solidFill>
                <a:srgbClr val="004494"/>
              </a:solidFill>
              <a:latin typeface="Josefin Sans" pitchFamily="2" charset="0"/>
            </a:endParaRPr>
          </a:p>
        </p:txBody>
      </p:sp>
      <p:pic>
        <p:nvPicPr>
          <p:cNvPr id="6" name="Image 4" descr="Co-funded by the EU">
            <a:extLst>
              <a:ext uri="{FF2B5EF4-FFF2-40B4-BE49-F238E27FC236}">
                <a16:creationId xmlns:a16="http://schemas.microsoft.com/office/drawing/2014/main" id="{5DD50754-B205-13E2-DB40-BF5EF1BE0DA5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337" y="5964977"/>
            <a:ext cx="3012532" cy="628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607F142-B0A3-4B3F-B9EB-F6160D29287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789051"/>
            <a:ext cx="1656000" cy="97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831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004494"/>
          </a:solidFill>
          <a:latin typeface="Josefin Sans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4494"/>
          </a:solidFill>
          <a:latin typeface="Josefin Sans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494"/>
          </a:solidFill>
          <a:latin typeface="Josefin Sans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4494"/>
          </a:solidFill>
          <a:latin typeface="Josefin Sans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494"/>
          </a:solidFill>
          <a:latin typeface="Josefin Sans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494"/>
          </a:solidFill>
          <a:latin typeface="Josefin Sans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F909FD-2298-457C-81F9-CE396765E4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2415" y="1134395"/>
            <a:ext cx="9144000" cy="1176098"/>
          </a:xfrm>
        </p:spPr>
        <p:txBody>
          <a:bodyPr>
            <a:normAutofit/>
          </a:bodyPr>
          <a:lstStyle/>
          <a:p>
            <a:r>
              <a:rPr lang="fr-FR" dirty="0"/>
              <a:t>PREDICT WP1.2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1B503EC-76F7-406A-AFB2-4F8BB08342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5795" y="3323505"/>
            <a:ext cx="9144000" cy="2472069"/>
          </a:xfrm>
        </p:spPr>
        <p:txBody>
          <a:bodyPr/>
          <a:lstStyle/>
          <a:p>
            <a:r>
              <a:rPr lang="fr-FR" dirty="0"/>
              <a:t>On </a:t>
            </a:r>
            <a:r>
              <a:rPr lang="fr-FR" dirty="0" err="1"/>
              <a:t>stabilized</a:t>
            </a:r>
            <a:r>
              <a:rPr lang="fr-FR" dirty="0"/>
              <a:t> cloud dimensions and </a:t>
            </a:r>
            <a:r>
              <a:rPr lang="fr-FR" dirty="0" err="1"/>
              <a:t>aerodynamic</a:t>
            </a:r>
            <a:r>
              <a:rPr lang="fr-FR" dirty="0"/>
              <a:t> </a:t>
            </a:r>
            <a:r>
              <a:rPr lang="fr-FR" dirty="0" err="1"/>
              <a:t>features</a:t>
            </a:r>
            <a:r>
              <a:rPr lang="fr-FR" dirty="0"/>
              <a:t> of </a:t>
            </a:r>
            <a:r>
              <a:rPr lang="fr-FR" dirty="0" err="1"/>
              <a:t>fallout</a:t>
            </a:r>
            <a:r>
              <a:rPr lang="fr-FR" dirty="0"/>
              <a:t> </a:t>
            </a:r>
            <a:r>
              <a:rPr lang="fr-FR" dirty="0" err="1"/>
              <a:t>particles</a:t>
            </a:r>
            <a:r>
              <a:rPr lang="fr-FR" dirty="0"/>
              <a:t> from a </a:t>
            </a:r>
            <a:r>
              <a:rPr lang="fr-FR" dirty="0" err="1"/>
              <a:t>nuclear</a:t>
            </a:r>
            <a:r>
              <a:rPr lang="fr-FR" dirty="0"/>
              <a:t> blast</a:t>
            </a:r>
          </a:p>
          <a:p>
            <a:endParaRPr lang="fr-FR" dirty="0"/>
          </a:p>
          <a:p>
            <a:r>
              <a:rPr lang="fr-FR" dirty="0"/>
              <a:t>(DTU, DSA, NMBU, </a:t>
            </a:r>
            <a:r>
              <a:rPr lang="fr-FR" dirty="0" err="1"/>
              <a:t>BfS</a:t>
            </a:r>
            <a:r>
              <a:rPr lang="fr-FR" dirty="0"/>
              <a:t>, RIVM, UKHSA)</a:t>
            </a:r>
          </a:p>
        </p:txBody>
      </p:sp>
      <p:pic>
        <p:nvPicPr>
          <p:cNvPr id="4" name="Bilde 1" descr="Et bilde som inneholder Font, logo, Grafikk, tekst&#10;&#10;Automatisk generert beskrivelse">
            <a:extLst>
              <a:ext uri="{FF2B5EF4-FFF2-40B4-BE49-F238E27FC236}">
                <a16:creationId xmlns:a16="http://schemas.microsoft.com/office/drawing/2014/main" id="{531D3107-BC50-E2AC-090A-79EE945DEF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7743" y="70553"/>
            <a:ext cx="1115621" cy="12144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6A6A33E-480C-6D48-B29B-D90D940B7A40}"/>
              </a:ext>
            </a:extLst>
          </p:cNvPr>
          <p:cNvSpPr txBox="1"/>
          <p:nvPr/>
        </p:nvSpPr>
        <p:spPr>
          <a:xfrm>
            <a:off x="4025280" y="6072999"/>
            <a:ext cx="29253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b="1" dirty="0">
                <a:solidFill>
                  <a:schemeClr val="accent1">
                    <a:lumMod val="75000"/>
                  </a:schemeClr>
                </a:solidFill>
              </a:rPr>
              <a:t>Rome, November 11th, 2024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8AFCB3-F3F3-D359-CA3E-5B5F29D261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490" y="192857"/>
            <a:ext cx="703808" cy="99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626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001C05-5B6D-49C6-96A6-58110EB50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981" y="376989"/>
            <a:ext cx="10515600" cy="1134066"/>
          </a:xfrm>
        </p:spPr>
        <p:txBody>
          <a:bodyPr/>
          <a:lstStyle/>
          <a:p>
            <a:r>
              <a:rPr lang="da-DK" dirty="0" err="1"/>
              <a:t>Objectives</a:t>
            </a:r>
            <a:r>
              <a:rPr lang="da-DK" dirty="0"/>
              <a:t> of WP1.2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0FF91BC-3775-44A6-BA16-3127F3338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166" y="1790335"/>
            <a:ext cx="10841170" cy="3678312"/>
          </a:xfrm>
        </p:spPr>
        <p:txBody>
          <a:bodyPr/>
          <a:lstStyle/>
          <a:p>
            <a:pPr lvl="1"/>
            <a:r>
              <a:rPr lang="da-DK" sz="2000" dirty="0"/>
              <a:t>The parameters </a:t>
            </a:r>
            <a:r>
              <a:rPr lang="da-DK" sz="2000" dirty="0" err="1"/>
              <a:t>influencing</a:t>
            </a:r>
            <a:r>
              <a:rPr lang="da-DK" sz="2000" dirty="0"/>
              <a:t> the </a:t>
            </a:r>
            <a:r>
              <a:rPr lang="da-DK" sz="2000" dirty="0" err="1"/>
              <a:t>environmental</a:t>
            </a:r>
            <a:r>
              <a:rPr lang="da-DK" sz="2000" dirty="0"/>
              <a:t> </a:t>
            </a:r>
            <a:r>
              <a:rPr lang="da-DK" sz="2000" dirty="0" err="1"/>
              <a:t>mobility</a:t>
            </a:r>
            <a:r>
              <a:rPr lang="da-DK" sz="2000" dirty="0"/>
              <a:t> of </a:t>
            </a:r>
            <a:r>
              <a:rPr lang="da-DK" sz="2000" dirty="0" err="1"/>
              <a:t>contaminants</a:t>
            </a:r>
            <a:r>
              <a:rPr lang="da-DK" sz="2000" dirty="0"/>
              <a:t> </a:t>
            </a:r>
            <a:r>
              <a:rPr lang="da-DK" sz="2000" dirty="0" err="1"/>
              <a:t>dispersed</a:t>
            </a:r>
            <a:r>
              <a:rPr lang="da-DK" sz="2000" dirty="0"/>
              <a:t> in air </a:t>
            </a:r>
            <a:r>
              <a:rPr lang="da-DK" sz="2000" dirty="0" err="1"/>
              <a:t>after</a:t>
            </a:r>
            <a:r>
              <a:rPr lang="da-DK" sz="2000" dirty="0"/>
              <a:t> a </a:t>
            </a:r>
            <a:r>
              <a:rPr lang="da-DK" sz="2000" dirty="0" err="1"/>
              <a:t>nuclear</a:t>
            </a:r>
            <a:r>
              <a:rPr lang="da-DK" sz="2000" dirty="0"/>
              <a:t> detonation </a:t>
            </a:r>
            <a:r>
              <a:rPr lang="da-DK" sz="2000" dirty="0" err="1"/>
              <a:t>are</a:t>
            </a:r>
            <a:r>
              <a:rPr lang="da-DK" sz="2000" dirty="0"/>
              <a:t> </a:t>
            </a:r>
            <a:r>
              <a:rPr lang="da-DK" sz="2000" dirty="0" err="1"/>
              <a:t>very</a:t>
            </a:r>
            <a:r>
              <a:rPr lang="da-DK" sz="2000" dirty="0"/>
              <a:t> </a:t>
            </a:r>
            <a:r>
              <a:rPr lang="da-DK" sz="2000" dirty="0" err="1"/>
              <a:t>different</a:t>
            </a:r>
            <a:r>
              <a:rPr lang="da-DK" sz="2000" dirty="0"/>
              <a:t> from </a:t>
            </a:r>
            <a:r>
              <a:rPr lang="da-DK" sz="2000" dirty="0" err="1"/>
              <a:t>those</a:t>
            </a:r>
            <a:r>
              <a:rPr lang="da-DK" sz="2000" dirty="0"/>
              <a:t> </a:t>
            </a:r>
            <a:r>
              <a:rPr lang="da-DK" sz="2000" dirty="0" err="1"/>
              <a:t>that</a:t>
            </a:r>
            <a:r>
              <a:rPr lang="da-DK" sz="2000" dirty="0"/>
              <a:t> </a:t>
            </a:r>
            <a:r>
              <a:rPr lang="da-DK" sz="2000" dirty="0" err="1"/>
              <a:t>can</a:t>
            </a:r>
            <a:r>
              <a:rPr lang="da-DK" sz="2000" dirty="0"/>
              <a:t> </a:t>
            </a:r>
            <a:r>
              <a:rPr lang="da-DK" sz="2000" dirty="0" err="1"/>
              <a:t>currently</a:t>
            </a:r>
            <a:r>
              <a:rPr lang="da-DK" sz="2000" dirty="0"/>
              <a:t> </a:t>
            </a:r>
            <a:r>
              <a:rPr lang="da-DK" sz="2000" dirty="0" err="1"/>
              <a:t>be</a:t>
            </a:r>
            <a:r>
              <a:rPr lang="da-DK" sz="2000" dirty="0"/>
              <a:t> </a:t>
            </a:r>
            <a:r>
              <a:rPr lang="da-DK" sz="2000" dirty="0" err="1"/>
              <a:t>modelled</a:t>
            </a:r>
            <a:r>
              <a:rPr lang="da-DK" sz="2000" dirty="0"/>
              <a:t> in for </a:t>
            </a:r>
            <a:r>
              <a:rPr lang="da-DK" sz="2000" dirty="0" err="1"/>
              <a:t>example</a:t>
            </a:r>
            <a:r>
              <a:rPr lang="da-DK" sz="2000" dirty="0"/>
              <a:t> the RODOS/ARGOS DSS.</a:t>
            </a:r>
          </a:p>
          <a:p>
            <a:pPr lvl="1"/>
            <a:r>
              <a:rPr lang="da-DK" sz="2000" dirty="0"/>
              <a:t>On </a:t>
            </a:r>
            <a:r>
              <a:rPr lang="da-DK" sz="2000" dirty="0" err="1"/>
              <a:t>background</a:t>
            </a:r>
            <a:r>
              <a:rPr lang="da-DK" sz="2000" dirty="0"/>
              <a:t> of </a:t>
            </a:r>
            <a:r>
              <a:rPr lang="da-DK" sz="2000" dirty="0" err="1"/>
              <a:t>literature</a:t>
            </a:r>
            <a:r>
              <a:rPr lang="da-DK" sz="2000" dirty="0"/>
              <a:t> and relevant </a:t>
            </a:r>
            <a:r>
              <a:rPr lang="da-DK" sz="2000" dirty="0" err="1"/>
              <a:t>physics</a:t>
            </a:r>
            <a:r>
              <a:rPr lang="da-DK" sz="2000" dirty="0"/>
              <a:t>/</a:t>
            </a:r>
            <a:r>
              <a:rPr lang="da-DK" sz="2000" dirty="0" err="1"/>
              <a:t>chemistry</a:t>
            </a:r>
            <a:r>
              <a:rPr lang="da-DK" sz="2000" dirty="0"/>
              <a:t> </a:t>
            </a:r>
            <a:r>
              <a:rPr lang="da-DK" sz="2000" dirty="0" err="1"/>
              <a:t>expertise</a:t>
            </a:r>
            <a:r>
              <a:rPr lang="da-DK" sz="2000" dirty="0"/>
              <a:t> </a:t>
            </a:r>
            <a:r>
              <a:rPr lang="da-DK" sz="2000" dirty="0" err="1"/>
              <a:t>we</a:t>
            </a:r>
            <a:r>
              <a:rPr lang="da-DK" sz="2000" dirty="0"/>
              <a:t> </a:t>
            </a:r>
            <a:r>
              <a:rPr lang="da-DK" sz="2000" dirty="0" err="1"/>
              <a:t>investigate</a:t>
            </a:r>
            <a:r>
              <a:rPr lang="da-DK" sz="2000" dirty="0"/>
              <a:t> the </a:t>
            </a:r>
            <a:r>
              <a:rPr lang="da-DK" sz="2000" dirty="0" err="1"/>
              <a:t>influence</a:t>
            </a:r>
            <a:r>
              <a:rPr lang="da-DK" sz="2000" dirty="0"/>
              <a:t> of detonation </a:t>
            </a:r>
            <a:r>
              <a:rPr lang="da-DK" sz="2000" dirty="0" err="1"/>
              <a:t>height</a:t>
            </a:r>
            <a:r>
              <a:rPr lang="da-DK" sz="2000" dirty="0"/>
              <a:t> and </a:t>
            </a:r>
            <a:r>
              <a:rPr lang="da-DK" sz="2000" dirty="0" err="1"/>
              <a:t>device</a:t>
            </a:r>
            <a:r>
              <a:rPr lang="da-DK" sz="2000" dirty="0"/>
              <a:t> </a:t>
            </a:r>
            <a:r>
              <a:rPr lang="da-DK" sz="2000" dirty="0" err="1"/>
              <a:t>yield</a:t>
            </a:r>
            <a:r>
              <a:rPr lang="da-DK" sz="2000" dirty="0"/>
              <a:t> on, </a:t>
            </a:r>
            <a:r>
              <a:rPr lang="da-DK" sz="2000" dirty="0" err="1"/>
              <a:t>e.g</a:t>
            </a:r>
            <a:r>
              <a:rPr lang="da-DK" sz="2000" dirty="0"/>
              <a:t>., </a:t>
            </a:r>
            <a:r>
              <a:rPr lang="da-DK" sz="2000" dirty="0" err="1"/>
              <a:t>plume</a:t>
            </a:r>
            <a:r>
              <a:rPr lang="da-DK" sz="2000" dirty="0"/>
              <a:t> </a:t>
            </a:r>
            <a:r>
              <a:rPr lang="da-DK" sz="2000" dirty="0" err="1"/>
              <a:t>contaminant</a:t>
            </a:r>
            <a:r>
              <a:rPr lang="da-DK" sz="2000" dirty="0"/>
              <a:t> </a:t>
            </a:r>
            <a:r>
              <a:rPr lang="da-DK" sz="2000" dirty="0" err="1"/>
              <a:t>particle</a:t>
            </a:r>
            <a:r>
              <a:rPr lang="da-DK" sz="2000" dirty="0"/>
              <a:t> </a:t>
            </a:r>
            <a:r>
              <a:rPr lang="da-DK" sz="2000" dirty="0" err="1"/>
              <a:t>size</a:t>
            </a:r>
            <a:r>
              <a:rPr lang="da-DK" sz="2000" dirty="0"/>
              <a:t> distributions, </a:t>
            </a:r>
            <a:r>
              <a:rPr lang="da-DK" sz="2000" dirty="0" err="1"/>
              <a:t>morphology</a:t>
            </a:r>
            <a:r>
              <a:rPr lang="da-DK" sz="2000" dirty="0"/>
              <a:t>/elemental </a:t>
            </a:r>
            <a:r>
              <a:rPr lang="da-DK" sz="2000" dirty="0" err="1"/>
              <a:t>constituents</a:t>
            </a:r>
            <a:r>
              <a:rPr lang="da-DK" sz="2000" dirty="0"/>
              <a:t> and </a:t>
            </a:r>
            <a:r>
              <a:rPr lang="da-DK" sz="2000" dirty="0" err="1"/>
              <a:t>density</a:t>
            </a:r>
            <a:r>
              <a:rPr lang="da-DK" sz="2000" dirty="0"/>
              <a:t> in the initial </a:t>
            </a:r>
            <a:r>
              <a:rPr lang="da-DK" sz="2000" dirty="0" err="1"/>
              <a:t>stabilized</a:t>
            </a:r>
            <a:r>
              <a:rPr lang="da-DK" sz="2000" dirty="0"/>
              <a:t> cloud.</a:t>
            </a:r>
          </a:p>
          <a:p>
            <a:pPr lvl="1"/>
            <a:r>
              <a:rPr lang="da-DK" sz="2000" dirty="0" err="1"/>
              <a:t>We</a:t>
            </a:r>
            <a:r>
              <a:rPr lang="da-DK" sz="2000" dirty="0"/>
              <a:t> </a:t>
            </a:r>
            <a:r>
              <a:rPr lang="da-DK" sz="2000" dirty="0" err="1"/>
              <a:t>also</a:t>
            </a:r>
            <a:r>
              <a:rPr lang="da-DK" sz="2000" dirty="0"/>
              <a:t> </a:t>
            </a:r>
            <a:r>
              <a:rPr lang="da-DK" sz="2000" dirty="0" err="1"/>
              <a:t>investigate</a:t>
            </a:r>
            <a:r>
              <a:rPr lang="da-DK" sz="2000" dirty="0"/>
              <a:t> the </a:t>
            </a:r>
            <a:r>
              <a:rPr lang="da-DK" sz="2000" dirty="0" err="1"/>
              <a:t>influences</a:t>
            </a:r>
            <a:r>
              <a:rPr lang="da-DK" sz="2000" dirty="0"/>
              <a:t> of the </a:t>
            </a:r>
            <a:r>
              <a:rPr lang="da-DK" sz="2000" dirty="0" err="1"/>
              <a:t>particular</a:t>
            </a:r>
            <a:r>
              <a:rPr lang="da-DK" sz="2000" dirty="0"/>
              <a:t> scenario features on the initial </a:t>
            </a:r>
            <a:r>
              <a:rPr lang="da-DK" sz="2000" dirty="0" err="1"/>
              <a:t>plume</a:t>
            </a:r>
            <a:r>
              <a:rPr lang="da-DK" sz="2000" dirty="0"/>
              <a:t> </a:t>
            </a:r>
            <a:r>
              <a:rPr lang="da-DK" sz="2000" dirty="0" err="1"/>
              <a:t>shape</a:t>
            </a:r>
            <a:r>
              <a:rPr lang="da-DK" sz="2000" dirty="0"/>
              <a:t> and dimensions </a:t>
            </a:r>
            <a:r>
              <a:rPr lang="da-DK" sz="2000" dirty="0" err="1"/>
              <a:t>including</a:t>
            </a:r>
            <a:r>
              <a:rPr lang="da-DK" sz="2000" dirty="0"/>
              <a:t> </a:t>
            </a:r>
            <a:r>
              <a:rPr lang="da-DK" sz="2000" dirty="0" err="1"/>
              <a:t>height</a:t>
            </a:r>
            <a:r>
              <a:rPr lang="da-DK" sz="2000" dirty="0"/>
              <a:t>.   </a:t>
            </a:r>
          </a:p>
          <a:p>
            <a:pPr lvl="1"/>
            <a:r>
              <a:rPr lang="da-DK" sz="2000" dirty="0" err="1"/>
              <a:t>We</a:t>
            </a:r>
            <a:r>
              <a:rPr lang="da-DK" sz="2000" dirty="0"/>
              <a:t> have </a:t>
            </a:r>
            <a:r>
              <a:rPr lang="da-DK" sz="2000" dirty="0" err="1"/>
              <a:t>seen</a:t>
            </a:r>
            <a:r>
              <a:rPr lang="da-DK" sz="2000" dirty="0"/>
              <a:t> in the Chernobyl case </a:t>
            </a:r>
            <a:r>
              <a:rPr lang="da-DK" sz="2000" dirty="0" err="1"/>
              <a:t>that</a:t>
            </a:r>
            <a:r>
              <a:rPr lang="da-DK" sz="2000" dirty="0"/>
              <a:t> </a:t>
            </a:r>
            <a:r>
              <a:rPr lang="da-DK" sz="2000" dirty="0" err="1"/>
              <a:t>particle</a:t>
            </a:r>
            <a:r>
              <a:rPr lang="da-DK" sz="2000" dirty="0"/>
              <a:t> </a:t>
            </a:r>
            <a:r>
              <a:rPr lang="da-DK" sz="2000" dirty="0" err="1"/>
              <a:t>solubility</a:t>
            </a:r>
            <a:r>
              <a:rPr lang="da-DK" sz="2000" dirty="0"/>
              <a:t> in the </a:t>
            </a:r>
            <a:r>
              <a:rPr lang="da-DK" sz="2000" dirty="0" err="1"/>
              <a:t>environment</a:t>
            </a:r>
            <a:r>
              <a:rPr lang="da-DK" sz="2000" dirty="0"/>
              <a:t> </a:t>
            </a:r>
            <a:r>
              <a:rPr lang="da-DK" sz="2000" dirty="0" err="1"/>
              <a:t>may</a:t>
            </a:r>
            <a:r>
              <a:rPr lang="da-DK" sz="2000" dirty="0"/>
              <a:t> </a:t>
            </a:r>
            <a:r>
              <a:rPr lang="da-DK" sz="2000" dirty="0" err="1"/>
              <a:t>vary</a:t>
            </a:r>
            <a:r>
              <a:rPr lang="da-DK" sz="2000" dirty="0"/>
              <a:t> </a:t>
            </a:r>
            <a:r>
              <a:rPr lang="da-DK" sz="2000" dirty="0" err="1"/>
              <a:t>greatly</a:t>
            </a:r>
            <a:r>
              <a:rPr lang="da-DK" sz="2000" dirty="0"/>
              <a:t>, </a:t>
            </a:r>
            <a:r>
              <a:rPr lang="da-DK" sz="2000" dirty="0" err="1"/>
              <a:t>determining</a:t>
            </a:r>
            <a:r>
              <a:rPr lang="da-DK" sz="2000" dirty="0"/>
              <a:t> </a:t>
            </a:r>
            <a:r>
              <a:rPr lang="da-DK" sz="2000" dirty="0" err="1"/>
              <a:t>environmental</a:t>
            </a:r>
            <a:r>
              <a:rPr lang="da-DK" sz="2000" dirty="0"/>
              <a:t> transfer, and studies </a:t>
            </a:r>
            <a:r>
              <a:rPr lang="da-DK" sz="2000" dirty="0" err="1"/>
              <a:t>are</a:t>
            </a:r>
            <a:r>
              <a:rPr lang="da-DK" sz="2000" dirty="0"/>
              <a:t> </a:t>
            </a:r>
            <a:r>
              <a:rPr lang="da-DK" sz="2000" dirty="0" err="1"/>
              <a:t>being</a:t>
            </a:r>
            <a:r>
              <a:rPr lang="da-DK" sz="2000" dirty="0"/>
              <a:t> made to </a:t>
            </a:r>
            <a:r>
              <a:rPr lang="da-DK" sz="2000" dirty="0" err="1"/>
              <a:t>shed</a:t>
            </a:r>
            <a:r>
              <a:rPr lang="da-DK" sz="2000" dirty="0"/>
              <a:t> light on </a:t>
            </a:r>
            <a:r>
              <a:rPr lang="da-DK" sz="2000" dirty="0" err="1"/>
              <a:t>this</a:t>
            </a:r>
            <a:r>
              <a:rPr lang="da-DK" sz="2000" dirty="0"/>
              <a:t> in the </a:t>
            </a:r>
            <a:r>
              <a:rPr lang="da-DK" sz="2000" dirty="0" err="1"/>
              <a:t>context</a:t>
            </a:r>
            <a:r>
              <a:rPr lang="da-DK" sz="2000" dirty="0"/>
              <a:t> of </a:t>
            </a:r>
            <a:r>
              <a:rPr lang="da-DK" sz="2000" dirty="0" err="1"/>
              <a:t>nuclear</a:t>
            </a:r>
            <a:r>
              <a:rPr lang="da-DK" sz="2000" dirty="0"/>
              <a:t> bomb detonations.</a:t>
            </a:r>
            <a:endParaRPr lang="cs-CZ" sz="2000" dirty="0"/>
          </a:p>
          <a:p>
            <a:pPr lvl="2"/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Bilde 1" descr="Et bilde som inneholder Font, logo, Grafikk, tekst&#10;&#10;Automatisk generert beskrivelse">
            <a:extLst>
              <a:ext uri="{FF2B5EF4-FFF2-40B4-BE49-F238E27FC236}">
                <a16:creationId xmlns:a16="http://schemas.microsoft.com/office/drawing/2014/main" id="{0D69B1E8-4EE9-59F2-1DC6-60604B284A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798" y="54564"/>
            <a:ext cx="1115621" cy="12144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A7187B4-10C5-4787-E067-95EA43D7D380}"/>
              </a:ext>
            </a:extLst>
          </p:cNvPr>
          <p:cNvSpPr txBox="1"/>
          <p:nvPr/>
        </p:nvSpPr>
        <p:spPr>
          <a:xfrm>
            <a:off x="4025280" y="6072999"/>
            <a:ext cx="29253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b="1" dirty="0">
                <a:solidFill>
                  <a:schemeClr val="accent1">
                    <a:lumMod val="75000"/>
                  </a:schemeClr>
                </a:solidFill>
              </a:rPr>
              <a:t>Rome, November 11th,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4168C8-A3E0-F1AA-8B78-A465122CF5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490" y="192857"/>
            <a:ext cx="703808" cy="99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764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F27340-3022-610B-75EF-DFC1BA33C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32F92B-5052-D7BF-77D3-67DCA316B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981" y="376989"/>
            <a:ext cx="10515600" cy="1134066"/>
          </a:xfrm>
        </p:spPr>
        <p:txBody>
          <a:bodyPr/>
          <a:lstStyle/>
          <a:p>
            <a:r>
              <a:rPr lang="da-DK" dirty="0"/>
              <a:t>Cloud dimensions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6EA5DB0-1243-39A2-4030-159FB1CD74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490" y="1833480"/>
            <a:ext cx="10515600" cy="3678312"/>
          </a:xfrm>
        </p:spPr>
        <p:txBody>
          <a:bodyPr/>
          <a:lstStyle/>
          <a:p>
            <a:pPr marL="914400" lvl="2" indent="0">
              <a:buNone/>
            </a:pPr>
            <a:r>
              <a:rPr lang="da-DK" dirty="0"/>
              <a:t>On the </a:t>
            </a:r>
            <a:r>
              <a:rPr lang="da-DK" dirty="0" err="1"/>
              <a:t>background</a:t>
            </a:r>
            <a:r>
              <a:rPr lang="da-DK" dirty="0"/>
              <a:t> of </a:t>
            </a:r>
            <a:r>
              <a:rPr lang="da-DK" dirty="0" err="1"/>
              <a:t>reports</a:t>
            </a:r>
            <a:r>
              <a:rPr lang="da-DK" dirty="0"/>
              <a:t> of the US </a:t>
            </a:r>
            <a:r>
              <a:rPr lang="da-DK" dirty="0" err="1"/>
              <a:t>nuclear</a:t>
            </a:r>
            <a:r>
              <a:rPr lang="da-DK" dirty="0"/>
              <a:t> </a:t>
            </a:r>
            <a:r>
              <a:rPr lang="da-DK" dirty="0" err="1"/>
              <a:t>explosion</a:t>
            </a:r>
            <a:r>
              <a:rPr lang="da-DK" dirty="0"/>
              <a:t> </a:t>
            </a:r>
            <a:r>
              <a:rPr lang="da-DK" dirty="0" err="1"/>
              <a:t>testing</a:t>
            </a:r>
            <a:r>
              <a:rPr lang="da-DK" dirty="0"/>
              <a:t> in the 1960’s </a:t>
            </a:r>
            <a:r>
              <a:rPr lang="da-DK" dirty="0" err="1"/>
              <a:t>parameterization</a:t>
            </a:r>
            <a:r>
              <a:rPr lang="da-DK" dirty="0"/>
              <a:t> has </a:t>
            </a:r>
            <a:r>
              <a:rPr lang="da-DK" dirty="0" err="1"/>
              <a:t>been</a:t>
            </a:r>
            <a:r>
              <a:rPr lang="da-DK" dirty="0"/>
              <a:t> </a:t>
            </a:r>
            <a:r>
              <a:rPr lang="da-DK" dirty="0" err="1"/>
              <a:t>derived</a:t>
            </a:r>
            <a:r>
              <a:rPr lang="da-DK" dirty="0"/>
              <a:t> for </a:t>
            </a:r>
            <a:r>
              <a:rPr lang="da-DK" dirty="0" err="1"/>
              <a:t>modelling</a:t>
            </a:r>
            <a:r>
              <a:rPr lang="da-DK" dirty="0"/>
              <a:t> purposes</a:t>
            </a:r>
            <a:endParaRPr lang="cs-CZ" dirty="0"/>
          </a:p>
          <a:p>
            <a:pPr lvl="2"/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Bilde 1" descr="Et bilde som inneholder Font, logo, Grafikk, tekst&#10;&#10;Automatisk generert beskrivelse">
            <a:extLst>
              <a:ext uri="{FF2B5EF4-FFF2-40B4-BE49-F238E27FC236}">
                <a16:creationId xmlns:a16="http://schemas.microsoft.com/office/drawing/2014/main" id="{09CA1F16-ABCA-AB50-C086-E576518233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798" y="54564"/>
            <a:ext cx="1115621" cy="12144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B978FB-1380-6899-27F1-0787CA4241B3}"/>
              </a:ext>
            </a:extLst>
          </p:cNvPr>
          <p:cNvSpPr txBox="1"/>
          <p:nvPr/>
        </p:nvSpPr>
        <p:spPr>
          <a:xfrm>
            <a:off x="4025280" y="6072999"/>
            <a:ext cx="29253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b="1" dirty="0">
                <a:solidFill>
                  <a:schemeClr val="accent1">
                    <a:lumMod val="75000"/>
                  </a:schemeClr>
                </a:solidFill>
              </a:rPr>
              <a:t>Rome, November 11th,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BB8203-840A-1476-5C7D-66FCC865F2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490" y="192857"/>
            <a:ext cx="703808" cy="992254"/>
          </a:xfrm>
          <a:prstGeom prst="rect">
            <a:avLst/>
          </a:prstGeom>
        </p:spPr>
      </p:pic>
      <p:pic>
        <p:nvPicPr>
          <p:cNvPr id="7" name="Bilde 1" descr="A graph of a cloud height&#10;&#10;Description automatically generated">
            <a:extLst>
              <a:ext uri="{FF2B5EF4-FFF2-40B4-BE49-F238E27FC236}">
                <a16:creationId xmlns:a16="http://schemas.microsoft.com/office/drawing/2014/main" id="{4FF2FE2A-C2F9-6FF7-26F3-44D2581E5D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279" y="2647497"/>
            <a:ext cx="3278605" cy="2543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8A6EFD9-A7F9-C457-0404-F87A11F74372}"/>
              </a:ext>
            </a:extLst>
          </p:cNvPr>
          <p:cNvSpPr txBox="1"/>
          <p:nvPr/>
        </p:nvSpPr>
        <p:spPr>
          <a:xfrm>
            <a:off x="1578279" y="5243937"/>
            <a:ext cx="609700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Approximate values of stabilized cloud height (continuous blue line) </a:t>
            </a:r>
          </a:p>
          <a:p>
            <a:r>
              <a:rPr lang="en-GB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radius (red dashed line) as a function of explosion yield for land </a:t>
            </a:r>
          </a:p>
          <a:p>
            <a:r>
              <a:rPr lang="en-GB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surface or low air bursts</a:t>
            </a:r>
            <a:endParaRPr lang="da-DK" sz="900" dirty="0"/>
          </a:p>
        </p:txBody>
      </p:sp>
      <p:pic>
        <p:nvPicPr>
          <p:cNvPr id="10" name="Bilde 3" descr="A graph showing the value of a stock market&#10;&#10;Description automatically generated">
            <a:extLst>
              <a:ext uri="{FF2B5EF4-FFF2-40B4-BE49-F238E27FC236}">
                <a16:creationId xmlns:a16="http://schemas.microsoft.com/office/drawing/2014/main" id="{13B15E36-52F5-2F82-A5A2-D9B10DAFC7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415" y="2647497"/>
            <a:ext cx="3374859" cy="261407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F42637C-EB9E-C5D6-95BA-B52139F406D7}"/>
              </a:ext>
            </a:extLst>
          </p:cNvPr>
          <p:cNvSpPr txBox="1"/>
          <p:nvPr/>
        </p:nvSpPr>
        <p:spPr>
          <a:xfrm>
            <a:off x="6635415" y="5253500"/>
            <a:ext cx="60970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Altitudes of the stabilized cloud top and cloud bottom as a function </a:t>
            </a:r>
          </a:p>
          <a:p>
            <a:r>
              <a:rPr lang="en-GB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the explosion yield for surface or low air bursts</a:t>
            </a:r>
            <a:endParaRPr lang="da-DK" sz="900" dirty="0"/>
          </a:p>
        </p:txBody>
      </p:sp>
    </p:spTree>
    <p:extLst>
      <p:ext uri="{BB962C8B-B14F-4D97-AF65-F5344CB8AC3E}">
        <p14:creationId xmlns:p14="http://schemas.microsoft.com/office/powerpoint/2010/main" val="2568955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D6E380-2F24-DC99-C493-5CFF3D4986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28F7171-1EBB-A4F7-7345-65276EBE6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910" y="376989"/>
            <a:ext cx="10515600" cy="1134066"/>
          </a:xfrm>
        </p:spPr>
        <p:txBody>
          <a:bodyPr/>
          <a:lstStyle/>
          <a:p>
            <a:r>
              <a:rPr lang="da-DK" dirty="0" err="1"/>
              <a:t>Particle</a:t>
            </a:r>
            <a:r>
              <a:rPr lang="da-DK" dirty="0"/>
              <a:t> </a:t>
            </a:r>
            <a:r>
              <a:rPr lang="da-DK" dirty="0" err="1"/>
              <a:t>activity</a:t>
            </a:r>
            <a:r>
              <a:rPr lang="da-DK" dirty="0"/>
              <a:t> </a:t>
            </a:r>
            <a:r>
              <a:rPr lang="da-DK" dirty="0" err="1"/>
              <a:t>vs</a:t>
            </a:r>
            <a:r>
              <a:rPr lang="da-DK" dirty="0"/>
              <a:t> </a:t>
            </a:r>
            <a:r>
              <a:rPr lang="da-DK" dirty="0" err="1"/>
              <a:t>size</a:t>
            </a:r>
            <a:r>
              <a:rPr lang="da-DK" dirty="0"/>
              <a:t> – ground </a:t>
            </a:r>
            <a:r>
              <a:rPr lang="da-DK" dirty="0" err="1"/>
              <a:t>blasts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0C9DA14-744A-FDCE-63DD-4200C964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490" y="1978996"/>
            <a:ext cx="10515600" cy="3678312"/>
          </a:xfrm>
        </p:spPr>
        <p:txBody>
          <a:bodyPr/>
          <a:lstStyle/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Bilde 1" descr="Et bilde som inneholder Font, logo, Grafikk, tekst&#10;&#10;Automatisk generert beskrivelse">
            <a:extLst>
              <a:ext uri="{FF2B5EF4-FFF2-40B4-BE49-F238E27FC236}">
                <a16:creationId xmlns:a16="http://schemas.microsoft.com/office/drawing/2014/main" id="{08AE07D3-B325-10A0-D54B-FFF89A3CD8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798" y="54564"/>
            <a:ext cx="1115621" cy="12144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62D7038-798A-D4CA-DA9D-D3DA1A58FE01}"/>
              </a:ext>
            </a:extLst>
          </p:cNvPr>
          <p:cNvSpPr txBox="1"/>
          <p:nvPr/>
        </p:nvSpPr>
        <p:spPr>
          <a:xfrm>
            <a:off x="4025280" y="6072999"/>
            <a:ext cx="29253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b="1" dirty="0">
                <a:solidFill>
                  <a:schemeClr val="accent1">
                    <a:lumMod val="75000"/>
                  </a:schemeClr>
                </a:solidFill>
              </a:rPr>
              <a:t>Rome, November 11th,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F0B13B-5798-C4BE-5578-B4F0991603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490" y="192857"/>
            <a:ext cx="703808" cy="9922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45F449-4047-0025-57A3-DE2A9D922A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87" y="1744024"/>
            <a:ext cx="4265616" cy="322528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6FB2DEA-C83F-57AE-A279-B2F6ED590BD1}"/>
              </a:ext>
            </a:extLst>
          </p:cNvPr>
          <p:cNvSpPr txBox="1"/>
          <p:nvPr/>
        </p:nvSpPr>
        <p:spPr>
          <a:xfrm>
            <a:off x="5131468" y="1722499"/>
            <a:ext cx="6767764" cy="43242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Particles originating from ground (land or subsurface) bursts are reported to have a size range from less than one micron to several </a:t>
            </a:r>
            <a:r>
              <a:rPr lang="en-GB" sz="2000" dirty="0" err="1">
                <a:solidFill>
                  <a:srgbClr val="004494"/>
                </a:solidFill>
                <a:latin typeface="Josefin Sans" pitchFamily="2" charset="0"/>
              </a:rPr>
              <a:t>millimeters</a:t>
            </a:r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 in diameter. 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It is generally assumed that only the very smallest of these will remain suspended in the atmosphere for longer periods of time. 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However, following Former Soviet Union and Chinese tests, spherical radioactive particles with diameters up to some 20 µm were identified &gt;4000 km away.   </a:t>
            </a:r>
          </a:p>
          <a:p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Note that plumes formed after 1-100 </a:t>
            </a:r>
            <a:r>
              <a:rPr lang="en-GB" sz="2000" dirty="0" err="1">
                <a:solidFill>
                  <a:srgbClr val="004494"/>
                </a:solidFill>
                <a:latin typeface="Josefin Sans" pitchFamily="2" charset="0"/>
              </a:rPr>
              <a:t>kT</a:t>
            </a:r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 explosions, which is the range of main concern in the PREDICT project, do not reach the tropopause.</a:t>
            </a:r>
          </a:p>
          <a:p>
            <a:endParaRPr lang="da-DK" sz="2000" dirty="0">
              <a:solidFill>
                <a:srgbClr val="004494"/>
              </a:solidFill>
              <a:latin typeface="Josefin Sans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44BFC5-3952-842F-B79B-10976C226FDF}"/>
              </a:ext>
            </a:extLst>
          </p:cNvPr>
          <p:cNvSpPr txBox="1"/>
          <p:nvPr/>
        </p:nvSpPr>
        <p:spPr>
          <a:xfrm>
            <a:off x="0" y="5098553"/>
            <a:ext cx="609700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2" indent="0">
              <a:buNone/>
            </a:pPr>
            <a:r>
              <a:rPr lang="en-GB" sz="800" dirty="0">
                <a:solidFill>
                  <a:srgbClr val="004494"/>
                </a:solidFill>
                <a:latin typeface="Josefin Sans" pitchFamily="2" charset="0"/>
              </a:rPr>
              <a:t>Particle activity distributions recommended by various authors</a:t>
            </a:r>
            <a:endParaRPr lang="cs-CZ" sz="800" dirty="0">
              <a:solidFill>
                <a:srgbClr val="004494"/>
              </a:solidFill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378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066080-81CC-76E8-1C44-467EF130B3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50B3E36-2974-FE60-4EDE-7839E781A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910" y="376989"/>
            <a:ext cx="10515600" cy="1134066"/>
          </a:xfrm>
        </p:spPr>
        <p:txBody>
          <a:bodyPr/>
          <a:lstStyle/>
          <a:p>
            <a:r>
              <a:rPr lang="da-DK" dirty="0" err="1"/>
              <a:t>Particle</a:t>
            </a:r>
            <a:r>
              <a:rPr lang="da-DK" dirty="0"/>
              <a:t> </a:t>
            </a:r>
            <a:r>
              <a:rPr lang="da-DK" dirty="0" err="1"/>
              <a:t>activity</a:t>
            </a:r>
            <a:r>
              <a:rPr lang="da-DK" dirty="0"/>
              <a:t> </a:t>
            </a:r>
            <a:r>
              <a:rPr lang="da-DK" dirty="0" err="1"/>
              <a:t>vs</a:t>
            </a:r>
            <a:r>
              <a:rPr lang="da-DK" dirty="0"/>
              <a:t> </a:t>
            </a:r>
            <a:r>
              <a:rPr lang="da-DK" dirty="0" err="1"/>
              <a:t>size</a:t>
            </a:r>
            <a:r>
              <a:rPr lang="da-DK" dirty="0"/>
              <a:t> – ground </a:t>
            </a:r>
            <a:r>
              <a:rPr lang="da-DK" dirty="0" err="1"/>
              <a:t>blasts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4452EA7-57DF-B03F-C205-836E6B04C4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490" y="1980994"/>
            <a:ext cx="10515600" cy="3678312"/>
          </a:xfrm>
        </p:spPr>
        <p:txBody>
          <a:bodyPr/>
          <a:lstStyle/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Bilde 1" descr="Et bilde som inneholder Font, logo, Grafikk, tekst&#10;&#10;Automatisk generert beskrivelse">
            <a:extLst>
              <a:ext uri="{FF2B5EF4-FFF2-40B4-BE49-F238E27FC236}">
                <a16:creationId xmlns:a16="http://schemas.microsoft.com/office/drawing/2014/main" id="{4A10CD26-391C-9203-70EA-D1FE217586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798" y="54564"/>
            <a:ext cx="1115621" cy="12144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EC46824-ADC3-4C3F-87A7-AB60C4CD6BD5}"/>
              </a:ext>
            </a:extLst>
          </p:cNvPr>
          <p:cNvSpPr txBox="1"/>
          <p:nvPr/>
        </p:nvSpPr>
        <p:spPr>
          <a:xfrm>
            <a:off x="4025280" y="6072999"/>
            <a:ext cx="29253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b="1" dirty="0">
                <a:solidFill>
                  <a:schemeClr val="accent1">
                    <a:lumMod val="75000"/>
                  </a:schemeClr>
                </a:solidFill>
              </a:rPr>
              <a:t>Rome, November 11th,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4DE5C2-7D48-C5D9-2B97-1B177F64DA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490" y="192857"/>
            <a:ext cx="703808" cy="9922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EE74A5E-0F6D-8E16-E48A-EB5B671E2570}"/>
              </a:ext>
            </a:extLst>
          </p:cNvPr>
          <p:cNvSpPr txBox="1"/>
          <p:nvPr/>
        </p:nvSpPr>
        <p:spPr>
          <a:xfrm>
            <a:off x="711267" y="1888852"/>
            <a:ext cx="10628495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The most trustworthy of the above particle size distribution data can for particles &gt;20µm be reasonably well fitted to a log normal distribution. </a:t>
            </a:r>
          </a:p>
          <a:p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An optimized fit was suggested by Harvey et al. (1992) for the particles between 5 and 500 µm: 23% by a lognormal distribution </a:t>
            </a:r>
          </a:p>
          <a:p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with activity median 2.67µm (sigma of </a:t>
            </a:r>
          </a:p>
          <a:p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1.4) and 77% by lognormal with activity </a:t>
            </a:r>
          </a:p>
          <a:p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median of 5.02µm (sigma of </a:t>
            </a:r>
          </a:p>
          <a:p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0.99). </a:t>
            </a:r>
          </a:p>
          <a:p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Very similar cap particle size frequency </a:t>
            </a:r>
          </a:p>
          <a:p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curves have been recorded for a range </a:t>
            </a:r>
          </a:p>
          <a:p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of yields between 0.5 </a:t>
            </a:r>
            <a:r>
              <a:rPr lang="en-GB" sz="2000" dirty="0" err="1">
                <a:solidFill>
                  <a:srgbClr val="004494"/>
                </a:solidFill>
                <a:latin typeface="Josefin Sans" pitchFamily="2" charset="0"/>
              </a:rPr>
              <a:t>kT</a:t>
            </a:r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 and 14.8 MT.</a:t>
            </a:r>
            <a:endParaRPr lang="da-DK" sz="2000" dirty="0">
              <a:solidFill>
                <a:srgbClr val="004494"/>
              </a:solidFill>
              <a:latin typeface="Josefin Sans" pitchFamily="2" charset="0"/>
            </a:endParaRPr>
          </a:p>
          <a:p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585A22-87CA-03BB-124C-1249401ECC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433" y="2964116"/>
            <a:ext cx="4247136" cy="269519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424B6DF-E1AB-200E-B510-FBB35DBD299E}"/>
              </a:ext>
            </a:extLst>
          </p:cNvPr>
          <p:cNvSpPr txBox="1"/>
          <p:nvPr/>
        </p:nvSpPr>
        <p:spPr>
          <a:xfrm>
            <a:off x="10391775" y="3429000"/>
            <a:ext cx="117317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4494"/>
                </a:solidFill>
                <a:latin typeface="Josefin Sans" pitchFamily="2" charset="0"/>
              </a:rPr>
              <a:t>Example of ground blast aerosol size distribution as measured based on times-of-fall data. </a:t>
            </a:r>
            <a:endParaRPr lang="da-DK" sz="1200" dirty="0">
              <a:solidFill>
                <a:srgbClr val="004494"/>
              </a:solidFill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336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FC080F-B70C-51DC-6155-E7DA9B3AB9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C22744-E85E-39BA-A279-5CB4A29E4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910" y="376989"/>
            <a:ext cx="10515600" cy="1134066"/>
          </a:xfrm>
        </p:spPr>
        <p:txBody>
          <a:bodyPr/>
          <a:lstStyle/>
          <a:p>
            <a:r>
              <a:rPr lang="da-DK" dirty="0" err="1"/>
              <a:t>Particle</a:t>
            </a:r>
            <a:r>
              <a:rPr lang="da-DK" dirty="0"/>
              <a:t> </a:t>
            </a:r>
            <a:r>
              <a:rPr lang="da-DK" dirty="0" err="1"/>
              <a:t>activity</a:t>
            </a:r>
            <a:r>
              <a:rPr lang="da-DK" dirty="0"/>
              <a:t> </a:t>
            </a:r>
            <a:r>
              <a:rPr lang="da-DK" dirty="0" err="1"/>
              <a:t>vs</a:t>
            </a:r>
            <a:r>
              <a:rPr lang="da-DK" dirty="0"/>
              <a:t> </a:t>
            </a:r>
            <a:r>
              <a:rPr lang="da-DK" dirty="0" err="1"/>
              <a:t>size</a:t>
            </a:r>
            <a:r>
              <a:rPr lang="da-DK" dirty="0"/>
              <a:t> – ground and air </a:t>
            </a:r>
            <a:r>
              <a:rPr lang="da-DK" dirty="0" err="1"/>
              <a:t>blasts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3BD7AC4-B893-75A9-14DE-881ADAC57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490" y="1980994"/>
            <a:ext cx="10515600" cy="3678312"/>
          </a:xfrm>
        </p:spPr>
        <p:txBody>
          <a:bodyPr/>
          <a:lstStyle/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pPr lvl="2"/>
            <a:endParaRPr lang="da-DK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Bilde 1" descr="Et bilde som inneholder Font, logo, Grafikk, tekst&#10;&#10;Automatisk generert beskrivelse">
            <a:extLst>
              <a:ext uri="{FF2B5EF4-FFF2-40B4-BE49-F238E27FC236}">
                <a16:creationId xmlns:a16="http://schemas.microsoft.com/office/drawing/2014/main" id="{7CBFF0C4-BF91-A237-64EF-5BF19AAEA7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798" y="54564"/>
            <a:ext cx="1115621" cy="12144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B493761-70C3-82E4-F848-777626BC4F79}"/>
              </a:ext>
            </a:extLst>
          </p:cNvPr>
          <p:cNvSpPr txBox="1"/>
          <p:nvPr/>
        </p:nvSpPr>
        <p:spPr>
          <a:xfrm>
            <a:off x="4025280" y="6072999"/>
            <a:ext cx="29253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b="1" dirty="0">
                <a:solidFill>
                  <a:schemeClr val="accent1">
                    <a:lumMod val="75000"/>
                  </a:schemeClr>
                </a:solidFill>
              </a:rPr>
              <a:t>Rome, November 11th,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F8BE03-29D5-4BDF-A4C2-E348BE1DFC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490" y="192857"/>
            <a:ext cx="703808" cy="9922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D20DF0-E73C-1BD3-1601-558EEDA2B382}"/>
              </a:ext>
            </a:extLst>
          </p:cNvPr>
          <p:cNvSpPr txBox="1"/>
          <p:nvPr/>
        </p:nvSpPr>
        <p:spPr>
          <a:xfrm>
            <a:off x="759394" y="1723694"/>
            <a:ext cx="1080896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For small particles up to at least a few µm, two types of particles were clearly distinguished in ground blasts (Baker, 1987): (1) spherical particles with high specific activity (~r</a:t>
            </a:r>
            <a:r>
              <a:rPr lang="en-GB" sz="2000" baseline="30000" dirty="0">
                <a:solidFill>
                  <a:srgbClr val="004494"/>
                </a:solidFill>
                <a:effectLst/>
                <a:latin typeface="Josefin San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), and (2) irregular particles with lower specific activity (~r</a:t>
            </a:r>
            <a:r>
              <a:rPr lang="en-GB" sz="2000" baseline="30000" dirty="0">
                <a:solidFill>
                  <a:srgbClr val="004494"/>
                </a:solidFill>
                <a:latin typeface="Josefin San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).  </a:t>
            </a:r>
            <a:endParaRPr lang="da-DK" sz="2000" dirty="0">
              <a:solidFill>
                <a:srgbClr val="004494"/>
              </a:solidFill>
              <a:latin typeface="Josefin Sans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3E6EF9-08E4-D7E9-80A8-C38CB98CDB5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002" y="2861293"/>
            <a:ext cx="2306303" cy="261801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2C887FE-686A-7512-C212-EEFCDD508063}"/>
              </a:ext>
            </a:extLst>
          </p:cNvPr>
          <p:cNvSpPr txBox="1"/>
          <p:nvPr/>
        </p:nvSpPr>
        <p:spPr>
          <a:xfrm>
            <a:off x="946695" y="5399599"/>
            <a:ext cx="6097002" cy="38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GB" sz="800" dirty="0">
                <a:solidFill>
                  <a:srgbClr val="004494"/>
                </a:solidFill>
                <a:latin typeface="Josefin Sans" pitchFamily="2" charset="0"/>
              </a:rPr>
              <a:t>Round vs. irregular small particle distributions </a:t>
            </a:r>
          </a:p>
          <a:p>
            <a:pPr algn="just">
              <a:lnSpc>
                <a:spcPct val="120000"/>
              </a:lnSpc>
            </a:pPr>
            <a:r>
              <a:rPr lang="en-GB" sz="800" dirty="0">
                <a:solidFill>
                  <a:srgbClr val="004494"/>
                </a:solidFill>
                <a:latin typeface="Josefin Sans" pitchFamily="2" charset="0"/>
              </a:rPr>
              <a:t>from surface bursts (from Baker, 1987).</a:t>
            </a:r>
            <a:endParaRPr lang="da-DK" sz="800" dirty="0">
              <a:solidFill>
                <a:srgbClr val="004494"/>
              </a:solidFill>
              <a:latin typeface="Josefin Sans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10C330-DC0B-9681-12C8-13123C3D105E}"/>
              </a:ext>
            </a:extLst>
          </p:cNvPr>
          <p:cNvSpPr txBox="1"/>
          <p:nvPr/>
        </p:nvSpPr>
        <p:spPr>
          <a:xfrm>
            <a:off x="5487956" y="2796602"/>
            <a:ext cx="5815584" cy="340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The lognormal particle size distributions found for these (with median respectively 0.1 and 0.2µm) could be used to describe the small particle ‘tail’ for ground blasts. 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The distribution for the spherical particles fits exactly with that recorded for high air blasts (Nathans et al., 1970).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Typical particle densities for respectively high air and surface bursts are  </a:t>
            </a:r>
            <a:r>
              <a:rPr lang="en-GB" sz="1800" dirty="0">
                <a:solidFill>
                  <a:srgbClr val="004494"/>
                </a:solidFill>
                <a:effectLst/>
                <a:latin typeface="Josefin San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3.0-4.3 and </a:t>
            </a:r>
            <a:r>
              <a:rPr lang="en-GB" dirty="0">
                <a:solidFill>
                  <a:srgbClr val="004494"/>
                </a:solidFill>
                <a:latin typeface="Josefin San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1.0-3.0 </a:t>
            </a:r>
            <a:r>
              <a:rPr lang="en-GB" sz="1800" dirty="0">
                <a:solidFill>
                  <a:srgbClr val="004494"/>
                </a:solidFill>
                <a:effectLst/>
                <a:latin typeface="Josefin San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 cm</a:t>
            </a:r>
            <a:r>
              <a:rPr lang="en-GB" sz="1800" baseline="30000" dirty="0">
                <a:solidFill>
                  <a:srgbClr val="004494"/>
                </a:solidFill>
                <a:effectLst/>
                <a:latin typeface="Josefin San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-3</a:t>
            </a:r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solidFill>
                  <a:srgbClr val="004494"/>
                </a:solidFill>
                <a:latin typeface="Josefin Sans" pitchFamily="2" charset="0"/>
              </a:rPr>
              <a:t> </a:t>
            </a:r>
            <a:endParaRPr lang="da-DK" dirty="0">
              <a:solidFill>
                <a:srgbClr val="004494"/>
              </a:solidFill>
              <a:latin typeface="Josefin Sans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6E25CDF-1EBB-FFA7-27BE-1A65E685E1D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593" y="2951996"/>
            <a:ext cx="2151710" cy="232566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8B09391-172E-5995-39D7-E4A67C449E62}"/>
              </a:ext>
            </a:extLst>
          </p:cNvPr>
          <p:cNvSpPr txBox="1"/>
          <p:nvPr/>
        </p:nvSpPr>
        <p:spPr>
          <a:xfrm>
            <a:off x="3213564" y="5399598"/>
            <a:ext cx="2176998" cy="38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GB" sz="800" dirty="0">
                <a:solidFill>
                  <a:srgbClr val="004494"/>
                </a:solidFill>
                <a:latin typeface="Josefin Sans" pitchFamily="2" charset="0"/>
              </a:rPr>
              <a:t>Autoradiograph of ca. 1 mm ground blast particle from Bikini (Crocker et al., 1966)</a:t>
            </a:r>
            <a:endParaRPr lang="da-DK" sz="800" dirty="0">
              <a:solidFill>
                <a:srgbClr val="004494"/>
              </a:solidFill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510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1A9C6E-A3B3-74B5-A9BF-36638965DA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724206E-6A96-FAFE-4878-112B5DF9A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981" y="376989"/>
            <a:ext cx="10515600" cy="1134066"/>
          </a:xfrm>
        </p:spPr>
        <p:txBody>
          <a:bodyPr/>
          <a:lstStyle/>
          <a:p>
            <a:r>
              <a:rPr lang="da-DK" dirty="0" err="1"/>
              <a:t>Other</a:t>
            </a:r>
            <a:r>
              <a:rPr lang="da-DK" dirty="0"/>
              <a:t> </a:t>
            </a:r>
            <a:r>
              <a:rPr lang="da-DK" dirty="0" err="1"/>
              <a:t>investigations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C7713B5-3016-CAF4-F85C-94E0799F4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52871"/>
            <a:ext cx="10515600" cy="3678312"/>
          </a:xfrm>
        </p:spPr>
        <p:txBody>
          <a:bodyPr/>
          <a:lstStyle/>
          <a:p>
            <a:pPr marL="914400" lvl="2" indent="0">
              <a:buNone/>
            </a:pPr>
            <a:r>
              <a:rPr lang="da-DK" dirty="0"/>
              <a:t>Post-deposition </a:t>
            </a:r>
            <a:r>
              <a:rPr lang="da-DK" dirty="0" err="1"/>
              <a:t>particle</a:t>
            </a:r>
            <a:r>
              <a:rPr lang="da-DK" dirty="0"/>
              <a:t> </a:t>
            </a:r>
            <a:r>
              <a:rPr lang="da-DK" dirty="0" err="1"/>
              <a:t>mobility</a:t>
            </a:r>
            <a:r>
              <a:rPr lang="da-DK" dirty="0"/>
              <a:t> in the </a:t>
            </a:r>
            <a:r>
              <a:rPr lang="da-DK" dirty="0" err="1"/>
              <a:t>environment</a:t>
            </a:r>
            <a:r>
              <a:rPr lang="da-DK" dirty="0"/>
              <a:t> and </a:t>
            </a:r>
            <a:r>
              <a:rPr lang="da-DK" dirty="0" err="1"/>
              <a:t>particle</a:t>
            </a:r>
            <a:r>
              <a:rPr lang="da-DK" dirty="0"/>
              <a:t> </a:t>
            </a:r>
            <a:r>
              <a:rPr lang="da-DK" dirty="0" err="1"/>
              <a:t>solubility</a:t>
            </a:r>
            <a:r>
              <a:rPr lang="da-DK" dirty="0"/>
              <a:t> as a </a:t>
            </a:r>
            <a:r>
              <a:rPr lang="da-DK" dirty="0" err="1"/>
              <a:t>function</a:t>
            </a:r>
            <a:r>
              <a:rPr lang="da-DK" dirty="0"/>
              <a:t> of time and distance from the </a:t>
            </a:r>
            <a:r>
              <a:rPr lang="da-DK" dirty="0" err="1"/>
              <a:t>explosion</a:t>
            </a:r>
            <a:r>
              <a:rPr lang="da-DK" dirty="0"/>
              <a:t>.</a:t>
            </a:r>
          </a:p>
          <a:p>
            <a:pPr marL="914400" lvl="2" indent="0">
              <a:buNone/>
            </a:pPr>
            <a:endParaRPr lang="da-DK" dirty="0"/>
          </a:p>
          <a:p>
            <a:pPr lvl="2"/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Bilde 1" descr="Et bilde som inneholder Font, logo, Grafikk, tekst&#10;&#10;Automatisk generert beskrivelse">
            <a:extLst>
              <a:ext uri="{FF2B5EF4-FFF2-40B4-BE49-F238E27FC236}">
                <a16:creationId xmlns:a16="http://schemas.microsoft.com/office/drawing/2014/main" id="{B7739965-2F0B-83B0-B6CB-E7093687B0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798" y="54564"/>
            <a:ext cx="1115621" cy="12144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722F96-9FC2-84DB-70EC-7640C8AABCEE}"/>
              </a:ext>
            </a:extLst>
          </p:cNvPr>
          <p:cNvSpPr txBox="1"/>
          <p:nvPr/>
        </p:nvSpPr>
        <p:spPr>
          <a:xfrm>
            <a:off x="4025280" y="6072999"/>
            <a:ext cx="29253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b="1" dirty="0">
                <a:solidFill>
                  <a:schemeClr val="accent1">
                    <a:lumMod val="75000"/>
                  </a:schemeClr>
                </a:solidFill>
              </a:rPr>
              <a:t>Rome, November 11th,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30BE44-11A3-88D3-05F5-3321836B18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490" y="192857"/>
            <a:ext cx="703808" cy="992254"/>
          </a:xfrm>
          <a:prstGeom prst="rect">
            <a:avLst/>
          </a:prstGeom>
        </p:spPr>
      </p:pic>
      <p:pic>
        <p:nvPicPr>
          <p:cNvPr id="1026" name="image_0">
            <a:extLst>
              <a:ext uri="{FF2B5EF4-FFF2-40B4-BE49-F238E27FC236}">
                <a16:creationId xmlns:a16="http://schemas.microsoft.com/office/drawing/2014/main" id="{E77D6135-A9AB-518A-0C4E-3743745DF9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400" y="2729915"/>
            <a:ext cx="7448800" cy="2269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3AEB7B8-F80A-FC0E-699F-A5F4E4D4D028}"/>
              </a:ext>
            </a:extLst>
          </p:cNvPr>
          <p:cNvSpPr txBox="1"/>
          <p:nvPr/>
        </p:nvSpPr>
        <p:spPr>
          <a:xfrm>
            <a:off x="2525128" y="5084226"/>
            <a:ext cx="6097002" cy="480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kern="100" dirty="0">
                <a:solidFill>
                  <a:srgbClr val="004494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Relative concentration of </a:t>
            </a:r>
            <a:r>
              <a:rPr lang="en-US" sz="1200" kern="100" baseline="30000" dirty="0">
                <a:solidFill>
                  <a:srgbClr val="004494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90</a:t>
            </a:r>
            <a:r>
              <a:rPr lang="en-US" sz="1200" kern="100" dirty="0">
                <a:solidFill>
                  <a:srgbClr val="004494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Sr species in soils, as a function of distance from the Atomic Lake crater, along the axis of the fallout plume.</a:t>
            </a:r>
            <a:endParaRPr lang="da-DK" sz="1200" kern="100" dirty="0">
              <a:solidFill>
                <a:srgbClr val="004494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188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0FABD3-2B97-411E-C5BF-BDFDA1FB78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15B4A03-BF7D-4691-D04F-E13500BF2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981" y="376989"/>
            <a:ext cx="10515600" cy="1134066"/>
          </a:xfrm>
        </p:spPr>
        <p:txBody>
          <a:bodyPr/>
          <a:lstStyle/>
          <a:p>
            <a:r>
              <a:rPr lang="da-DK" dirty="0" err="1"/>
              <a:t>Other</a:t>
            </a:r>
            <a:r>
              <a:rPr lang="da-DK" dirty="0"/>
              <a:t> </a:t>
            </a:r>
            <a:r>
              <a:rPr lang="da-DK" dirty="0" err="1"/>
              <a:t>investigations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5A4CB0E4-6CE9-D2E7-B6D1-793C7609F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48335"/>
            <a:ext cx="10515600" cy="3678312"/>
          </a:xfrm>
        </p:spPr>
        <p:txBody>
          <a:bodyPr/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Bilde 1" descr="Et bilde som inneholder Font, logo, Grafikk, tekst&#10;&#10;Automatisk generert beskrivelse">
            <a:extLst>
              <a:ext uri="{FF2B5EF4-FFF2-40B4-BE49-F238E27FC236}">
                <a16:creationId xmlns:a16="http://schemas.microsoft.com/office/drawing/2014/main" id="{F584771F-F19D-6CA7-8CA4-F56F6DABB2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798" y="54564"/>
            <a:ext cx="1115621" cy="12144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C7CB2BB-0B46-6FA1-9333-BD067B36AF69}"/>
              </a:ext>
            </a:extLst>
          </p:cNvPr>
          <p:cNvSpPr txBox="1"/>
          <p:nvPr/>
        </p:nvSpPr>
        <p:spPr>
          <a:xfrm>
            <a:off x="4025280" y="6072999"/>
            <a:ext cx="29253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b="1" dirty="0">
                <a:solidFill>
                  <a:schemeClr val="accent1">
                    <a:lumMod val="75000"/>
                  </a:schemeClr>
                </a:solidFill>
              </a:rPr>
              <a:t>Rome, November 11th,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ABA074-3133-DFAD-10F4-C9C441835E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490" y="192857"/>
            <a:ext cx="703808" cy="9922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27878A-4055-2D70-D93F-4707A8B35E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956" y="2093423"/>
            <a:ext cx="3838364" cy="367831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506A0A-75B6-C05D-1ECA-23A7B6B2A4B6}"/>
              </a:ext>
            </a:extLst>
          </p:cNvPr>
          <p:cNvSpPr txBox="1"/>
          <p:nvPr/>
        </p:nvSpPr>
        <p:spPr>
          <a:xfrm>
            <a:off x="0" y="2256548"/>
            <a:ext cx="5354053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2" indent="0">
              <a:buNone/>
            </a:pP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Fractionation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(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depletion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of volatile elements in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connection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with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particle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formation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processes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). 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Some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particles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in ground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bursts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are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only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contaminated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on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surface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. 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Very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complicated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processes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control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this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in reality.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We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have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some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relevant data for ground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blasts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, but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need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to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further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discuss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the </a:t>
            </a:r>
            <a:r>
              <a:rPr lang="da-DK" sz="2000" dirty="0" err="1">
                <a:solidFill>
                  <a:srgbClr val="004494"/>
                </a:solidFill>
                <a:latin typeface="Josefin Sans" pitchFamily="2" charset="0"/>
              </a:rPr>
              <a:t>applicability</a:t>
            </a:r>
            <a:r>
              <a:rPr lang="da-DK" sz="2000" dirty="0">
                <a:solidFill>
                  <a:srgbClr val="004494"/>
                </a:solidFill>
                <a:latin typeface="Josefin Sans" pitchFamily="2" charset="0"/>
              </a:rPr>
              <a:t> in practice of the options.  </a:t>
            </a:r>
            <a:endParaRPr lang="cs-CZ" sz="2000" dirty="0">
              <a:solidFill>
                <a:srgbClr val="004494"/>
              </a:solidFill>
              <a:latin typeface="Josefin Sans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8C3111-BD93-E2F2-E83F-4674FD1876BA}"/>
              </a:ext>
            </a:extLst>
          </p:cNvPr>
          <p:cNvSpPr txBox="1"/>
          <p:nvPr/>
        </p:nvSpPr>
        <p:spPr>
          <a:xfrm>
            <a:off x="9218196" y="3731869"/>
            <a:ext cx="1645602" cy="124880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cs-CZ"/>
            </a:defPPr>
            <a:lvl1pPr algn="ctr">
              <a:lnSpc>
                <a:spcPct val="120000"/>
              </a:lnSpc>
              <a:spcAft>
                <a:spcPts val="800"/>
              </a:spcAft>
              <a:defRPr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GB" sz="900" dirty="0">
                <a:solidFill>
                  <a:srgbClr val="004494"/>
                </a:solidFill>
                <a:latin typeface="Josefin Sans" pitchFamily="2" charset="0"/>
                <a:ea typeface="+mn-ea"/>
                <a:cs typeface="+mn-cs"/>
              </a:rPr>
              <a:t>Fractionation plots (volatility-indicating ‘R factors’ relative to that for Sr-89) for cloud aerosol samples observed in various surface blasts (from Russell, 1965).</a:t>
            </a:r>
            <a:endParaRPr lang="da-DK" sz="900" dirty="0">
              <a:solidFill>
                <a:srgbClr val="004494"/>
              </a:solidFill>
              <a:latin typeface="Josefin Sans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3543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63777B-D148-B92F-328E-9EF2E55578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559211C-2FC5-3C56-9D4A-6A4DA1782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981" y="376989"/>
            <a:ext cx="10515600" cy="1134066"/>
          </a:xfrm>
        </p:spPr>
        <p:txBody>
          <a:bodyPr/>
          <a:lstStyle/>
          <a:p>
            <a:r>
              <a:rPr lang="da-DK" dirty="0"/>
              <a:t>WP1.3 Model scenario </a:t>
            </a:r>
            <a:r>
              <a:rPr lang="da-DK" dirty="0" err="1"/>
              <a:t>recommendations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36ACFAE-CCC4-B0E6-A435-320F89C3F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198" y="1952871"/>
            <a:ext cx="10515600" cy="3678312"/>
          </a:xfrm>
        </p:spPr>
        <p:txBody>
          <a:bodyPr/>
          <a:lstStyle/>
          <a:p>
            <a:pPr marL="914400" lvl="2" indent="0">
              <a:buNone/>
            </a:pPr>
            <a:r>
              <a:rPr lang="da-DK" dirty="0"/>
              <a:t>On basis of WP1.1 and WP1.2, WP1.3 </a:t>
            </a:r>
            <a:r>
              <a:rPr lang="da-DK" dirty="0" err="1"/>
              <a:t>will</a:t>
            </a:r>
            <a:r>
              <a:rPr lang="da-DK" dirty="0"/>
              <a:t> </a:t>
            </a:r>
            <a:r>
              <a:rPr lang="da-DK" dirty="0" err="1"/>
              <a:t>establish</a:t>
            </a:r>
            <a:r>
              <a:rPr lang="da-DK" dirty="0"/>
              <a:t> a </a:t>
            </a:r>
            <a:r>
              <a:rPr lang="da-DK" dirty="0" err="1"/>
              <a:t>limited</a:t>
            </a:r>
            <a:r>
              <a:rPr lang="da-DK" dirty="0"/>
              <a:t> </a:t>
            </a:r>
            <a:r>
              <a:rPr lang="da-DK" dirty="0" err="1"/>
              <a:t>number</a:t>
            </a:r>
            <a:r>
              <a:rPr lang="da-DK" dirty="0"/>
              <a:t> of </a:t>
            </a:r>
            <a:r>
              <a:rPr lang="da-DK" dirty="0" err="1"/>
              <a:t>representative</a:t>
            </a:r>
            <a:r>
              <a:rPr lang="da-DK" dirty="0"/>
              <a:t> scenarios (in the kT </a:t>
            </a:r>
            <a:r>
              <a:rPr lang="da-DK" dirty="0" err="1"/>
              <a:t>yield</a:t>
            </a:r>
            <a:r>
              <a:rPr lang="da-DK" dirty="0"/>
              <a:t> range) </a:t>
            </a:r>
            <a:r>
              <a:rPr lang="da-DK" dirty="0" err="1"/>
              <a:t>following</a:t>
            </a:r>
            <a:r>
              <a:rPr lang="da-DK" dirty="0"/>
              <a:t> </a:t>
            </a:r>
            <a:r>
              <a:rPr lang="da-DK" dirty="0" err="1"/>
              <a:t>different</a:t>
            </a:r>
            <a:r>
              <a:rPr lang="da-DK" dirty="0"/>
              <a:t> relevant </a:t>
            </a:r>
            <a:r>
              <a:rPr lang="da-DK" dirty="0" err="1"/>
              <a:t>nuclear</a:t>
            </a:r>
            <a:r>
              <a:rPr lang="da-DK" dirty="0"/>
              <a:t> </a:t>
            </a:r>
            <a:r>
              <a:rPr lang="da-DK" dirty="0" err="1"/>
              <a:t>blast</a:t>
            </a:r>
            <a:r>
              <a:rPr lang="da-DK" dirty="0"/>
              <a:t> types.  </a:t>
            </a:r>
          </a:p>
          <a:p>
            <a:pPr marL="914400" lvl="2" indent="0">
              <a:buNone/>
            </a:pPr>
            <a:r>
              <a:rPr lang="da-DK" dirty="0"/>
              <a:t>WP1.3 </a:t>
            </a:r>
            <a:r>
              <a:rPr lang="da-DK" dirty="0" err="1"/>
              <a:t>will</a:t>
            </a:r>
            <a:r>
              <a:rPr lang="da-DK" dirty="0"/>
              <a:t> feed </a:t>
            </a:r>
            <a:r>
              <a:rPr lang="da-DK" dirty="0" err="1"/>
              <a:t>directly</a:t>
            </a:r>
            <a:r>
              <a:rPr lang="da-DK" dirty="0"/>
              <a:t> </a:t>
            </a:r>
            <a:r>
              <a:rPr lang="da-DK" dirty="0" err="1"/>
              <a:t>into</a:t>
            </a:r>
            <a:r>
              <a:rPr lang="da-DK" dirty="0"/>
              <a:t> WP2 (</a:t>
            </a:r>
            <a:r>
              <a:rPr lang="da-DK" dirty="0" err="1"/>
              <a:t>modelling</a:t>
            </a:r>
            <a:r>
              <a:rPr lang="da-DK" dirty="0"/>
              <a:t> </a:t>
            </a:r>
            <a:r>
              <a:rPr lang="da-DK" dirty="0" err="1"/>
              <a:t>improvement</a:t>
            </a:r>
            <a:r>
              <a:rPr lang="da-DK" dirty="0"/>
              <a:t>) and WP3 (model </a:t>
            </a:r>
            <a:r>
              <a:rPr lang="da-DK" dirty="0" err="1"/>
              <a:t>comparison</a:t>
            </a:r>
            <a:r>
              <a:rPr lang="da-DK" dirty="0"/>
              <a:t>).  Work on WP1.3 </a:t>
            </a:r>
            <a:r>
              <a:rPr lang="da-DK" dirty="0" err="1"/>
              <a:t>will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finalized</a:t>
            </a:r>
            <a:r>
              <a:rPr lang="da-DK" dirty="0"/>
              <a:t> by May 2025.</a:t>
            </a: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Bilde 1" descr="Et bilde som inneholder Font, logo, Grafikk, tekst&#10;&#10;Automatisk generert beskrivelse">
            <a:extLst>
              <a:ext uri="{FF2B5EF4-FFF2-40B4-BE49-F238E27FC236}">
                <a16:creationId xmlns:a16="http://schemas.microsoft.com/office/drawing/2014/main" id="{6AA94238-A4E4-12D9-3ED8-0A71635D81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798" y="54564"/>
            <a:ext cx="1115621" cy="12144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F229572-3DEA-BDAC-79C7-5D591CCEBB41}"/>
              </a:ext>
            </a:extLst>
          </p:cNvPr>
          <p:cNvSpPr txBox="1"/>
          <p:nvPr/>
        </p:nvSpPr>
        <p:spPr>
          <a:xfrm>
            <a:off x="4025280" y="6072999"/>
            <a:ext cx="29253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a-DK" b="1" dirty="0">
                <a:solidFill>
                  <a:schemeClr val="accent1">
                    <a:lumMod val="75000"/>
                  </a:schemeClr>
                </a:solidFill>
              </a:rPr>
              <a:t>Rome, November 11th,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73D705-75B2-6017-A6C9-DAE92EDF55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490" y="192857"/>
            <a:ext cx="703808" cy="992254"/>
          </a:xfrm>
          <a:prstGeom prst="rect">
            <a:avLst/>
          </a:prstGeom>
        </p:spPr>
      </p:pic>
      <p:pic>
        <p:nvPicPr>
          <p:cNvPr id="1026" name="Picture 2" descr="Stop Saying Thank You on Social Media and Say Something Meaningful!">
            <a:extLst>
              <a:ext uri="{FF2B5EF4-FFF2-40B4-BE49-F238E27FC236}">
                <a16:creationId xmlns:a16="http://schemas.microsoft.com/office/drawing/2014/main" id="{F02179DC-4673-967B-4008-DF4B8E7DB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749" y="3594475"/>
            <a:ext cx="3396414" cy="2257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50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7a5ac7c-4942-4a00-8707-a5d9713e8d83">
      <Terms xmlns="http://schemas.microsoft.com/office/infopath/2007/PartnerControls"/>
    </lcf76f155ced4ddcb4097134ff3c332f>
    <TaxCatchAll xmlns="e5a73227-f915-454f-bc96-eaba06316bc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F6152EA61B604F81FA8E828DC09402" ma:contentTypeVersion="15" ma:contentTypeDescription="Crée un document." ma:contentTypeScope="" ma:versionID="70b7acfff0f3042b695f88c826ba8167">
  <xsd:schema xmlns:xsd="http://www.w3.org/2001/XMLSchema" xmlns:xs="http://www.w3.org/2001/XMLSchema" xmlns:p="http://schemas.microsoft.com/office/2006/metadata/properties" xmlns:ns2="77a5ac7c-4942-4a00-8707-a5d9713e8d83" xmlns:ns3="e5a73227-f915-454f-bc96-eaba06316bcd" targetNamespace="http://schemas.microsoft.com/office/2006/metadata/properties" ma:root="true" ma:fieldsID="4bcfb313864233767d9dfc95420af987" ns2:_="" ns3:_="">
    <xsd:import namespace="77a5ac7c-4942-4a00-8707-a5d9713e8d83"/>
    <xsd:import namespace="e5a73227-f915-454f-bc96-eaba06316bc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bjectDetectorVersion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a5ac7c-4942-4a00-8707-a5d9713e8d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Balises d’images" ma:readOnly="false" ma:fieldId="{5cf76f15-5ced-4ddc-b409-7134ff3c332f}" ma:taxonomyMulti="true" ma:sspId="23a356a8-fca7-49b5-9bd6-b4d41694e3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a73227-f915-454f-bc96-eaba06316bc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3420795d-fa5d-4a96-b0f5-9aca7d6dbce6}" ma:internalName="TaxCatchAll" ma:showField="CatchAllData" ma:web="e5a73227-f915-454f-bc96-eaba06316bc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78AE49-D326-4A03-BBAB-A938C5E00560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e5a73227-f915-454f-bc96-eaba06316bcd"/>
    <ds:schemaRef ds:uri="http://purl.org/dc/elements/1.1/"/>
    <ds:schemaRef ds:uri="http://schemas.microsoft.com/office/2006/documentManagement/types"/>
    <ds:schemaRef ds:uri="77a5ac7c-4942-4a00-8707-a5d9713e8d83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BFCC277-3ED8-4C28-B4C2-B879B55C58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a5ac7c-4942-4a00-8707-a5d9713e8d83"/>
    <ds:schemaRef ds:uri="e5a73227-f915-454f-bc96-eaba06316b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817201F-C441-42E5-A51D-4E20C2F199F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13000</TotalTime>
  <Words>906</Words>
  <Application>Microsoft Macintosh PowerPoint</Application>
  <PresentationFormat>Grand écran</PresentationFormat>
  <Paragraphs>117</Paragraphs>
  <Slides>9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Aptos</vt:lpstr>
      <vt:lpstr>Arial</vt:lpstr>
      <vt:lpstr>Calibri</vt:lpstr>
      <vt:lpstr>Josefin Sans</vt:lpstr>
      <vt:lpstr>Motiv Office</vt:lpstr>
      <vt:lpstr>PREDICT WP1.2</vt:lpstr>
      <vt:lpstr>Objectives of WP1.2</vt:lpstr>
      <vt:lpstr>Cloud dimensions</vt:lpstr>
      <vt:lpstr>Particle activity vs size – ground blasts</vt:lpstr>
      <vt:lpstr>Particle activity vs size – ground blasts</vt:lpstr>
      <vt:lpstr>Particle activity vs size – ground and air blasts</vt:lpstr>
      <vt:lpstr>Other investigations</vt:lpstr>
      <vt:lpstr>Other investigations</vt:lpstr>
      <vt:lpstr>WP1.3 Model scenario recommendations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PIANOFORTE</dc:title>
  <dc:creator>Davídková Marie</dc:creator>
  <cp:lastModifiedBy>Eymeric LAFRANQUE</cp:lastModifiedBy>
  <cp:revision>50</cp:revision>
  <cp:lastPrinted>2024-11-01T14:14:26Z</cp:lastPrinted>
  <dcterms:created xsi:type="dcterms:W3CDTF">2022-06-10T07:43:44Z</dcterms:created>
  <dcterms:modified xsi:type="dcterms:W3CDTF">2024-11-09T23:00:46Z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0x01010046F6152EA61B604F81FA8E828DC09402</vt:lpwstr>
  </property>
</Properties>
</file>