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64" r:id="rId7"/>
    <p:sldId id="259" r:id="rId8"/>
    <p:sldId id="260" r:id="rId9"/>
    <p:sldId id="263" r:id="rId10"/>
    <p:sldId id="261" r:id="rId11"/>
    <p:sldId id="262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4"/>
    <a:srgbClr val="FFA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4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948D558-CE8F-7143-968E-2554DB1DC7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612DFCF-7F89-B615-806F-F8627C763C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5120-8B33-4194-B723-2287D638B0D5}" type="datetimeFigureOut">
              <a:rPr lang="fr-FR" smtClean="0"/>
              <a:t>09/11/2024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566506-5245-A855-69B1-76E8C1D685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8CC88C-545F-8A7C-406C-B569B315FB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47BDE-B30C-4ED3-9534-4290A83E1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63599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1A1E0-3E33-43B0-A6C2-6BDE7D775A1D}" type="datetimeFigureOut">
              <a:rPr lang="fr-FR" smtClean="0"/>
              <a:t>09/11/2024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22661-79D3-4270-9DB7-8ED2D13AE3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43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39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521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0FA30F-2E56-4124-B517-06591F7E3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609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4494"/>
                </a:solidFill>
                <a:latin typeface="Josefin Sans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E9C9740-811B-48AB-BFED-F72EE81D2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5731"/>
            <a:ext cx="9144000" cy="247206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4494"/>
                </a:solidFill>
                <a:latin typeface="Josefin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C6B2B26D-5846-4306-BB5C-7582DA814C22}"/>
              </a:ext>
            </a:extLst>
          </p:cNvPr>
          <p:cNvCxnSpPr>
            <a:cxnSpLocks/>
          </p:cNvCxnSpPr>
          <p:nvPr userDrawn="1"/>
        </p:nvCxnSpPr>
        <p:spPr>
          <a:xfrm>
            <a:off x="834884" y="2498080"/>
            <a:ext cx="10512000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87E1BF28-D5A0-406B-AF86-117DC6BE53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743" y="70553"/>
            <a:ext cx="1115621" cy="1214473"/>
          </a:xfrm>
          <a:prstGeom prst="rect">
            <a:avLst/>
          </a:prstGeom>
        </p:spPr>
      </p:pic>
      <p:pic>
        <p:nvPicPr>
          <p:cNvPr id="7" name="Logo" descr="Logo Federal Office for Radiation Protection">
            <a:extLst>
              <a:ext uri="{FF2B5EF4-FFF2-40B4-BE49-F238E27FC236}">
                <a16:creationId xmlns:a16="http://schemas.microsoft.com/office/drawing/2014/main" id="{99319F7C-4BC2-4DB7-95E3-ABF9EA5285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36874" cy="10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65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5153E4-DCBB-476B-8A41-2A43545E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26F4090-BB5E-472A-9E4F-34A65D0BC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08403A5-A323-44D5-AA84-F7E4BBD8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9B3FC1-53F9-4C2F-B533-16B3F4FF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5CFE27-5921-43CF-9AA6-6F3FAFAD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442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1AF7588-7383-409D-A981-B8303246C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295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8044AD8-E6FB-4CD5-B384-82DDB990D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357581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8DEBA2-CA76-4424-97E0-A614B530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F6D931-39FC-42E3-9522-7DABDBA8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E19E73-FD49-4EF7-AA37-157F4502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07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369E46-A1EB-4027-BDD5-352DDA43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406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3272895-ADD2-46D2-833C-9FD9820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10515600" cy="36783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C59C42A-20CA-4586-AD4E-805E739FD2E9}"/>
              </a:ext>
            </a:extLst>
          </p:cNvPr>
          <p:cNvCxnSpPr/>
          <p:nvPr userDrawn="1"/>
        </p:nvCxnSpPr>
        <p:spPr>
          <a:xfrm>
            <a:off x="203765" y="1499192"/>
            <a:ext cx="10894911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9120CB5C-EA60-4B4D-BDF6-06984542F7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743" y="70553"/>
            <a:ext cx="1115621" cy="1214473"/>
          </a:xfrm>
          <a:prstGeom prst="rect">
            <a:avLst/>
          </a:prstGeom>
        </p:spPr>
      </p:pic>
      <p:pic>
        <p:nvPicPr>
          <p:cNvPr id="6" name="Logo" descr="Logo Federal Office for Radiation Protection">
            <a:extLst>
              <a:ext uri="{FF2B5EF4-FFF2-40B4-BE49-F238E27FC236}">
                <a16:creationId xmlns:a16="http://schemas.microsoft.com/office/drawing/2014/main" id="{D3FCBD0F-5D1C-4E19-BADD-D45353884F6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5498" y="137789"/>
            <a:ext cx="1936874" cy="10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3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DC381-F37F-4D6C-A1A7-C2123D08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21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C0AB28ED-0F66-449B-80C1-FF59CBD8C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43504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3E7EA3D-59B3-40FA-83B9-AD7934F9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280666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4D6B24-8DCF-4ACF-AB9B-A769FEE6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28066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99C325-7906-4089-AC3F-6BA1A011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4438" y="5280665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76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DCDF92-48A0-417B-AC92-4CA2FE59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C38AB8-C6E3-4659-A26D-2DFA0C1D3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C05469E-3F2E-4E61-BA28-8A3B06390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E550B51-1362-4C11-80D1-100E5F9C90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4BF1106-4082-4AB1-A00B-F9ACECA2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41419B-D2DD-4BBE-830E-45BBBC1B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318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F25ADB-9A3F-4254-99AB-64BFBCDE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B2C97FA-5156-4C45-9EC9-CAE4F2BCA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17662C36-9814-4991-ADE1-DF39122F7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1C27CED-4A96-4209-AEF6-3E8CAE672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F7A6D0F5-BED0-4CB6-A741-C9FF03066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1957503-B950-4BB0-A5B8-385B0EF2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C9F6566-9EA2-44D4-B9A6-9EFE0BC3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9C123ED-3451-4511-B212-88762B03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94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B2D5AE-B090-464E-BEFC-5311C158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046B9DE-5EBE-4D70-A087-3C71D83E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D9BF548-8579-4378-A4D0-AE794DB08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FAF0D16-0215-4742-8B53-4205B95A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09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C44258A-583C-4557-A309-B96FCEF6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1386A3D-1FCC-443B-BAF3-AA869401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85CB790-0BD0-438D-BC5F-7C24868A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08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34140B-107B-406C-A6D3-38CF1E72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BF00318-8674-417E-8DC9-5545B817A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745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A8144675-04E5-49B8-9C7B-1B4069A01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755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4813D2-6762-41A6-A3F6-A8B2B489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CF79BDB-04A5-4CA1-9AFC-D92649B0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D1B55BF-883A-43D2-A416-1B0CC9206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31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99762A-4AF6-4281-A893-828CB099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F10941D-14C7-4C76-B199-026BD0FBC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7250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5D674AF-2F15-40A0-99DC-0D2B26056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55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822AACC-4924-45F1-9D23-1D7DE45C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1F8F6B9-7F75-4B36-A9E3-B99847FF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F821FF8-D1EA-41D5-871E-2B013689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19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57AA4BD-98CE-4B82-A74B-061C30366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79AB07-4EB3-46C9-9923-A1A3CA75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9507"/>
            <a:ext cx="10515600" cy="367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CE27B17-D5B0-4910-A923-1760D5B403AF}"/>
              </a:ext>
            </a:extLst>
          </p:cNvPr>
          <p:cNvSpPr txBox="1"/>
          <p:nvPr userDrawn="1"/>
        </p:nvSpPr>
        <p:spPr>
          <a:xfrm>
            <a:off x="4689117" y="6106638"/>
            <a:ext cx="2819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>
                <a:solidFill>
                  <a:srgbClr val="004494"/>
                </a:solidFill>
                <a:latin typeface="Josefin Sans" pitchFamily="2" charset="0"/>
              </a:rPr>
              <a:t>Rome, 11 </a:t>
            </a:r>
            <a:r>
              <a:rPr lang="fr-FR" sz="1600" b="1" dirty="0" err="1">
                <a:solidFill>
                  <a:srgbClr val="004494"/>
                </a:solidFill>
                <a:latin typeface="Josefin Sans" pitchFamily="2" charset="0"/>
              </a:rPr>
              <a:t>November</a:t>
            </a:r>
            <a:r>
              <a:rPr lang="fr-FR" sz="1600" b="1" dirty="0">
                <a:solidFill>
                  <a:srgbClr val="004494"/>
                </a:solidFill>
                <a:latin typeface="Josefin Sans" pitchFamily="2" charset="0"/>
              </a:rPr>
              <a:t> 2024</a:t>
            </a:r>
            <a:endParaRPr lang="cs-CZ" sz="1600" b="1" dirty="0">
              <a:solidFill>
                <a:srgbClr val="004494"/>
              </a:solidFill>
              <a:latin typeface="Josefin Sans" pitchFamily="2" charset="0"/>
            </a:endParaRPr>
          </a:p>
        </p:txBody>
      </p:sp>
      <p:pic>
        <p:nvPicPr>
          <p:cNvPr id="6" name="Image 4" descr="Co-funded by the EU">
            <a:extLst>
              <a:ext uri="{FF2B5EF4-FFF2-40B4-BE49-F238E27FC236}">
                <a16:creationId xmlns:a16="http://schemas.microsoft.com/office/drawing/2014/main" id="{5DD50754-B205-13E2-DB40-BF5EF1BE0DA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337" y="5964977"/>
            <a:ext cx="3012532" cy="62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07F142-B0A3-4B3F-B9EB-F6160D29287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789051"/>
            <a:ext cx="1656000" cy="97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3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494"/>
          </a:solidFill>
          <a:latin typeface="Josefin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F909FD-2298-457C-81F9-CE396765E4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PREDICT Project - </a:t>
            </a:r>
            <a:r>
              <a:rPr lang="de-DE" dirty="0" err="1"/>
              <a:t>Overview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B503EC-76F7-406A-AFB2-4F8BB08342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ImPRovements</a:t>
            </a:r>
            <a:r>
              <a:rPr lang="en-US" dirty="0"/>
              <a:t> in atmospheric </a:t>
            </a:r>
            <a:r>
              <a:rPr lang="en-US" dirty="0" err="1"/>
              <a:t>dispErsion</a:t>
            </a:r>
            <a:r>
              <a:rPr lang="en-US" dirty="0"/>
              <a:t> </a:t>
            </a:r>
            <a:r>
              <a:rPr lang="en-US" dirty="0" err="1"/>
              <a:t>moDellIng</a:t>
            </a:r>
            <a:r>
              <a:rPr lang="en-US" dirty="0"/>
              <a:t> and </a:t>
            </a:r>
            <a:r>
              <a:rPr lang="en-US" dirty="0" err="1"/>
              <a:t>proteCTive</a:t>
            </a:r>
            <a:r>
              <a:rPr lang="en-US" dirty="0"/>
              <a:t> action strategies in case of nuclear detonations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362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0FF91BC-3775-44A6-BA16-3127F3338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0"/>
            <a:ext cx="5159478" cy="383867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PREDICT aims to enable the major internationally used decision support systems JRODOS and ARGOS and other nationally used atmospheric dispersion and transport codes and follow-on </a:t>
            </a:r>
            <a:r>
              <a:rPr lang="en-US" sz="2000" dirty="0" err="1"/>
              <a:t>foodchain</a:t>
            </a:r>
            <a:r>
              <a:rPr lang="en-US" sz="2000" dirty="0"/>
              <a:t> models to simulate and predict consequences due to the fallout of a nuclear detonation in Europe or worldwide.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Duration: 01 February 2024 – 31 January 2027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12 partners from seven European countries</a:t>
            </a:r>
          </a:p>
          <a:p>
            <a:pPr lvl="2"/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91F9D1-D617-41B7-8A17-1521510F5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317" y="4076410"/>
            <a:ext cx="1766080" cy="76876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EDC5721-361E-416B-8674-586A73707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333" y="4194011"/>
            <a:ext cx="1478801" cy="7394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BFF8078-835E-47C8-8B3D-5A040863DC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5188"/>
          <a:stretch/>
        </p:blipFill>
        <p:spPr>
          <a:xfrm>
            <a:off x="7959064" y="5032997"/>
            <a:ext cx="1322587" cy="94652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4834C2A-E518-4B75-9B3F-11951390351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6044"/>
          <a:stretch/>
        </p:blipFill>
        <p:spPr>
          <a:xfrm>
            <a:off x="9490407" y="4948306"/>
            <a:ext cx="2613296" cy="80101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12C107B-51E3-431A-B3C7-ED612EB6E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3000" y="4991827"/>
            <a:ext cx="1410472" cy="105242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E52760C-64A1-4705-88B2-850444D9D9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2303" y="4219917"/>
            <a:ext cx="1674978" cy="5221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15325D8-D9F0-4753-908D-581F72B0022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0102" b="17733"/>
          <a:stretch/>
        </p:blipFill>
        <p:spPr>
          <a:xfrm>
            <a:off x="10036493" y="2653219"/>
            <a:ext cx="1766079" cy="9779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1D8614E-8B01-4BF9-BB0C-883E5A756E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91538" y="1850865"/>
            <a:ext cx="2011034" cy="432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C8BED4A-46A1-4143-A710-3F5842006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12737" y="2697784"/>
            <a:ext cx="1478801" cy="99837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BB8E38-EA78-456F-9922-7C655C38A9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58031" y="1705456"/>
            <a:ext cx="2332376" cy="88425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AC96EDF-B26A-4E13-A30A-D334C3A7F8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88236" y="2768793"/>
            <a:ext cx="1102023" cy="116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6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structure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442A2583-74E9-4A09-9299-AC95F4F1F41D}"/>
              </a:ext>
            </a:extLst>
          </p:cNvPr>
          <p:cNvGrpSpPr/>
          <p:nvPr/>
        </p:nvGrpSpPr>
        <p:grpSpPr>
          <a:xfrm>
            <a:off x="513807" y="1680755"/>
            <a:ext cx="10615748" cy="4049486"/>
            <a:chOff x="1393795" y="603853"/>
            <a:chExt cx="9349139" cy="5725551"/>
          </a:xfrm>
        </p:grpSpPr>
        <p:sp>
          <p:nvSpPr>
            <p:cNvPr id="9" name="Rectangle: Rounded Corners 9">
              <a:extLst>
                <a:ext uri="{FF2B5EF4-FFF2-40B4-BE49-F238E27FC236}">
                  <a16:creationId xmlns:a16="http://schemas.microsoft.com/office/drawing/2014/main" id="{4FC45CD3-BB7A-4582-843E-FDCF4BB7F368}"/>
                </a:ext>
              </a:extLst>
            </p:cNvPr>
            <p:cNvSpPr/>
            <p:nvPr/>
          </p:nvSpPr>
          <p:spPr>
            <a:xfrm>
              <a:off x="1393795" y="603853"/>
              <a:ext cx="9349139" cy="57255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</a:rPr>
                <a:t>WP6</a:t>
              </a:r>
            </a:p>
          </p:txBody>
        </p:sp>
        <p:sp>
          <p:nvSpPr>
            <p:cNvPr id="10" name="Rectangle: Rounded Corners 3">
              <a:extLst>
                <a:ext uri="{FF2B5EF4-FFF2-40B4-BE49-F238E27FC236}">
                  <a16:creationId xmlns:a16="http://schemas.microsoft.com/office/drawing/2014/main" id="{7109E420-11C1-44DB-B6AA-7D00B9D6834C}"/>
                </a:ext>
              </a:extLst>
            </p:cNvPr>
            <p:cNvSpPr/>
            <p:nvPr/>
          </p:nvSpPr>
          <p:spPr>
            <a:xfrm>
              <a:off x="3083963" y="733636"/>
              <a:ext cx="2158892" cy="133400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WP1</a:t>
              </a:r>
            </a:p>
            <a:p>
              <a:pPr algn="ctr"/>
              <a:r>
                <a:rPr lang="en-GB" dirty="0"/>
                <a:t>Source term &amp; Scenarios</a:t>
              </a:r>
            </a:p>
          </p:txBody>
        </p:sp>
        <p:sp>
          <p:nvSpPr>
            <p:cNvPr id="11" name="Rectangle: Rounded Corners 6">
              <a:extLst>
                <a:ext uri="{FF2B5EF4-FFF2-40B4-BE49-F238E27FC236}">
                  <a16:creationId xmlns:a16="http://schemas.microsoft.com/office/drawing/2014/main" id="{B3FA979E-9E29-4F78-B1DE-6F0B4687193B}"/>
                </a:ext>
              </a:extLst>
            </p:cNvPr>
            <p:cNvSpPr/>
            <p:nvPr/>
          </p:nvSpPr>
          <p:spPr>
            <a:xfrm>
              <a:off x="5419284" y="2067642"/>
              <a:ext cx="2175977" cy="135343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WP2</a:t>
              </a:r>
            </a:p>
            <a:p>
              <a:pPr algn="ctr"/>
              <a:r>
                <a:rPr lang="en-GB" dirty="0"/>
                <a:t>Modelling improvement</a:t>
              </a:r>
            </a:p>
          </p:txBody>
        </p:sp>
        <p:sp>
          <p:nvSpPr>
            <p:cNvPr id="12" name="Rectangle: Rounded Corners 7">
              <a:extLst>
                <a:ext uri="{FF2B5EF4-FFF2-40B4-BE49-F238E27FC236}">
                  <a16:creationId xmlns:a16="http://schemas.microsoft.com/office/drawing/2014/main" id="{AD4E6BEC-D2C8-482C-A044-EC3C1FD93213}"/>
                </a:ext>
              </a:extLst>
            </p:cNvPr>
            <p:cNvSpPr/>
            <p:nvPr/>
          </p:nvSpPr>
          <p:spPr>
            <a:xfrm>
              <a:off x="3083963" y="3421081"/>
              <a:ext cx="2175976" cy="135343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: Rounded Corners 8">
              <a:extLst>
                <a:ext uri="{FF2B5EF4-FFF2-40B4-BE49-F238E27FC236}">
                  <a16:creationId xmlns:a16="http://schemas.microsoft.com/office/drawing/2014/main" id="{64980B57-C0D5-4E04-8E39-7EC1C801FA6D}"/>
                </a:ext>
              </a:extLst>
            </p:cNvPr>
            <p:cNvSpPr/>
            <p:nvPr/>
          </p:nvSpPr>
          <p:spPr>
            <a:xfrm>
              <a:off x="5502179" y="4796969"/>
              <a:ext cx="2175976" cy="135343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WP4</a:t>
              </a:r>
            </a:p>
            <a:p>
              <a:pPr algn="ctr"/>
              <a:r>
                <a:rPr lang="en-GB" dirty="0"/>
                <a:t>Protective actions strategies</a:t>
              </a:r>
            </a:p>
          </p:txBody>
        </p:sp>
        <p:sp>
          <p:nvSpPr>
            <p:cNvPr id="14" name="Rectangle: Rounded Corners 9">
              <a:extLst>
                <a:ext uri="{FF2B5EF4-FFF2-40B4-BE49-F238E27FC236}">
                  <a16:creationId xmlns:a16="http://schemas.microsoft.com/office/drawing/2014/main" id="{BA8ACA9B-2DDC-4EE0-98C0-7088628E0BB4}"/>
                </a:ext>
              </a:extLst>
            </p:cNvPr>
            <p:cNvSpPr/>
            <p:nvPr/>
          </p:nvSpPr>
          <p:spPr>
            <a:xfrm>
              <a:off x="9057388" y="733636"/>
              <a:ext cx="922253" cy="541677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WP5</a:t>
              </a:r>
            </a:p>
            <a:p>
              <a:pPr algn="ctr"/>
              <a:endParaRPr lang="en-GB" dirty="0"/>
            </a:p>
            <a:p>
              <a:pPr algn="ctr"/>
              <a:r>
                <a:rPr lang="en-GB" dirty="0"/>
                <a:t>E&amp;T</a:t>
              </a:r>
            </a:p>
            <a:p>
              <a:pPr algn="ctr"/>
              <a:endParaRPr lang="en-GB" dirty="0"/>
            </a:p>
            <a:p>
              <a:pPr algn="ctr"/>
              <a:r>
                <a:rPr lang="en-GB" dirty="0"/>
                <a:t>Diss.</a:t>
              </a:r>
            </a:p>
          </p:txBody>
        </p:sp>
        <p:sp>
          <p:nvSpPr>
            <p:cNvPr id="15" name="Isosceles Triangle 11">
              <a:extLst>
                <a:ext uri="{FF2B5EF4-FFF2-40B4-BE49-F238E27FC236}">
                  <a16:creationId xmlns:a16="http://schemas.microsoft.com/office/drawing/2014/main" id="{4A3D28F4-8221-4FB2-B629-261A0AA48BA3}"/>
                </a:ext>
              </a:extLst>
            </p:cNvPr>
            <p:cNvSpPr/>
            <p:nvPr/>
          </p:nvSpPr>
          <p:spPr>
            <a:xfrm>
              <a:off x="3927551" y="3586656"/>
              <a:ext cx="1232240" cy="1031756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1600" dirty="0"/>
                <a:t>Phase 2 </a:t>
              </a:r>
            </a:p>
          </p:txBody>
        </p:sp>
        <p:sp>
          <p:nvSpPr>
            <p:cNvPr id="16" name="Isosceles Triangle 12">
              <a:extLst>
                <a:ext uri="{FF2B5EF4-FFF2-40B4-BE49-F238E27FC236}">
                  <a16:creationId xmlns:a16="http://schemas.microsoft.com/office/drawing/2014/main" id="{FDB98660-564A-43C5-A43A-DCCB92A270C5}"/>
                </a:ext>
              </a:extLst>
            </p:cNvPr>
            <p:cNvSpPr/>
            <p:nvPr/>
          </p:nvSpPr>
          <p:spPr>
            <a:xfrm rot="10800000">
              <a:off x="3234008" y="3565253"/>
              <a:ext cx="1232240" cy="1031756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r>
                <a:rPr lang="en-GB" sz="1600" dirty="0"/>
                <a:t>Phase 1  </a:t>
              </a:r>
            </a:p>
          </p:txBody>
        </p:sp>
        <p:sp>
          <p:nvSpPr>
            <p:cNvPr id="17" name="Arrow: Right 10">
              <a:extLst>
                <a:ext uri="{FF2B5EF4-FFF2-40B4-BE49-F238E27FC236}">
                  <a16:creationId xmlns:a16="http://schemas.microsoft.com/office/drawing/2014/main" id="{499E0911-1087-4B7A-8C75-13FD2205C644}"/>
                </a:ext>
              </a:extLst>
            </p:cNvPr>
            <p:cNvSpPr/>
            <p:nvPr/>
          </p:nvSpPr>
          <p:spPr>
            <a:xfrm rot="5400000">
              <a:off x="3644937" y="2513072"/>
              <a:ext cx="1056204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Bent 13">
              <a:extLst>
                <a:ext uri="{FF2B5EF4-FFF2-40B4-BE49-F238E27FC236}">
                  <a16:creationId xmlns:a16="http://schemas.microsoft.com/office/drawing/2014/main" id="{604E790A-402C-4E11-AB23-3A8F4C60DA61}"/>
                </a:ext>
              </a:extLst>
            </p:cNvPr>
            <p:cNvSpPr/>
            <p:nvPr/>
          </p:nvSpPr>
          <p:spPr>
            <a:xfrm rot="10800000">
              <a:off x="5409983" y="3565253"/>
              <a:ext cx="1190140" cy="898960"/>
            </a:xfrm>
            <a:prstGeom prst="bentArrow">
              <a:avLst>
                <a:gd name="adj1" fmla="val 25000"/>
                <a:gd name="adj2" fmla="val 2560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" name="Arrow: Bent 14">
              <a:extLst>
                <a:ext uri="{FF2B5EF4-FFF2-40B4-BE49-F238E27FC236}">
                  <a16:creationId xmlns:a16="http://schemas.microsoft.com/office/drawing/2014/main" id="{8F21067D-59C2-4371-B5AE-D5E8A0D5600B}"/>
                </a:ext>
              </a:extLst>
            </p:cNvPr>
            <p:cNvSpPr/>
            <p:nvPr/>
          </p:nvSpPr>
          <p:spPr>
            <a:xfrm rot="10800000">
              <a:off x="4061846" y="4878772"/>
              <a:ext cx="1348133" cy="834963"/>
            </a:xfrm>
            <a:prstGeom prst="bentArrow">
              <a:avLst>
                <a:gd name="adj1" fmla="val 25000"/>
                <a:gd name="adj2" fmla="val 25601"/>
                <a:gd name="adj3" fmla="val 25000"/>
                <a:gd name="adj4" fmla="val 43750"/>
              </a:avLst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" name="Arrow: Right 16">
              <a:extLst>
                <a:ext uri="{FF2B5EF4-FFF2-40B4-BE49-F238E27FC236}">
                  <a16:creationId xmlns:a16="http://schemas.microsoft.com/office/drawing/2014/main" id="{22CC81D2-14FE-4CA8-BB92-B3F31C16E2E9}"/>
                </a:ext>
              </a:extLst>
            </p:cNvPr>
            <p:cNvSpPr/>
            <p:nvPr/>
          </p:nvSpPr>
          <p:spPr>
            <a:xfrm>
              <a:off x="5487377" y="1137382"/>
              <a:ext cx="343502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row: Right 17">
              <a:extLst>
                <a:ext uri="{FF2B5EF4-FFF2-40B4-BE49-F238E27FC236}">
                  <a16:creationId xmlns:a16="http://schemas.microsoft.com/office/drawing/2014/main" id="{E7C58F09-51CA-4E59-AC61-26BDDAD25B93}"/>
                </a:ext>
              </a:extLst>
            </p:cNvPr>
            <p:cNvSpPr/>
            <p:nvPr/>
          </p:nvSpPr>
          <p:spPr>
            <a:xfrm>
              <a:off x="7771691" y="2502045"/>
              <a:ext cx="1150714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row: Right 18">
              <a:extLst>
                <a:ext uri="{FF2B5EF4-FFF2-40B4-BE49-F238E27FC236}">
                  <a16:creationId xmlns:a16="http://schemas.microsoft.com/office/drawing/2014/main" id="{1BFE0038-7487-4E6E-B1EB-4C5FAF7E9745}"/>
                </a:ext>
              </a:extLst>
            </p:cNvPr>
            <p:cNvSpPr/>
            <p:nvPr/>
          </p:nvSpPr>
          <p:spPr>
            <a:xfrm>
              <a:off x="7813137" y="5231372"/>
              <a:ext cx="110926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row: Right 19">
              <a:extLst>
                <a:ext uri="{FF2B5EF4-FFF2-40B4-BE49-F238E27FC236}">
                  <a16:creationId xmlns:a16="http://schemas.microsoft.com/office/drawing/2014/main" id="{8285DC05-B813-4559-8E7C-4E75333670D3}"/>
                </a:ext>
              </a:extLst>
            </p:cNvPr>
            <p:cNvSpPr/>
            <p:nvPr/>
          </p:nvSpPr>
          <p:spPr>
            <a:xfrm>
              <a:off x="6716752" y="3979582"/>
              <a:ext cx="2205653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AEBFC001-FC5B-4231-A580-5E66B5491C67}"/>
              </a:ext>
            </a:extLst>
          </p:cNvPr>
          <p:cNvSpPr txBox="1"/>
          <p:nvPr/>
        </p:nvSpPr>
        <p:spPr>
          <a:xfrm rot="19965681">
            <a:off x="2702318" y="3908488"/>
            <a:ext cx="21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Model </a:t>
            </a:r>
            <a:r>
              <a:rPr lang="de-DE" dirty="0" err="1"/>
              <a:t>comparison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D429A1F-A852-4B7F-B19A-B94D5B6A3FD2}"/>
              </a:ext>
            </a:extLst>
          </p:cNvPr>
          <p:cNvSpPr txBox="1"/>
          <p:nvPr/>
        </p:nvSpPr>
        <p:spPr>
          <a:xfrm>
            <a:off x="2398160" y="3366045"/>
            <a:ext cx="918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WP3</a:t>
            </a:r>
          </a:p>
        </p:txBody>
      </p:sp>
    </p:spTree>
    <p:extLst>
      <p:ext uri="{BB962C8B-B14F-4D97-AF65-F5344CB8AC3E}">
        <p14:creationId xmlns:p14="http://schemas.microsoft.com/office/powerpoint/2010/main" val="151256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9784F6-10BD-4106-A365-487582FC6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278" y="1681316"/>
            <a:ext cx="7769495" cy="4198374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b="1" dirty="0"/>
              <a:t>WP 1</a:t>
            </a:r>
            <a:r>
              <a:rPr lang="en-US" sz="3600" dirty="0"/>
              <a:t> </a:t>
            </a:r>
            <a:r>
              <a:rPr lang="en-GB" sz="3600" b="1" dirty="0"/>
              <a:t>– </a:t>
            </a:r>
            <a:r>
              <a:rPr lang="en-US" sz="3600" b="1" dirty="0"/>
              <a:t>Characterization of airborne </a:t>
            </a:r>
            <a:r>
              <a:rPr lang="en-US" sz="3600" b="1" dirty="0" err="1"/>
              <a:t>radiocontaminants</a:t>
            </a:r>
            <a:r>
              <a:rPr lang="en-US" sz="3600" b="1" dirty="0"/>
              <a:t> (source term description) (DTU):</a:t>
            </a:r>
          </a:p>
          <a:p>
            <a:pPr marL="285750" indent="-285750">
              <a:lnSpc>
                <a:spcPct val="120000"/>
              </a:lnSpc>
            </a:pPr>
            <a:r>
              <a:rPr lang="en-US" sz="3300" dirty="0"/>
              <a:t>Research into </a:t>
            </a:r>
            <a:r>
              <a:rPr lang="en-US" sz="3300" dirty="0">
                <a:solidFill>
                  <a:srgbClr val="FF0000"/>
                </a:solidFill>
              </a:rPr>
              <a:t>datasets, relevant for </a:t>
            </a:r>
            <a:r>
              <a:rPr lang="en-US" sz="3300" dirty="0"/>
              <a:t>atmospheric dispersion </a:t>
            </a:r>
            <a:r>
              <a:rPr lang="en-US" sz="3300" dirty="0">
                <a:solidFill>
                  <a:srgbClr val="FF0000"/>
                </a:solidFill>
              </a:rPr>
              <a:t>modelling</a:t>
            </a:r>
            <a:r>
              <a:rPr lang="en-US" sz="3300" dirty="0"/>
              <a:t> for airburst and ground detonation</a:t>
            </a:r>
          </a:p>
          <a:p>
            <a:pPr marL="285750" indent="-285750">
              <a:lnSpc>
                <a:spcPct val="120000"/>
              </a:lnSpc>
            </a:pPr>
            <a:r>
              <a:rPr lang="en-US" sz="3300" dirty="0"/>
              <a:t>What are the </a:t>
            </a:r>
            <a:r>
              <a:rPr lang="en-US" sz="3300" dirty="0">
                <a:solidFill>
                  <a:srgbClr val="FF0000"/>
                </a:solidFill>
              </a:rPr>
              <a:t>main dose-delivering radionuclides</a:t>
            </a:r>
            <a:r>
              <a:rPr lang="en-US" sz="3300" dirty="0"/>
              <a:t>, activity-height and particle size distributions?</a:t>
            </a:r>
          </a:p>
          <a:p>
            <a:pPr marL="285750" indent="-285750">
              <a:lnSpc>
                <a:spcPct val="120000"/>
              </a:lnSpc>
            </a:pPr>
            <a:r>
              <a:rPr lang="en-US" sz="3300" dirty="0"/>
              <a:t>Reduce computing time and </a:t>
            </a:r>
            <a:r>
              <a:rPr lang="en-US" sz="3300" dirty="0">
                <a:solidFill>
                  <a:srgbClr val="FF0000"/>
                </a:solidFill>
              </a:rPr>
              <a:t>develop relevant scenarios </a:t>
            </a:r>
            <a:r>
              <a:rPr lang="en-US" sz="3300" dirty="0"/>
              <a:t>to be used in other WPs</a:t>
            </a:r>
          </a:p>
          <a:p>
            <a:pPr marL="0" indent="0">
              <a:buNone/>
            </a:pPr>
            <a:r>
              <a:rPr lang="en-GB" sz="3600" b="1" dirty="0"/>
              <a:t>WP2 – Modelling Improvement (UKHSA):</a:t>
            </a:r>
            <a:r>
              <a:rPr lang="en-GB" sz="3600" dirty="0"/>
              <a:t> </a:t>
            </a:r>
          </a:p>
          <a:p>
            <a:pPr marL="285750" indent="-285750">
              <a:lnSpc>
                <a:spcPct val="120000"/>
              </a:lnSpc>
            </a:pPr>
            <a:r>
              <a:rPr lang="en-GB" sz="3300" dirty="0"/>
              <a:t>Develop scientifically based  </a:t>
            </a:r>
            <a:r>
              <a:rPr lang="en-GB" sz="3300" dirty="0">
                <a:solidFill>
                  <a:srgbClr val="FF0000"/>
                </a:solidFill>
              </a:rPr>
              <a:t>recommendations for future improvements</a:t>
            </a:r>
            <a:r>
              <a:rPr lang="en-GB" sz="3300" dirty="0"/>
              <a:t> of atmospheric dispersion and radiological dose assessment models applied to nuclear detonation scenarios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9D3F60-D89C-42C0-B163-B5F17FD8A3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0656" y="2403786"/>
            <a:ext cx="3182329" cy="271006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09EFBA7-9AF9-41B4-9C9E-7CA9E562FEE0}"/>
              </a:ext>
            </a:extLst>
          </p:cNvPr>
          <p:cNvSpPr txBox="1"/>
          <p:nvPr/>
        </p:nvSpPr>
        <p:spPr>
          <a:xfrm>
            <a:off x="9704727" y="4836853"/>
            <a:ext cx="2318583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Image: Glasstone and Dolan, 1977</a:t>
            </a:r>
          </a:p>
        </p:txBody>
      </p:sp>
    </p:spTree>
    <p:extLst>
      <p:ext uri="{BB962C8B-B14F-4D97-AF65-F5344CB8AC3E}">
        <p14:creationId xmlns:p14="http://schemas.microsoft.com/office/powerpoint/2010/main" val="116316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9784F6-10BD-4106-A365-487582FC6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956" y="1721342"/>
            <a:ext cx="7529052" cy="40993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200" b="1" dirty="0"/>
              <a:t>WP3 – Model Comparison (KIT):</a:t>
            </a:r>
            <a:r>
              <a:rPr lang="en-GB" sz="2200" dirty="0"/>
              <a:t> </a:t>
            </a:r>
          </a:p>
          <a:p>
            <a:pPr marL="285750" indent="-285750">
              <a:lnSpc>
                <a:spcPct val="120000"/>
              </a:lnSpc>
            </a:pPr>
            <a:r>
              <a:rPr lang="en-GB" sz="1900" dirty="0">
                <a:solidFill>
                  <a:srgbClr val="FF0000"/>
                </a:solidFill>
              </a:rPr>
              <a:t>Model validation</a:t>
            </a:r>
            <a:r>
              <a:rPr lang="en-GB" sz="1900" dirty="0"/>
              <a:t> with historical contamination data from 1950s weapon tests (</a:t>
            </a:r>
            <a:r>
              <a:rPr lang="en-GB" sz="1900" dirty="0">
                <a:solidFill>
                  <a:srgbClr val="FF0000"/>
                </a:solidFill>
              </a:rPr>
              <a:t>accuracy</a:t>
            </a:r>
            <a:r>
              <a:rPr lang="en-GB" sz="1900" dirty="0"/>
              <a:t> of the prediction)</a:t>
            </a:r>
            <a:endParaRPr lang="de-DE" sz="1900" dirty="0"/>
          </a:p>
          <a:p>
            <a:pPr marL="285750" indent="-285750">
              <a:lnSpc>
                <a:spcPct val="120000"/>
              </a:lnSpc>
            </a:pPr>
            <a:r>
              <a:rPr lang="en-GB" sz="1900" dirty="0"/>
              <a:t>Assess </a:t>
            </a:r>
            <a:r>
              <a:rPr lang="en-GB" sz="1900" dirty="0">
                <a:solidFill>
                  <a:srgbClr val="FF0000"/>
                </a:solidFill>
              </a:rPr>
              <a:t>model uncertainty</a:t>
            </a:r>
            <a:r>
              <a:rPr lang="en-GB" sz="1900" dirty="0"/>
              <a:t> for </a:t>
            </a:r>
            <a:r>
              <a:rPr lang="en-GB" sz="1900" dirty="0">
                <a:solidFill>
                  <a:srgbClr val="FF0000"/>
                </a:solidFill>
              </a:rPr>
              <a:t>same input </a:t>
            </a:r>
            <a:r>
              <a:rPr lang="en-GB" sz="1900" dirty="0"/>
              <a:t>data set but </a:t>
            </a:r>
            <a:r>
              <a:rPr lang="en-GB" sz="1900" dirty="0">
                <a:solidFill>
                  <a:srgbClr val="FF0000"/>
                </a:solidFill>
              </a:rPr>
              <a:t>different codes: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GB" sz="1900" dirty="0"/>
              <a:t>yearly averaged meteorological conditions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GB" sz="1900" dirty="0"/>
              <a:t>specific, most relevant meteorological conditions (</a:t>
            </a:r>
            <a:r>
              <a:rPr lang="en-GB" sz="1900" dirty="0">
                <a:solidFill>
                  <a:srgbClr val="FF0000"/>
                </a:solidFill>
              </a:rPr>
              <a:t>precision</a:t>
            </a:r>
            <a:r>
              <a:rPr lang="en-GB" sz="1900" dirty="0"/>
              <a:t> of the prediction)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200" b="1" dirty="0"/>
              <a:t>WP4 – Protective actions strategies (BfS):</a:t>
            </a:r>
            <a:r>
              <a:rPr lang="en-GB" sz="2200" dirty="0"/>
              <a:t> </a:t>
            </a:r>
          </a:p>
          <a:p>
            <a:pPr marL="285750" indent="-285750">
              <a:lnSpc>
                <a:spcPct val="120000"/>
              </a:lnSpc>
            </a:pPr>
            <a:r>
              <a:rPr lang="en-GB" sz="1900" dirty="0"/>
              <a:t>Develop </a:t>
            </a:r>
            <a:r>
              <a:rPr lang="en-GB" sz="1900" dirty="0">
                <a:solidFill>
                  <a:srgbClr val="FF0000"/>
                </a:solidFill>
              </a:rPr>
              <a:t>harmonized protective action strategies</a:t>
            </a:r>
            <a:r>
              <a:rPr lang="en-GB" sz="1900" dirty="0"/>
              <a:t>, based on the unified source terms of WP1 and specific endpoints of the uncertainty analysis in WP3</a:t>
            </a:r>
          </a:p>
          <a:p>
            <a:pPr marL="285750" indent="-285750">
              <a:lnSpc>
                <a:spcPct val="120000"/>
              </a:lnSpc>
            </a:pPr>
            <a:r>
              <a:rPr lang="en-GB" sz="1900" dirty="0"/>
              <a:t>Develop </a:t>
            </a:r>
            <a:r>
              <a:rPr lang="en-GB" sz="1900" dirty="0">
                <a:solidFill>
                  <a:srgbClr val="FF0000"/>
                </a:solidFill>
              </a:rPr>
              <a:t>effective ways of communicating protective measures to the public</a:t>
            </a:r>
            <a:r>
              <a:rPr lang="en-GB" sz="1900" dirty="0"/>
              <a:t>, taking into account psychological, social and ethical consideration and utilizing results of a </a:t>
            </a:r>
            <a:r>
              <a:rPr lang="en-GB" sz="1900" dirty="0">
                <a:solidFill>
                  <a:srgbClr val="FF0000"/>
                </a:solidFill>
              </a:rPr>
              <a:t>workshop with key players</a:t>
            </a:r>
            <a:r>
              <a:rPr lang="en-GB" sz="1900" dirty="0"/>
              <a:t> in emergency response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6045E5-7CCD-46ED-8597-5148926572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5" t="19455" r="3003" b="11000"/>
          <a:stretch/>
        </p:blipFill>
        <p:spPr>
          <a:xfrm rot="21600000">
            <a:off x="8000999" y="4915743"/>
            <a:ext cx="3942814" cy="15879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06F06B5-956B-4958-B987-C84AE16FD1C1}"/>
              </a:ext>
            </a:extLst>
          </p:cNvPr>
          <p:cNvSpPr txBox="1"/>
          <p:nvPr/>
        </p:nvSpPr>
        <p:spPr>
          <a:xfrm>
            <a:off x="7727553" y="4638744"/>
            <a:ext cx="4489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Advice for the Public on Protection in Case of a Nuclear Detonation</a:t>
            </a:r>
            <a:endParaRPr lang="de-DE" sz="1200" b="1" dirty="0">
              <a:solidFill>
                <a:srgbClr val="0070C0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0F0609-0696-42DC-82DA-6A34A2D20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8" y="1957583"/>
            <a:ext cx="1780749" cy="244492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A0F9560-CEDA-45C7-B2D6-68FABF0B96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548" y="1957583"/>
            <a:ext cx="1675418" cy="230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82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9784F6-10BD-4106-A365-487582FC6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956" y="1721342"/>
            <a:ext cx="7089896" cy="4207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WP 5 – Education, training and dissemination (NMBU)</a:t>
            </a:r>
            <a:r>
              <a:rPr lang="en-GB" sz="2000" dirty="0"/>
              <a:t> </a:t>
            </a:r>
            <a:r>
              <a:rPr lang="en-GB" sz="2400" b="1" dirty="0"/>
              <a:t>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 dirty="0">
                <a:solidFill>
                  <a:srgbClr val="FF0000"/>
                </a:solidFill>
              </a:rPr>
              <a:t>Disseminate project results </a:t>
            </a:r>
            <a:r>
              <a:rPr lang="en-GB" sz="1800" dirty="0"/>
              <a:t>to the European operational emergency preparedness and response community and worldwide using:</a:t>
            </a:r>
          </a:p>
          <a:p>
            <a:pPr marL="285750" indent="-285750">
              <a:lnSpc>
                <a:spcPct val="110000"/>
              </a:lnSpc>
            </a:pPr>
            <a:r>
              <a:rPr lang="en-GB" sz="1800" dirty="0"/>
              <a:t>European Radiation Protection Platforms organised in </a:t>
            </a:r>
            <a:r>
              <a:rPr lang="en-GB" sz="1800" dirty="0">
                <a:solidFill>
                  <a:srgbClr val="FF0000"/>
                </a:solidFill>
              </a:rPr>
              <a:t>MEENAS</a:t>
            </a:r>
          </a:p>
          <a:p>
            <a:pPr marL="285750" indent="-285750">
              <a:lnSpc>
                <a:spcPct val="110000"/>
              </a:lnSpc>
            </a:pPr>
            <a:r>
              <a:rPr lang="en-GB" sz="1800" dirty="0"/>
              <a:t>International bodies such as </a:t>
            </a:r>
            <a:r>
              <a:rPr lang="en-GB" sz="1800" dirty="0">
                <a:solidFill>
                  <a:srgbClr val="FF0000"/>
                </a:solidFill>
              </a:rPr>
              <a:t>IAEA, OECD NEA, HERCA-WENRA</a:t>
            </a:r>
          </a:p>
          <a:p>
            <a:pPr marL="285750" indent="-285750">
              <a:lnSpc>
                <a:spcPct val="110000"/>
              </a:lnSpc>
            </a:pPr>
            <a:r>
              <a:rPr lang="en-GB" sz="1800" dirty="0"/>
              <a:t>Regular international </a:t>
            </a:r>
            <a:r>
              <a:rPr lang="en-GB" sz="1800" dirty="0">
                <a:solidFill>
                  <a:srgbClr val="FF0000"/>
                </a:solidFill>
              </a:rPr>
              <a:t>exercises</a:t>
            </a:r>
            <a:r>
              <a:rPr lang="en-GB" sz="1800" dirty="0"/>
              <a:t> of the </a:t>
            </a:r>
            <a:r>
              <a:rPr lang="en-GB" sz="1800" dirty="0">
                <a:solidFill>
                  <a:srgbClr val="FF0000"/>
                </a:solidFill>
              </a:rPr>
              <a:t>RODOS</a:t>
            </a:r>
            <a:r>
              <a:rPr lang="en-GB" sz="1800" dirty="0"/>
              <a:t> and </a:t>
            </a:r>
            <a:r>
              <a:rPr lang="en-GB" sz="1800" dirty="0">
                <a:solidFill>
                  <a:srgbClr val="FF0000"/>
                </a:solidFill>
              </a:rPr>
              <a:t>ARGOS user groups</a:t>
            </a:r>
          </a:p>
          <a:p>
            <a:pPr marL="285750" indent="-285750">
              <a:lnSpc>
                <a:spcPct val="110000"/>
              </a:lnSpc>
            </a:pPr>
            <a:r>
              <a:rPr lang="en-GB" sz="1800" dirty="0"/>
              <a:t>International </a:t>
            </a:r>
            <a:r>
              <a:rPr lang="en-GB" sz="1800" dirty="0">
                <a:solidFill>
                  <a:srgbClr val="FF0000"/>
                </a:solidFill>
              </a:rPr>
              <a:t>conferences</a:t>
            </a:r>
          </a:p>
          <a:p>
            <a:pPr marL="285750" indent="-285750">
              <a:lnSpc>
                <a:spcPct val="110000"/>
              </a:lnSpc>
            </a:pPr>
            <a:r>
              <a:rPr lang="en-GB" sz="1800" dirty="0">
                <a:solidFill>
                  <a:srgbClr val="FF0000"/>
                </a:solidFill>
              </a:rPr>
              <a:t>Training courses </a:t>
            </a:r>
            <a:r>
              <a:rPr lang="en-GB" sz="1800" dirty="0"/>
              <a:t>targeted at the next generation of radiation protection specialists, </a:t>
            </a:r>
            <a:r>
              <a:rPr lang="en-GB" sz="1800" dirty="0">
                <a:solidFill>
                  <a:srgbClr val="FF0000"/>
                </a:solidFill>
              </a:rPr>
              <a:t>PhD students and early career scientists</a:t>
            </a:r>
          </a:p>
          <a:p>
            <a:r>
              <a:rPr lang="en-GB" sz="2000" b="1" dirty="0"/>
              <a:t>WP 6 – </a:t>
            </a:r>
            <a:r>
              <a:rPr lang="en-GB" sz="2000" dirty="0"/>
              <a:t>Project management</a:t>
            </a:r>
            <a:endParaRPr lang="de-DE" sz="20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6EE5559-EF21-40D1-98BB-8765FEF78A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25" t="14969" r="33475" b="5137"/>
          <a:stretch/>
        </p:blipFill>
        <p:spPr>
          <a:xfrm>
            <a:off x="7892008" y="2000388"/>
            <a:ext cx="1625217" cy="235692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E3EC06-9C10-4AF7-B21A-44C6400196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25" t="14969" r="11127" b="5273"/>
          <a:stretch/>
        </p:blipFill>
        <p:spPr>
          <a:xfrm>
            <a:off x="9370957" y="1721342"/>
            <a:ext cx="2596515" cy="14575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E66E5A-4EBE-4A83-A68A-8AA7885A9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414" y="4020639"/>
            <a:ext cx="1463167" cy="190821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DC6D682-981B-488A-A3A0-9547E6F30A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159" y="3495181"/>
            <a:ext cx="2934109" cy="172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14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Timing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different WPs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C6FF7EEF-AE31-4AB0-819A-614ADEBDA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778" y="1743163"/>
            <a:ext cx="6742932" cy="3960924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B1BEB3F-1510-4494-AE6B-EC35CEEF5CD2}"/>
              </a:ext>
            </a:extLst>
          </p:cNvPr>
          <p:cNvGrpSpPr/>
          <p:nvPr/>
        </p:nvGrpSpPr>
        <p:grpSpPr>
          <a:xfrm>
            <a:off x="838200" y="1930399"/>
            <a:ext cx="1924664" cy="2327985"/>
            <a:chOff x="838200" y="1930399"/>
            <a:chExt cx="1924664" cy="2327985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461C4DFC-82A4-44C8-8998-EDBA89C356D7}"/>
                </a:ext>
              </a:extLst>
            </p:cNvPr>
            <p:cNvSpPr/>
            <p:nvPr/>
          </p:nvSpPr>
          <p:spPr>
            <a:xfrm>
              <a:off x="1592825" y="1930399"/>
              <a:ext cx="1170039" cy="2327985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7EEC4AE8-4741-400A-B30D-2DE66CB72BEA}"/>
                </a:ext>
              </a:extLst>
            </p:cNvPr>
            <p:cNvSpPr txBox="1"/>
            <p:nvPr/>
          </p:nvSpPr>
          <p:spPr>
            <a:xfrm>
              <a:off x="838200" y="2171700"/>
              <a:ext cx="7903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solidFill>
                    <a:srgbClr val="FF0000"/>
                  </a:solidFill>
                  <a:latin typeface="Josefin Sans"/>
                </a:rPr>
                <a:t>Today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267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A5671-0C85-414E-B9DF-B0FCF56D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Results</a:t>
            </a:r>
            <a:r>
              <a:rPr lang="de-DE" dirty="0"/>
              <a:t> &amp; Impact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9784F6-10BD-4106-A365-487582FC6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957" y="1917987"/>
            <a:ext cx="7529052" cy="4099355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2000" dirty="0">
                <a:solidFill>
                  <a:srgbClr val="FF0000"/>
                </a:solidFill>
              </a:rPr>
              <a:t>Updated simulation models</a:t>
            </a:r>
            <a:r>
              <a:rPr lang="en-GB" sz="2000" dirty="0"/>
              <a:t>, which will be state-of-the-art at the end of the project</a:t>
            </a:r>
          </a:p>
          <a:p>
            <a:pPr marL="285750" indent="-285750"/>
            <a:r>
              <a:rPr lang="en-GB" sz="2000" dirty="0">
                <a:solidFill>
                  <a:srgbClr val="FF0000"/>
                </a:solidFill>
              </a:rPr>
              <a:t>Recommendations for protective actions </a:t>
            </a:r>
            <a:r>
              <a:rPr lang="en-GB" sz="2000" dirty="0"/>
              <a:t>&amp; strategies to disseminate them to the population, based on the updated models</a:t>
            </a:r>
          </a:p>
          <a:p>
            <a:pPr marL="285750" indent="-285750"/>
            <a:r>
              <a:rPr lang="en-GB" sz="2000" dirty="0">
                <a:solidFill>
                  <a:srgbClr val="FF0000"/>
                </a:solidFill>
              </a:rPr>
              <a:t>Implementation</a:t>
            </a:r>
            <a:r>
              <a:rPr lang="en-GB" sz="2000" dirty="0"/>
              <a:t> in national and supra-national DSS (e.g. ARGOS, JRODOS, JAM-</a:t>
            </a:r>
            <a:r>
              <a:rPr lang="en-GB" sz="2000" dirty="0" err="1"/>
              <a:t>IntND</a:t>
            </a:r>
            <a:r>
              <a:rPr lang="en-GB" sz="2000" dirty="0"/>
              <a:t> (UK), SNAP (Norway))</a:t>
            </a:r>
          </a:p>
          <a:p>
            <a:pPr marL="285750" indent="-285750"/>
            <a:r>
              <a:rPr lang="en-GB" sz="2000" dirty="0"/>
              <a:t>Harmonized models potentially lead to a </a:t>
            </a:r>
            <a:r>
              <a:rPr lang="en-GB" sz="2000" dirty="0">
                <a:solidFill>
                  <a:srgbClr val="FF0000"/>
                </a:solidFill>
              </a:rPr>
              <a:t>harmonized cross-border</a:t>
            </a:r>
            <a:r>
              <a:rPr lang="en-GB" sz="2000" dirty="0"/>
              <a:t> transnational </a:t>
            </a:r>
            <a:r>
              <a:rPr lang="en-GB" sz="2000" dirty="0">
                <a:solidFill>
                  <a:srgbClr val="FF0000"/>
                </a:solidFill>
              </a:rPr>
              <a:t>emergency response</a:t>
            </a:r>
          </a:p>
          <a:p>
            <a:pPr marL="285750" indent="-285750"/>
            <a:r>
              <a:rPr lang="en-GB" sz="2000" dirty="0">
                <a:solidFill>
                  <a:srgbClr val="FF0000"/>
                </a:solidFill>
              </a:rPr>
              <a:t>Recommendations</a:t>
            </a:r>
            <a:r>
              <a:rPr lang="en-GB" sz="2000" dirty="0"/>
              <a:t> for future research for further improvement in modelling and dose assessment</a:t>
            </a:r>
            <a:endParaRPr lang="de-DE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B5F967F-0F7D-4958-832A-614A02C76010}"/>
              </a:ext>
            </a:extLst>
          </p:cNvPr>
          <p:cNvSpPr txBox="1"/>
          <p:nvPr/>
        </p:nvSpPr>
        <p:spPr>
          <a:xfrm>
            <a:off x="8593392" y="5172551"/>
            <a:ext cx="3235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Image: </a:t>
            </a:r>
            <a:r>
              <a:rPr lang="de-DE" dirty="0"/>
              <a:t> </a:t>
            </a:r>
            <a:r>
              <a:rPr lang="de-DE" sz="1200" dirty="0" err="1"/>
              <a:t>O'Day</a:t>
            </a:r>
            <a:r>
              <a:rPr lang="de-DE" sz="1200" dirty="0"/>
              <a:t>, Buckley E. III , 2009</a:t>
            </a:r>
          </a:p>
          <a:p>
            <a:r>
              <a:rPr lang="de-DE" dirty="0"/>
              <a:t> </a:t>
            </a:r>
            <a:r>
              <a:rPr lang="de-DE" sz="1200" dirty="0"/>
              <a:t>https://scholar.afit.edu/etd/2454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738BD8A-284C-48A3-A2F6-CE686AB89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674" y="1800529"/>
            <a:ext cx="2629267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182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a5ac7c-4942-4a00-8707-a5d9713e8d83">
      <Terms xmlns="http://schemas.microsoft.com/office/infopath/2007/PartnerControls"/>
    </lcf76f155ced4ddcb4097134ff3c332f>
    <TaxCatchAll xmlns="e5a73227-f915-454f-bc96-eaba06316bc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F6152EA61B604F81FA8E828DC09402" ma:contentTypeVersion="15" ma:contentTypeDescription="Crée un document." ma:contentTypeScope="" ma:versionID="70b7acfff0f3042b695f88c826ba8167">
  <xsd:schema xmlns:xsd="http://www.w3.org/2001/XMLSchema" xmlns:xs="http://www.w3.org/2001/XMLSchema" xmlns:p="http://schemas.microsoft.com/office/2006/metadata/properties" xmlns:ns2="77a5ac7c-4942-4a00-8707-a5d9713e8d83" xmlns:ns3="e5a73227-f915-454f-bc96-eaba06316bcd" targetNamespace="http://schemas.microsoft.com/office/2006/metadata/properties" ma:root="true" ma:fieldsID="4bcfb313864233767d9dfc95420af987" ns2:_="" ns3:_="">
    <xsd:import namespace="77a5ac7c-4942-4a00-8707-a5d9713e8d83"/>
    <xsd:import namespace="e5a73227-f915-454f-bc96-eaba06316b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a5ac7c-4942-4a00-8707-a5d9713e8d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23a356a8-fca7-49b5-9bd6-b4d41694e3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73227-f915-454f-bc96-eaba06316bc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420795d-fa5d-4a96-b0f5-9aca7d6dbce6}" ma:internalName="TaxCatchAll" ma:showField="CatchAllData" ma:web="e5a73227-f915-454f-bc96-eaba06316b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17201F-C441-42E5-A51D-4E20C2F199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78AE49-D326-4A03-BBAB-A938C5E00560}">
  <ds:schemaRefs>
    <ds:schemaRef ds:uri="http://purl.org/dc/elements/1.1/"/>
    <ds:schemaRef ds:uri="http://schemas.microsoft.com/office/2006/metadata/properties"/>
    <ds:schemaRef ds:uri="77a5ac7c-4942-4a00-8707-a5d9713e8d83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e5a73227-f915-454f-bc96-eaba06316bc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BFCC277-3ED8-4C28-B4C2-B879B55C58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a5ac7c-4942-4a00-8707-a5d9713e8d83"/>
    <ds:schemaRef ds:uri="e5a73227-f915-454f-bc96-eaba06316b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Macintosh PowerPoint</Application>
  <PresentationFormat>Grand écran</PresentationFormat>
  <Paragraphs>65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Josefin Sans</vt:lpstr>
      <vt:lpstr>Motiv Office</vt:lpstr>
      <vt:lpstr>PREDICT Project - Overview</vt:lpstr>
      <vt:lpstr>Introduction</vt:lpstr>
      <vt:lpstr>Project structure</vt:lpstr>
      <vt:lpstr>Project structure</vt:lpstr>
      <vt:lpstr>Project structure</vt:lpstr>
      <vt:lpstr>Project structure</vt:lpstr>
      <vt:lpstr>Timing of the different WPs</vt:lpstr>
      <vt:lpstr>Project Results &amp; Impact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PIANOFORTE</dc:title>
  <dc:creator>Davídková Marie</dc:creator>
  <cp:lastModifiedBy>Eymeric LAFRANQUE</cp:lastModifiedBy>
  <cp:revision>26</cp:revision>
  <dcterms:created xsi:type="dcterms:W3CDTF">2022-06-10T07:43:44Z</dcterms:created>
  <dcterms:modified xsi:type="dcterms:W3CDTF">2024-11-09T22:57:26Z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0x01010046F6152EA61B604F81FA8E828DC09402</vt:lpwstr>
  </property>
</Properties>
</file>