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Lst>
  <p:notesMasterIdLst>
    <p:notesMasterId r:id="rId22"/>
  </p:notesMasterIdLst>
  <p:sldIdLst>
    <p:sldId id="362" r:id="rId4"/>
    <p:sldId id="474" r:id="rId5"/>
    <p:sldId id="363" r:id="rId6"/>
    <p:sldId id="475" r:id="rId7"/>
    <p:sldId id="476" r:id="rId8"/>
    <p:sldId id="496" r:id="rId9"/>
    <p:sldId id="495" r:id="rId10"/>
    <p:sldId id="497" r:id="rId11"/>
    <p:sldId id="434" r:id="rId12"/>
    <p:sldId id="432" r:id="rId13"/>
    <p:sldId id="433" r:id="rId14"/>
    <p:sldId id="512" r:id="rId15"/>
    <p:sldId id="511" r:id="rId16"/>
    <p:sldId id="516" r:id="rId17"/>
    <p:sldId id="513" r:id="rId18"/>
    <p:sldId id="514" r:id="rId19"/>
    <p:sldId id="515" r:id="rId20"/>
    <p:sldId id="46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0" autoAdjust="0"/>
    <p:restoredTop sz="80492" autoAdjust="0"/>
  </p:normalViewPr>
  <p:slideViewPr>
    <p:cSldViewPr snapToGrid="0" showGuides="1">
      <p:cViewPr varScale="1">
        <p:scale>
          <a:sx n="79" d="100"/>
          <a:sy n="79" d="100"/>
        </p:scale>
        <p:origin x="2000"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1C64E7-8AD7-4B64-BE8D-06E7794937AC}" type="datetimeFigureOut">
              <a:rPr lang="en-GB" smtClean="0"/>
              <a:t>27/01/2025</a:t>
            </a:fld>
            <a:endParaRPr lang="en-GB"/>
          </a:p>
        </p:txBody>
      </p:sp>
      <p:sp>
        <p:nvSpPr>
          <p:cNvPr id="4" name="Platshållare för bildobjekt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7545F-7C6D-4121-992F-A65584553C61}" type="slidenum">
              <a:rPr lang="en-GB" smtClean="0"/>
              <a:t>‹N°›</a:t>
            </a:fld>
            <a:endParaRPr lang="en-GB"/>
          </a:p>
        </p:txBody>
      </p:sp>
    </p:spTree>
    <p:extLst>
      <p:ext uri="{BB962C8B-B14F-4D97-AF65-F5344CB8AC3E}">
        <p14:creationId xmlns:p14="http://schemas.microsoft.com/office/powerpoint/2010/main" val="40633465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CC13FD4B-1391-7946-A8ED-18550D8B130B}" type="slidenum">
              <a:rPr lang="sv-SE" smtClean="0"/>
              <a:pPr/>
              <a:t>1</a:t>
            </a:fld>
            <a:endParaRPr lang="sv-SE" dirty="0"/>
          </a:p>
        </p:txBody>
      </p:sp>
    </p:spTree>
    <p:extLst>
      <p:ext uri="{BB962C8B-B14F-4D97-AF65-F5344CB8AC3E}">
        <p14:creationId xmlns:p14="http://schemas.microsoft.com/office/powerpoint/2010/main" val="41618009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dirty="0"/>
              <a:t>Almost 300 NaCl pellets were used in this CIRS phantom during a pelvic CT scan for determining organ absorbed doses and the effective dose. The good results were achieved without using proper calibration for the energy spectrum of the CT scan. </a:t>
            </a:r>
          </a:p>
          <a:p>
            <a:endParaRPr lang="en-GB" dirty="0"/>
          </a:p>
          <a:p>
            <a:pPr defTabSz="916777" fontAlgn="base">
              <a:lnSpc>
                <a:spcPct val="107000"/>
              </a:lnSpc>
              <a:spcBef>
                <a:spcPct val="0"/>
              </a:spcBef>
              <a:spcAft>
                <a:spcPts val="802"/>
              </a:spcAft>
            </a:pPr>
            <a:r>
              <a:rPr lang="en-GB" sz="1200" b="0" dirty="0">
                <a:solidFill>
                  <a:srgbClr val="9C6114"/>
                </a:solidFill>
                <a:latin typeface="Calibri" panose="020F0502020204030204" pitchFamily="34" charset="0"/>
                <a:ea typeface="Calibri" panose="020F0502020204030204" pitchFamily="34" charset="0"/>
                <a:cs typeface="Times New Roman" panose="02020603050405020304" pitchFamily="18" charset="0"/>
              </a:rPr>
              <a:t>DLP according to CT: 326.2 mGy*cm</a:t>
            </a:r>
          </a:p>
          <a:p>
            <a:pPr defTabSz="916777" fontAlgn="base">
              <a:lnSpc>
                <a:spcPct val="107000"/>
              </a:lnSpc>
              <a:spcBef>
                <a:spcPct val="0"/>
              </a:spcBef>
              <a:spcAft>
                <a:spcPts val="802"/>
              </a:spcAft>
            </a:pPr>
            <a:r>
              <a:rPr lang="en-GB" sz="1200" b="0" dirty="0">
                <a:solidFill>
                  <a:srgbClr val="9C6114"/>
                </a:solidFill>
                <a:latin typeface="Calibri" panose="020F0502020204030204" pitchFamily="34" charset="0"/>
                <a:ea typeface="Calibri" panose="020F0502020204030204" pitchFamily="34" charset="0"/>
                <a:cs typeface="Times New Roman" panose="02020603050405020304" pitchFamily="18" charset="0"/>
              </a:rPr>
              <a:t>k-factor for abdomen/pelvic: 0.0171  </a:t>
            </a:r>
          </a:p>
          <a:p>
            <a:endParaRPr lang="en-GB" dirty="0"/>
          </a:p>
        </p:txBody>
      </p:sp>
      <p:sp>
        <p:nvSpPr>
          <p:cNvPr id="4" name="Platshållare för bild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C13FD4B-1391-7946-A8ED-18550D8B130B}" type="slidenum">
              <a:rPr kumimoji="0" lang="sv-SE" sz="1300" b="1"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sv-SE" sz="1300" b="1"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759824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dirty="0"/>
              <a:t>Large amount of point measurements using NaCl on surfaces (hands of nurses preparing radiopharmaceutical kits, and on the lead apron on a physician performing and interventional examination with the x-ray tube on the left hand side, and to the right is the mapping of a nuclear medicine room “hot-lab”).</a:t>
            </a:r>
          </a:p>
        </p:txBody>
      </p:sp>
      <p:sp>
        <p:nvSpPr>
          <p:cNvPr id="4" name="Platshållare för bild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C13FD4B-1391-7946-A8ED-18550D8B130B}" type="slidenum">
              <a:rPr kumimoji="0" lang="sv-SE" sz="1300" b="1"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sv-SE" sz="1300" b="1"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4115419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at the end, I will ask “But can a portable reader perform equally well?”</a:t>
            </a:r>
          </a:p>
        </p:txBody>
      </p:sp>
      <p:sp>
        <p:nvSpPr>
          <p:cNvPr id="4" name="Slide Number Placeholder 3"/>
          <p:cNvSpPr>
            <a:spLocks noGrp="1"/>
          </p:cNvSpPr>
          <p:nvPr>
            <p:ph type="sldNum" sz="quarter" idx="5"/>
          </p:nvPr>
        </p:nvSpPr>
        <p:spPr/>
        <p:txBody>
          <a:bodyPr/>
          <a:lstStyle/>
          <a:p>
            <a:fld id="{D207545F-7C6D-4121-992F-A65584553C61}" type="slidenum">
              <a:rPr lang="en-GB" smtClean="0"/>
              <a:t>13</a:t>
            </a:fld>
            <a:endParaRPr lang="en-GB"/>
          </a:p>
        </p:txBody>
      </p:sp>
    </p:spTree>
    <p:extLst>
      <p:ext uri="{BB962C8B-B14F-4D97-AF65-F5344CB8AC3E}">
        <p14:creationId xmlns:p14="http://schemas.microsoft.com/office/powerpoint/2010/main" val="338676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07545F-7C6D-4121-992F-A65584553C61}" type="slidenum">
              <a:rPr lang="en-GB" smtClean="0"/>
              <a:t>15</a:t>
            </a:fld>
            <a:endParaRPr lang="en-GB"/>
          </a:p>
        </p:txBody>
      </p:sp>
    </p:spTree>
    <p:extLst>
      <p:ext uri="{BB962C8B-B14F-4D97-AF65-F5344CB8AC3E}">
        <p14:creationId xmlns:p14="http://schemas.microsoft.com/office/powerpoint/2010/main" val="2819336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07545F-7C6D-4121-992F-A65584553C61}" type="slidenum">
              <a:rPr lang="en-GB" smtClean="0"/>
              <a:t>16</a:t>
            </a:fld>
            <a:endParaRPr lang="en-GB"/>
          </a:p>
        </p:txBody>
      </p:sp>
    </p:spTree>
    <p:extLst>
      <p:ext uri="{BB962C8B-B14F-4D97-AF65-F5344CB8AC3E}">
        <p14:creationId xmlns:p14="http://schemas.microsoft.com/office/powerpoint/2010/main" val="2783074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noProof="0" dirty="0"/>
              <a:t>This is just to show how large the variability was in the deposition of Cs-137 after Chornobyl, in Europe, over Sweden and within a small Swedish county (</a:t>
            </a:r>
            <a:r>
              <a:rPr lang="en-GB" noProof="0" dirty="0" err="1"/>
              <a:t>Gävle</a:t>
            </a:r>
            <a:r>
              <a:rPr lang="en-GB" noProof="0" dirty="0"/>
              <a:t>). This shows that precise doses require individual dose measurements and cannot easily be calculated based on a few in situ measurements.</a:t>
            </a:r>
          </a:p>
          <a:p>
            <a:endParaRPr lang="en-GB" noProof="0" dirty="0"/>
          </a:p>
          <a:p>
            <a:r>
              <a:rPr lang="en-GB" noProof="0" dirty="0"/>
              <a:t>(If someone comments on the reader capacity – this is a secondary problem that can be solved with networks, constructing cheaper readers etc. that is to be organised and thought of in the meantime.</a:t>
            </a:r>
          </a:p>
          <a:p>
            <a:endParaRPr lang="en-GB" noProof="0" dirty="0"/>
          </a:p>
        </p:txBody>
      </p:sp>
      <p:sp>
        <p:nvSpPr>
          <p:cNvPr id="4" name="Platshållare för bild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C13FD4B-1391-7946-A8ED-18550D8B130B}" type="slidenum">
              <a:rPr kumimoji="0" lang="sv-SE" sz="1200" b="1"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sv-SE" sz="1200" b="1"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2526464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noProof="0" dirty="0"/>
          </a:p>
        </p:txBody>
      </p:sp>
      <p:sp>
        <p:nvSpPr>
          <p:cNvPr id="4" name="Platshållare för bild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C13FD4B-1391-7946-A8ED-18550D8B130B}" type="slidenum">
              <a:rPr kumimoji="0" lang="sv-SE" sz="1300" b="1"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sv-SE" sz="1300" b="1"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3859615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noProof="0" dirty="0"/>
          </a:p>
        </p:txBody>
      </p:sp>
      <p:sp>
        <p:nvSpPr>
          <p:cNvPr id="4" name="Platshållare för bild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C13FD4B-1391-7946-A8ED-18550D8B130B}" type="slidenum">
              <a:rPr kumimoji="0" lang="sv-SE" sz="1200" b="1"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sv-SE" sz="1200" b="1"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1786322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noProof="0" dirty="0"/>
              <a:t>Concept of using OSL for retrospective dosimetry. </a:t>
            </a:r>
          </a:p>
          <a:p>
            <a:r>
              <a:rPr lang="en-GB" noProof="0" dirty="0"/>
              <a:t>The second step is the retrospective line. Between step 1 and step 2 we should try to squeeze in the ours and the RRADEW approach to also include “broadcasting information to the public on how to pack their own dosemeters of household salt and/or swift distribution of NaCl pellets”. </a:t>
            </a:r>
          </a:p>
        </p:txBody>
      </p:sp>
      <p:sp>
        <p:nvSpPr>
          <p:cNvPr id="4" name="Platshållare för bild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C13FD4B-1391-7946-A8ED-18550D8B130B}" type="slidenum">
              <a:rPr kumimoji="0" lang="sv-SE" sz="1300" b="1"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sv-SE" sz="1300" b="1"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3872941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noProof="0" dirty="0"/>
              <a:t>Use this slide to highlight why household salt is of interest to OSL dosimetry (and quickly mention that other stimulation modes can be considered in parallel).</a:t>
            </a:r>
          </a:p>
          <a:p>
            <a:pPr marL="228600" indent="-228600">
              <a:buAutoNum type="arabicPeriod"/>
            </a:pPr>
            <a:r>
              <a:rPr lang="en-GB" noProof="0" dirty="0"/>
              <a:t>It has been researched for OSL dosimetry since the 1990s (that we can look up) – mainly at very high doses</a:t>
            </a:r>
          </a:p>
          <a:p>
            <a:pPr marL="228600" indent="-228600">
              <a:buAutoNum type="arabicPeriod"/>
            </a:pPr>
            <a:r>
              <a:rPr lang="en-GB" noProof="0" dirty="0"/>
              <a:t>In our group we have focused on household salt for dosimetry for two decades – mainly for low-dose applications and not only laboratory studies – three PhD theses published and Yours is the next (but not last)</a:t>
            </a:r>
          </a:p>
          <a:p>
            <a:pPr marL="228600" indent="-228600">
              <a:buAutoNum type="arabicPeriod"/>
            </a:pPr>
            <a:r>
              <a:rPr lang="en-GB" noProof="0" dirty="0"/>
              <a:t>Rather early we transitioned from retrospective dosimetry applications to prospective applications – for example the in situ point measurements in Chornobyl contaminated areas in Belarus and in Russia. </a:t>
            </a:r>
          </a:p>
          <a:p>
            <a:pPr marL="228600" indent="-228600">
              <a:buAutoNum type="arabicPeriod"/>
            </a:pPr>
            <a:r>
              <a:rPr lang="en-GB" noProof="0" dirty="0"/>
              <a:t>In that transition we proposed to press the salt to pellets for improving the handling of the dosemeter kits and during readout + but also for improving the reproducibility</a:t>
            </a:r>
          </a:p>
          <a:p>
            <a:pPr marL="228600" indent="-228600">
              <a:buAutoNum type="arabicPeriod"/>
            </a:pPr>
            <a:r>
              <a:rPr lang="en-GB" noProof="0" dirty="0"/>
              <a:t>Some of the main dosimetric properties for NaCl pellets are listed. I did not add fading, but that you can take from one of the summarise in my Kaunas paper of the one we did with Vadim. The main thing is that there is an initial fast fading, then its stable for the time periods that are relevant for applications in emergency dosimetry. </a:t>
            </a:r>
          </a:p>
        </p:txBody>
      </p:sp>
      <p:sp>
        <p:nvSpPr>
          <p:cNvPr id="4" name="Platshållare för bild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C13FD4B-1391-7946-A8ED-18550D8B130B}" type="slidenum">
              <a:rPr kumimoji="0" lang="sv-SE" sz="1300" b="1"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sv-SE" sz="1300" b="1"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420779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noProof="0" dirty="0"/>
              <a:t>The slide should send three messages. I think this should be re-done a little. Divide the page in three parts (with emphasise on the third one): </a:t>
            </a:r>
          </a:p>
          <a:p>
            <a:endParaRPr lang="en-GB" noProof="0" dirty="0"/>
          </a:p>
          <a:p>
            <a:pPr marL="228600" indent="-228600">
              <a:buFont typeface="+mj-lt"/>
              <a:buAutoNum type="arabicPeriod"/>
            </a:pPr>
            <a:r>
              <a:rPr lang="en-GB" noProof="0" dirty="0"/>
              <a:t>The upper part shows (in pictures) the retrospective approach – when someone collect salt from a home in a contaminated area with the intention to estimate the effective dose to the people living there (complicated for too many reasons – nothing we recommend to do on a large scale). </a:t>
            </a:r>
          </a:p>
          <a:p>
            <a:pPr marL="228600" indent="-228600">
              <a:buFont typeface="+mj-lt"/>
              <a:buAutoNum type="arabicPeriod"/>
            </a:pPr>
            <a:r>
              <a:rPr lang="en-GB" noProof="0" dirty="0"/>
              <a:t>The middle part (also in pictures) shows a ”semi-prospective” approach of using household salt for individualised dosimetry. With proper instructions anyone can pack their salt in their own home when recommended to do so, and if they are interested in an individualized dose measurement (these instructions will be developed within RRADEW). </a:t>
            </a:r>
          </a:p>
          <a:p>
            <a:pPr marL="228600" indent="-228600">
              <a:buFont typeface="+mj-lt"/>
              <a:buAutoNum type="arabicPeriod"/>
            </a:pPr>
            <a:r>
              <a:rPr lang="en-GB" noProof="0" dirty="0"/>
              <a:t>The third and lower part is what is on the slide now – prospective dosimetry with pre-pressed pellets that can be distributed to an unlimited amount of people. (If extremely many pellets are need to be read in a short time it will be possible to pool them, measure ~20 pellets each time. If signals above a certain pre-defined threshold are observed – then more pellets from these 20 dosemeters are analysed more carefully to identify who or whom had high doses).</a:t>
            </a:r>
          </a:p>
          <a:p>
            <a:pPr marL="0" indent="0">
              <a:buNone/>
            </a:pPr>
            <a:endParaRPr lang="en-GB" noProof="0" dirty="0"/>
          </a:p>
        </p:txBody>
      </p:sp>
      <p:sp>
        <p:nvSpPr>
          <p:cNvPr id="4" name="Platshållare för bild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C13FD4B-1391-7946-A8ED-18550D8B130B}" type="slidenum">
              <a:rPr kumimoji="0" lang="sv-SE" sz="1200" b="1"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sv-SE" sz="1200" b="1"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396476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noProof="0" dirty="0"/>
              <a:t>Important to show somewhere that we have analysed very many salts world-wide to determine if its only Swedish salts that are useful for OSL dosimetry – and the answer is NO, but Himalayan salt should be avoided for the use in OSL dosimetry and its unproportionally high price to taste ratio. </a:t>
            </a:r>
          </a:p>
        </p:txBody>
      </p:sp>
      <p:sp>
        <p:nvSpPr>
          <p:cNvPr id="4" name="Platshållare för bild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C13FD4B-1391-7946-A8ED-18550D8B130B}" type="slidenum">
              <a:rPr kumimoji="0" lang="sv-SE" sz="1300" b="1"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sv-SE" sz="1300" b="1"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1801717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OSL(NaCl) dosimetry really works – in controlled situations in the lab/hospital clinics and in the environment. </a:t>
            </a:r>
          </a:p>
          <a:p>
            <a:endParaRPr lang="en-GB" dirty="0"/>
          </a:p>
          <a:p>
            <a:r>
              <a:rPr lang="en-GB" dirty="0"/>
              <a:t>The results on this slide are from 2008, 2009, 2010 that showed that the salt (as grains in light sealed dosemeter packages) could be used in situ in Belarus for periods of 2-3 months, with the same results as ordinary TLDs and measurements with </a:t>
            </a:r>
            <a:r>
              <a:rPr lang="en-GB" dirty="0" err="1"/>
              <a:t>NaI</a:t>
            </a:r>
            <a:r>
              <a:rPr lang="en-GB" dirty="0"/>
              <a:t>(Tl) and HPIC (High pressure ionisation chamber) at the same stationary positions when put up and when collected. </a:t>
            </a:r>
          </a:p>
        </p:txBody>
      </p:sp>
      <p:sp>
        <p:nvSpPr>
          <p:cNvPr id="4" name="Platshållare för bild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C13FD4B-1391-7946-A8ED-18550D8B130B}" type="slidenum">
              <a:rPr kumimoji="0" lang="sv-SE" sz="1300" b="1"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sv-SE" sz="1300" b="1"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2150305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sv-SE"/>
              <a:t>Klicka här för att ändra mall för rubrikformat</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dirty="0"/>
          </a:p>
        </p:txBody>
      </p:sp>
      <p:sp>
        <p:nvSpPr>
          <p:cNvPr id="4" name="Date Placeholder 3"/>
          <p:cNvSpPr>
            <a:spLocks noGrp="1"/>
          </p:cNvSpPr>
          <p:nvPr>
            <p:ph type="dt" sz="half" idx="10"/>
          </p:nvPr>
        </p:nvSpPr>
        <p:spPr/>
        <p:txBody>
          <a:bodyPr/>
          <a:lstStyle/>
          <a:p>
            <a:fld id="{01D101B7-8F24-475F-996B-06E3429E9ABA}" type="datetimeFigureOut">
              <a:rPr lang="en-GB" smtClean="0"/>
              <a:t>27/01/2025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FFEA81-3DCD-434B-82F5-AB4AFA6FA58B}" type="slidenum">
              <a:rPr lang="en-GB" smtClean="0"/>
              <a:t>‹N°›</a:t>
            </a:fld>
            <a:endParaRPr lang="en-GB"/>
          </a:p>
        </p:txBody>
      </p:sp>
    </p:spTree>
    <p:extLst>
      <p:ext uri="{BB962C8B-B14F-4D97-AF65-F5344CB8AC3E}">
        <p14:creationId xmlns:p14="http://schemas.microsoft.com/office/powerpoint/2010/main" val="3048166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Vertical Text Placeholder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01D101B7-8F24-475F-996B-06E3429E9ABA}" type="datetimeFigureOut">
              <a:rPr lang="en-GB" smtClean="0"/>
              <a:t>27/01/2025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FFEA81-3DCD-434B-82F5-AB4AFA6FA58B}" type="slidenum">
              <a:rPr lang="en-GB" smtClean="0"/>
              <a:t>‹N°›</a:t>
            </a:fld>
            <a:endParaRPr lang="en-GB"/>
          </a:p>
        </p:txBody>
      </p:sp>
    </p:spTree>
    <p:extLst>
      <p:ext uri="{BB962C8B-B14F-4D97-AF65-F5344CB8AC3E}">
        <p14:creationId xmlns:p14="http://schemas.microsoft.com/office/powerpoint/2010/main" val="2672865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sv-SE"/>
              <a:t>Klicka här för att ändra mall för rubrikformat</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01D101B7-8F24-475F-996B-06E3429E9ABA}" type="datetimeFigureOut">
              <a:rPr lang="en-GB" smtClean="0"/>
              <a:t>27/01/2025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FFEA81-3DCD-434B-82F5-AB4AFA6FA58B}" type="slidenum">
              <a:rPr lang="en-GB" smtClean="0"/>
              <a:t>‹N°›</a:t>
            </a:fld>
            <a:endParaRPr lang="en-GB"/>
          </a:p>
        </p:txBody>
      </p:sp>
    </p:spTree>
    <p:extLst>
      <p:ext uri="{BB962C8B-B14F-4D97-AF65-F5344CB8AC3E}">
        <p14:creationId xmlns:p14="http://schemas.microsoft.com/office/powerpoint/2010/main" val="267409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Use sample slide 1">
    <p:spTree>
      <p:nvGrpSpPr>
        <p:cNvPr id="1" name=""/>
        <p:cNvGrpSpPr/>
        <p:nvPr/>
      </p:nvGrpSpPr>
      <p:grpSpPr>
        <a:xfrm>
          <a:off x="0" y="0"/>
          <a:ext cx="0" cy="0"/>
          <a:chOff x="0" y="0"/>
          <a:chExt cx="0" cy="0"/>
        </a:xfrm>
      </p:grpSpPr>
      <p:sp>
        <p:nvSpPr>
          <p:cNvPr id="18" name="Rektangel 17"/>
          <p:cNvSpPr/>
          <p:nvPr userDrawn="1"/>
        </p:nvSpPr>
        <p:spPr bwMode="auto">
          <a:xfrm>
            <a:off x="185462" y="183029"/>
            <a:ext cx="8784457" cy="6510978"/>
          </a:xfrm>
          <a:prstGeom prst="rect">
            <a:avLst/>
          </a:prstGeom>
          <a:solidFill>
            <a:schemeClr val="bg1"/>
          </a:solidFill>
          <a:ln w="9525" cap="flat" cmpd="sng" algn="ctr">
            <a:noFill/>
            <a:prstDash val="solid"/>
            <a:round/>
            <a:headEnd type="none" w="med" len="med"/>
            <a:tailEnd type="none" w="med" len="med"/>
          </a:ln>
          <a:effectLst/>
        </p:spPr>
        <p:txBody>
          <a:bodyPr vert="horz" wrap="square" lIns="90471" tIns="45236" rIns="90471" bIns="45236" numCol="1" rtlCol="0" anchor="t" anchorCtr="0" compatLnSpc="1">
            <a:prstTxWarp prst="textNoShape">
              <a:avLst/>
            </a:prstTxWarp>
          </a:bodyPr>
          <a:lstStyle/>
          <a:p>
            <a:pPr defTabSz="895397"/>
            <a:endParaRPr lang="en-GB" sz="1782" dirty="0">
              <a:solidFill>
                <a:srgbClr val="9C6114"/>
              </a:solidFill>
              <a:latin typeface="Arial"/>
            </a:endParaRPr>
          </a:p>
        </p:txBody>
      </p:sp>
      <p:sp>
        <p:nvSpPr>
          <p:cNvPr id="28" name="Rektangel 27"/>
          <p:cNvSpPr/>
          <p:nvPr userDrawn="1"/>
        </p:nvSpPr>
        <p:spPr bwMode="auto">
          <a:xfrm>
            <a:off x="2698045" y="1519973"/>
            <a:ext cx="6276622" cy="1283340"/>
          </a:xfrm>
          <a:prstGeom prst="rect">
            <a:avLst/>
          </a:prstGeom>
          <a:solidFill>
            <a:schemeClr val="bg1"/>
          </a:solidFill>
          <a:ln w="9525" cap="flat" cmpd="sng" algn="ctr">
            <a:noFill/>
            <a:prstDash val="solid"/>
            <a:round/>
            <a:headEnd type="none" w="med" len="med"/>
            <a:tailEnd type="none" w="med" len="med"/>
          </a:ln>
          <a:effectLst/>
        </p:spPr>
        <p:txBody>
          <a:bodyPr vert="horz" wrap="square" lIns="90471" tIns="45236" rIns="90471" bIns="45236" numCol="1" rtlCol="0" anchor="t" anchorCtr="0" compatLnSpc="1">
            <a:prstTxWarp prst="textNoShape">
              <a:avLst/>
            </a:prstTxWarp>
          </a:bodyPr>
          <a:lstStyle/>
          <a:p>
            <a:pPr defTabSz="895397"/>
            <a:endParaRPr lang="en-GB" sz="1782" dirty="0">
              <a:solidFill>
                <a:srgbClr val="9C6114"/>
              </a:solidFill>
              <a:latin typeface="Arial"/>
            </a:endParaRPr>
          </a:p>
        </p:txBody>
      </p:sp>
      <p:sp>
        <p:nvSpPr>
          <p:cNvPr id="29" name="Rubrik 1"/>
          <p:cNvSpPr>
            <a:spLocks noGrp="1"/>
          </p:cNvSpPr>
          <p:nvPr>
            <p:ph type="ctrTitle" hasCustomPrompt="1"/>
          </p:nvPr>
        </p:nvSpPr>
        <p:spPr>
          <a:xfrm>
            <a:off x="2989561" y="1527136"/>
            <a:ext cx="5825197" cy="716204"/>
          </a:xfrm>
        </p:spPr>
        <p:txBody>
          <a:bodyPr lIns="0" tIns="97200" rIns="0" bIns="82800"/>
          <a:lstStyle>
            <a:lvl1pPr>
              <a:defRPr sz="3562"/>
            </a:lvl1pPr>
          </a:lstStyle>
          <a:p>
            <a:r>
              <a:rPr lang="en-GB" noProof="0"/>
              <a:t>One-line title</a:t>
            </a:r>
          </a:p>
        </p:txBody>
      </p:sp>
      <p:sp>
        <p:nvSpPr>
          <p:cNvPr id="30" name="Underrubrik 2"/>
          <p:cNvSpPr>
            <a:spLocks noGrp="1"/>
          </p:cNvSpPr>
          <p:nvPr>
            <p:ph type="subTitle" idx="1" hasCustomPrompt="1"/>
          </p:nvPr>
        </p:nvSpPr>
        <p:spPr>
          <a:xfrm>
            <a:off x="2989561" y="2226624"/>
            <a:ext cx="5825197" cy="322328"/>
          </a:xfrm>
        </p:spPr>
        <p:txBody>
          <a:bodyPr lIns="0" tIns="108000" rIns="0"/>
          <a:lstStyle>
            <a:lvl1pPr marL="0" marR="0" indent="0" algn="l" defTabSz="895397" rtl="0" eaLnBrk="1" fontAlgn="base" latinLnBrk="0" hangingPunct="1">
              <a:lnSpc>
                <a:spcPct val="100000"/>
              </a:lnSpc>
              <a:spcBef>
                <a:spcPts val="990"/>
              </a:spcBef>
              <a:spcAft>
                <a:spcPts val="0"/>
              </a:spcAft>
              <a:buClr>
                <a:schemeClr val="tx2"/>
              </a:buClr>
              <a:buSzTx/>
              <a:buFont typeface="Arial" pitchFamily="34" charset="0"/>
              <a:buNone/>
              <a:tabLst/>
              <a:defRPr sz="1187" b="1" cap="all" baseline="0">
                <a:solidFill>
                  <a:schemeClr val="tx1"/>
                </a:solidFill>
              </a:defRPr>
            </a:lvl1pPr>
            <a:lvl2pPr marL="452411" indent="0" algn="ctr">
              <a:buNone/>
              <a:defRPr/>
            </a:lvl2pPr>
            <a:lvl3pPr marL="904821" indent="0" algn="ctr">
              <a:buNone/>
              <a:defRPr/>
            </a:lvl3pPr>
            <a:lvl4pPr marL="1357233" indent="0" algn="ctr">
              <a:buNone/>
              <a:defRPr/>
            </a:lvl4pPr>
            <a:lvl5pPr marL="1809645" indent="0" algn="ctr">
              <a:buNone/>
              <a:defRPr/>
            </a:lvl5pPr>
            <a:lvl6pPr marL="2262056" indent="0" algn="ctr">
              <a:buNone/>
              <a:defRPr/>
            </a:lvl6pPr>
            <a:lvl7pPr marL="2714466" indent="0" algn="ctr">
              <a:buNone/>
              <a:defRPr/>
            </a:lvl7pPr>
            <a:lvl8pPr marL="3166878" indent="0" algn="ctr">
              <a:buNone/>
              <a:defRPr/>
            </a:lvl8pPr>
            <a:lvl9pPr marL="3619289" indent="0" algn="ctr">
              <a:buNone/>
              <a:defRPr/>
            </a:lvl9pPr>
          </a:lstStyle>
          <a:p>
            <a:r>
              <a:rPr lang="en-GB" noProof="0"/>
              <a:t>Subtitle or name</a:t>
            </a:r>
          </a:p>
        </p:txBody>
      </p:sp>
      <p:cxnSp>
        <p:nvCxnSpPr>
          <p:cNvPr id="31" name="Rak 30"/>
          <p:cNvCxnSpPr/>
          <p:nvPr userDrawn="1"/>
        </p:nvCxnSpPr>
        <p:spPr bwMode="auto">
          <a:xfrm>
            <a:off x="2986087" y="221768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8" name="Bildobjekt 7" descr="Lunds sigill RGB 150.png"/>
          <p:cNvPicPr>
            <a:picLocks noChangeAspect="1"/>
          </p:cNvPicPr>
          <p:nvPr userDrawn="1"/>
        </p:nvPicPr>
        <p:blipFill>
          <a:blip r:embed="rId2"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spTree>
    <p:extLst>
      <p:ext uri="{BB962C8B-B14F-4D97-AF65-F5344CB8AC3E}">
        <p14:creationId xmlns:p14="http://schemas.microsoft.com/office/powerpoint/2010/main" val="1835479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1 line pink">
    <p:spTree>
      <p:nvGrpSpPr>
        <p:cNvPr id="1" name=""/>
        <p:cNvGrpSpPr/>
        <p:nvPr/>
      </p:nvGrpSpPr>
      <p:grpSpPr>
        <a:xfrm>
          <a:off x="0" y="0"/>
          <a:ext cx="0" cy="0"/>
          <a:chOff x="0" y="0"/>
          <a:chExt cx="0" cy="0"/>
        </a:xfrm>
      </p:grpSpPr>
      <p:pic>
        <p:nvPicPr>
          <p:cNvPr id="8" name="Bildobjekt 7" descr="framsidor150 ny rosa.jpg"/>
          <p:cNvPicPr>
            <a:picLocks/>
          </p:cNvPicPr>
          <p:nvPr userDrawn="1"/>
        </p:nvPicPr>
        <p:blipFill>
          <a:blip r:embed="rId2"/>
          <a:stretch>
            <a:fillRect/>
          </a:stretch>
        </p:blipFill>
        <p:spPr>
          <a:xfrm>
            <a:off x="186312" y="189395"/>
            <a:ext cx="8784457" cy="6510978"/>
          </a:xfrm>
          <a:prstGeom prst="rect">
            <a:avLst/>
          </a:prstGeom>
        </p:spPr>
      </p:pic>
      <p:sp>
        <p:nvSpPr>
          <p:cNvPr id="11" name="Rektangel 10"/>
          <p:cNvSpPr/>
          <p:nvPr userDrawn="1"/>
        </p:nvSpPr>
        <p:spPr bwMode="auto">
          <a:xfrm>
            <a:off x="2698045" y="1519973"/>
            <a:ext cx="6276622" cy="1283340"/>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 name="Rubrik 1"/>
          <p:cNvSpPr>
            <a:spLocks noGrp="1"/>
          </p:cNvSpPr>
          <p:nvPr>
            <p:ph type="ctrTitle" hasCustomPrompt="1"/>
          </p:nvPr>
        </p:nvSpPr>
        <p:spPr>
          <a:xfrm>
            <a:off x="2989560" y="1527136"/>
            <a:ext cx="5825197" cy="716204"/>
          </a:xfrm>
        </p:spPr>
        <p:txBody>
          <a:bodyPr lIns="0" tIns="97200" rIns="0" bIns="82800"/>
          <a:lstStyle>
            <a:lvl1pPr>
              <a:defRPr sz="3609"/>
            </a:lvl1pPr>
          </a:lstStyle>
          <a:p>
            <a:r>
              <a:rPr lang="en-GB" noProof="0"/>
              <a:t>Single-line title</a:t>
            </a:r>
          </a:p>
        </p:txBody>
      </p:sp>
      <p:sp>
        <p:nvSpPr>
          <p:cNvPr id="17" name="Underrubrik 2"/>
          <p:cNvSpPr>
            <a:spLocks noGrp="1"/>
          </p:cNvSpPr>
          <p:nvPr>
            <p:ph type="subTitle" idx="1" hasCustomPrompt="1"/>
          </p:nvPr>
        </p:nvSpPr>
        <p:spPr>
          <a:xfrm>
            <a:off x="2989560" y="2226623"/>
            <a:ext cx="5825197" cy="322328"/>
          </a:xfrm>
        </p:spPr>
        <p:txBody>
          <a:bodyPr lIns="0" tIns="108000" rIns="0"/>
          <a:lstStyle>
            <a:lvl1pPr marL="0" indent="0" algn="l">
              <a:buNone/>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9" name="Rak 8"/>
          <p:cNvCxnSpPr/>
          <p:nvPr userDrawn="1"/>
        </p:nvCxnSpPr>
        <p:spPr bwMode="auto">
          <a:xfrm>
            <a:off x="2986086" y="221768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4" name="Bildobjekt 13" descr="Lunds sigill RGB 150.png"/>
          <p:cNvPicPr>
            <a:picLocks noChangeAspect="1"/>
          </p:cNvPicPr>
          <p:nvPr userDrawn="1"/>
        </p:nvPicPr>
        <p:blipFill>
          <a:blip r:embed="rId3"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pic>
        <p:nvPicPr>
          <p:cNvPr id="16" name="Bildobjekt 15" descr="LundUniversity_C2line RGB 150.pn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02393" y="381001"/>
            <a:ext cx="719990" cy="949217"/>
          </a:xfrm>
          <a:prstGeom prst="rect">
            <a:avLst/>
          </a:prstGeom>
        </p:spPr>
      </p:pic>
    </p:spTree>
    <p:extLst>
      <p:ext uri="{BB962C8B-B14F-4D97-AF65-F5344CB8AC3E}">
        <p14:creationId xmlns:p14="http://schemas.microsoft.com/office/powerpoint/2010/main" val="19721776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2 lines pink">
    <p:spTree>
      <p:nvGrpSpPr>
        <p:cNvPr id="1" name=""/>
        <p:cNvGrpSpPr/>
        <p:nvPr/>
      </p:nvGrpSpPr>
      <p:grpSpPr>
        <a:xfrm>
          <a:off x="0" y="0"/>
          <a:ext cx="0" cy="0"/>
          <a:chOff x="0" y="0"/>
          <a:chExt cx="0" cy="0"/>
        </a:xfrm>
      </p:grpSpPr>
      <p:pic>
        <p:nvPicPr>
          <p:cNvPr id="8" name="Bildobjekt 7" descr="framsidor150 ny rosa.jpg"/>
          <p:cNvPicPr>
            <a:picLocks/>
          </p:cNvPicPr>
          <p:nvPr userDrawn="1"/>
        </p:nvPicPr>
        <p:blipFill>
          <a:blip r:embed="rId2"/>
          <a:stretch>
            <a:fillRect/>
          </a:stretch>
        </p:blipFill>
        <p:spPr>
          <a:xfrm>
            <a:off x="186312" y="189395"/>
            <a:ext cx="8784457" cy="6510978"/>
          </a:xfrm>
          <a:prstGeom prst="rect">
            <a:avLst/>
          </a:prstGeom>
        </p:spPr>
      </p:pic>
      <p:sp>
        <p:nvSpPr>
          <p:cNvPr id="11" name="Rektangel 10"/>
          <p:cNvSpPr/>
          <p:nvPr userDrawn="1"/>
        </p:nvSpPr>
        <p:spPr bwMode="auto">
          <a:xfrm>
            <a:off x="2698045" y="1519974"/>
            <a:ext cx="6276622" cy="1852014"/>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 name="Rubrik 1"/>
          <p:cNvSpPr>
            <a:spLocks noGrp="1"/>
          </p:cNvSpPr>
          <p:nvPr>
            <p:ph type="ctrTitle" hasCustomPrompt="1"/>
          </p:nvPr>
        </p:nvSpPr>
        <p:spPr>
          <a:xfrm>
            <a:off x="2989560" y="1514569"/>
            <a:ext cx="5825197" cy="1192513"/>
          </a:xfrm>
        </p:spPr>
        <p:txBody>
          <a:bodyPr lIns="0" tIns="97200" rIns="0" bIns="82800" anchor="t" anchorCtr="0"/>
          <a:lstStyle>
            <a:lvl1pPr>
              <a:defRPr sz="3609"/>
            </a:lvl1pPr>
          </a:lstStyle>
          <a:p>
            <a:r>
              <a:rPr lang="en-GB" noProof="0"/>
              <a:t>Two-line</a:t>
            </a:r>
            <a:br>
              <a:rPr lang="en-GB" noProof="0"/>
            </a:br>
            <a:r>
              <a:rPr lang="en-GB" noProof="0"/>
              <a:t>title</a:t>
            </a:r>
          </a:p>
        </p:txBody>
      </p:sp>
      <p:sp>
        <p:nvSpPr>
          <p:cNvPr id="17" name="Underrubrik 2"/>
          <p:cNvSpPr>
            <a:spLocks noGrp="1"/>
          </p:cNvSpPr>
          <p:nvPr>
            <p:ph type="subTitle" idx="1" hasCustomPrompt="1"/>
          </p:nvPr>
        </p:nvSpPr>
        <p:spPr>
          <a:xfrm>
            <a:off x="2989560" y="2784614"/>
            <a:ext cx="5825197" cy="322328"/>
          </a:xfrm>
        </p:spPr>
        <p:txBody>
          <a:bodyPr lIns="0" tIns="108000" rIns="0"/>
          <a:lstStyle>
            <a:lvl1pPr marL="0" indent="0" algn="l">
              <a:buNone/>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9" name="Rak 8"/>
          <p:cNvCxnSpPr/>
          <p:nvPr userDrawn="1"/>
        </p:nvCxnSpPr>
        <p:spPr bwMode="auto">
          <a:xfrm>
            <a:off x="2986086" y="277567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3" name="Bildobjekt 12" descr="Lunds sigill RGB 150.png"/>
          <p:cNvPicPr>
            <a:picLocks noChangeAspect="1"/>
          </p:cNvPicPr>
          <p:nvPr userDrawn="1"/>
        </p:nvPicPr>
        <p:blipFill>
          <a:blip r:embed="rId3"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pic>
        <p:nvPicPr>
          <p:cNvPr id="10" name="Bildobjekt 9" descr="LundUniversity_C2line RGB 150.pn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02393" y="381001"/>
            <a:ext cx="719990" cy="949217"/>
          </a:xfrm>
          <a:prstGeom prst="rect">
            <a:avLst/>
          </a:prstGeom>
        </p:spPr>
      </p:pic>
    </p:spTree>
    <p:extLst>
      <p:ext uri="{BB962C8B-B14F-4D97-AF65-F5344CB8AC3E}">
        <p14:creationId xmlns:p14="http://schemas.microsoft.com/office/powerpoint/2010/main" val="16077892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1 line green">
    <p:spTree>
      <p:nvGrpSpPr>
        <p:cNvPr id="1" name=""/>
        <p:cNvGrpSpPr/>
        <p:nvPr/>
      </p:nvGrpSpPr>
      <p:grpSpPr>
        <a:xfrm>
          <a:off x="0" y="0"/>
          <a:ext cx="0" cy="0"/>
          <a:chOff x="0" y="0"/>
          <a:chExt cx="0" cy="0"/>
        </a:xfrm>
      </p:grpSpPr>
      <p:pic>
        <p:nvPicPr>
          <p:cNvPr id="8" name="Bildobjekt 7" descr="framsidor150 ny grön.jpg"/>
          <p:cNvPicPr>
            <a:picLocks/>
          </p:cNvPicPr>
          <p:nvPr userDrawn="1"/>
        </p:nvPicPr>
        <p:blipFill>
          <a:blip r:embed="rId2"/>
          <a:stretch>
            <a:fillRect/>
          </a:stretch>
        </p:blipFill>
        <p:spPr>
          <a:xfrm>
            <a:off x="186312" y="190536"/>
            <a:ext cx="8784457" cy="6510978"/>
          </a:xfrm>
          <a:prstGeom prst="rect">
            <a:avLst/>
          </a:prstGeom>
        </p:spPr>
      </p:pic>
      <p:sp>
        <p:nvSpPr>
          <p:cNvPr id="11" name="Rektangel 10"/>
          <p:cNvSpPr/>
          <p:nvPr userDrawn="1"/>
        </p:nvSpPr>
        <p:spPr bwMode="auto">
          <a:xfrm>
            <a:off x="2698045" y="1519973"/>
            <a:ext cx="6276622" cy="1283340"/>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 name="Rubrik 1"/>
          <p:cNvSpPr>
            <a:spLocks noGrp="1"/>
          </p:cNvSpPr>
          <p:nvPr>
            <p:ph type="ctrTitle" hasCustomPrompt="1"/>
          </p:nvPr>
        </p:nvSpPr>
        <p:spPr>
          <a:xfrm>
            <a:off x="2989560" y="1527136"/>
            <a:ext cx="5825197" cy="716204"/>
          </a:xfrm>
        </p:spPr>
        <p:txBody>
          <a:bodyPr lIns="0" tIns="97200" rIns="0" bIns="82800"/>
          <a:lstStyle>
            <a:lvl1pPr>
              <a:defRPr sz="3609" baseline="0"/>
            </a:lvl1pPr>
          </a:lstStyle>
          <a:p>
            <a:r>
              <a:rPr lang="en-GB" noProof="0"/>
              <a:t>Single-line title</a:t>
            </a:r>
          </a:p>
        </p:txBody>
      </p:sp>
      <p:sp>
        <p:nvSpPr>
          <p:cNvPr id="17" name="Underrubrik 2"/>
          <p:cNvSpPr>
            <a:spLocks noGrp="1"/>
          </p:cNvSpPr>
          <p:nvPr>
            <p:ph type="subTitle" idx="1" hasCustomPrompt="1"/>
          </p:nvPr>
        </p:nvSpPr>
        <p:spPr>
          <a:xfrm>
            <a:off x="2989560" y="2226623"/>
            <a:ext cx="5825197" cy="322328"/>
          </a:xfrm>
        </p:spPr>
        <p:txBody>
          <a:bodyPr lIns="0" tIns="108000" rIns="0"/>
          <a:lstStyle>
            <a:lvl1pPr marL="0" indent="0" algn="l">
              <a:buNone/>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9" name="Rak 8"/>
          <p:cNvCxnSpPr/>
          <p:nvPr userDrawn="1"/>
        </p:nvCxnSpPr>
        <p:spPr bwMode="auto">
          <a:xfrm>
            <a:off x="2986086" y="221768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3" name="Bildobjekt 12" descr="Lunds sigill RGB 150.png"/>
          <p:cNvPicPr>
            <a:picLocks noChangeAspect="1"/>
          </p:cNvPicPr>
          <p:nvPr userDrawn="1"/>
        </p:nvPicPr>
        <p:blipFill>
          <a:blip r:embed="rId3"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pic>
        <p:nvPicPr>
          <p:cNvPr id="12" name="Bildobjekt 11" descr="LundUniversity_C2line RGB 150.pn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02393" y="381001"/>
            <a:ext cx="719990" cy="949217"/>
          </a:xfrm>
          <a:prstGeom prst="rect">
            <a:avLst/>
          </a:prstGeom>
        </p:spPr>
      </p:pic>
    </p:spTree>
    <p:extLst>
      <p:ext uri="{BB962C8B-B14F-4D97-AF65-F5344CB8AC3E}">
        <p14:creationId xmlns:p14="http://schemas.microsoft.com/office/powerpoint/2010/main" val="41624508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2 lines green">
    <p:spTree>
      <p:nvGrpSpPr>
        <p:cNvPr id="1" name=""/>
        <p:cNvGrpSpPr/>
        <p:nvPr/>
      </p:nvGrpSpPr>
      <p:grpSpPr>
        <a:xfrm>
          <a:off x="0" y="0"/>
          <a:ext cx="0" cy="0"/>
          <a:chOff x="0" y="0"/>
          <a:chExt cx="0" cy="0"/>
        </a:xfrm>
      </p:grpSpPr>
      <p:pic>
        <p:nvPicPr>
          <p:cNvPr id="10" name="Bildobjekt 9" descr="framsidor150 ny grön.jpg"/>
          <p:cNvPicPr>
            <a:picLocks/>
          </p:cNvPicPr>
          <p:nvPr userDrawn="1"/>
        </p:nvPicPr>
        <p:blipFill>
          <a:blip r:embed="rId2"/>
          <a:stretch>
            <a:fillRect/>
          </a:stretch>
        </p:blipFill>
        <p:spPr>
          <a:xfrm>
            <a:off x="186312" y="190536"/>
            <a:ext cx="8784457" cy="6510978"/>
          </a:xfrm>
          <a:prstGeom prst="rect">
            <a:avLst/>
          </a:prstGeom>
        </p:spPr>
      </p:pic>
      <p:sp>
        <p:nvSpPr>
          <p:cNvPr id="11" name="Rektangel 10"/>
          <p:cNvSpPr/>
          <p:nvPr userDrawn="1"/>
        </p:nvSpPr>
        <p:spPr bwMode="auto">
          <a:xfrm>
            <a:off x="2698045" y="1519974"/>
            <a:ext cx="6276622" cy="1852014"/>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 name="Rubrik 1"/>
          <p:cNvSpPr>
            <a:spLocks noGrp="1"/>
          </p:cNvSpPr>
          <p:nvPr>
            <p:ph type="ctrTitle" hasCustomPrompt="1"/>
          </p:nvPr>
        </p:nvSpPr>
        <p:spPr>
          <a:xfrm>
            <a:off x="2989560" y="1514569"/>
            <a:ext cx="5825197" cy="1192513"/>
          </a:xfrm>
        </p:spPr>
        <p:txBody>
          <a:bodyPr lIns="0" tIns="97200" rIns="0" bIns="82800" anchor="t" anchorCtr="0"/>
          <a:lstStyle>
            <a:lvl1pPr>
              <a:defRPr sz="3609" baseline="0"/>
            </a:lvl1pPr>
          </a:lstStyle>
          <a:p>
            <a:r>
              <a:rPr lang="en-GB" noProof="0"/>
              <a:t>Two-line</a:t>
            </a:r>
            <a:br>
              <a:rPr lang="en-GB" noProof="0"/>
            </a:br>
            <a:r>
              <a:rPr lang="en-GB" noProof="0"/>
              <a:t>title</a:t>
            </a:r>
          </a:p>
        </p:txBody>
      </p:sp>
      <p:sp>
        <p:nvSpPr>
          <p:cNvPr id="17" name="Underrubrik 2"/>
          <p:cNvSpPr>
            <a:spLocks noGrp="1"/>
          </p:cNvSpPr>
          <p:nvPr>
            <p:ph type="subTitle" idx="1" hasCustomPrompt="1"/>
          </p:nvPr>
        </p:nvSpPr>
        <p:spPr>
          <a:xfrm>
            <a:off x="2989560" y="2784614"/>
            <a:ext cx="5825197" cy="322328"/>
          </a:xfrm>
        </p:spPr>
        <p:txBody>
          <a:bodyPr lIns="0" tIns="108000" rIns="0"/>
          <a:lstStyle>
            <a:lvl1pPr marL="0" indent="0" algn="l">
              <a:buNone/>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9" name="Rak 8"/>
          <p:cNvCxnSpPr/>
          <p:nvPr userDrawn="1"/>
        </p:nvCxnSpPr>
        <p:spPr bwMode="auto">
          <a:xfrm>
            <a:off x="2986086" y="277567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4" name="Bildobjekt 13" descr="Lunds sigill RGB 150.png"/>
          <p:cNvPicPr>
            <a:picLocks noChangeAspect="1"/>
          </p:cNvPicPr>
          <p:nvPr userDrawn="1"/>
        </p:nvPicPr>
        <p:blipFill>
          <a:blip r:embed="rId3"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pic>
        <p:nvPicPr>
          <p:cNvPr id="13" name="Bildobjekt 12" descr="LundUniversity_C2line RGB 150.pn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02393" y="381001"/>
            <a:ext cx="719990" cy="949217"/>
          </a:xfrm>
          <a:prstGeom prst="rect">
            <a:avLst/>
          </a:prstGeom>
        </p:spPr>
      </p:pic>
    </p:spTree>
    <p:extLst>
      <p:ext uri="{BB962C8B-B14F-4D97-AF65-F5344CB8AC3E}">
        <p14:creationId xmlns:p14="http://schemas.microsoft.com/office/powerpoint/2010/main" val="21682453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bulleted list">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en-GB" noProof="0"/>
              <a:t>Title</a:t>
            </a:r>
          </a:p>
        </p:txBody>
      </p:sp>
      <p:sp>
        <p:nvSpPr>
          <p:cNvPr id="3" name="Platshållare för innehåll 2"/>
          <p:cNvSpPr>
            <a:spLocks noGrp="1"/>
          </p:cNvSpPr>
          <p:nvPr>
            <p:ph idx="1" hasCustomPrompt="1"/>
          </p:nvPr>
        </p:nvSpPr>
        <p:spPr>
          <a:xfrm>
            <a:off x="667975" y="1853390"/>
            <a:ext cx="7707876" cy="3572255"/>
          </a:xfrm>
        </p:spPr>
        <p:txBody>
          <a:bodyPr/>
          <a:lstStyle>
            <a:lvl1pPr>
              <a:spcAft>
                <a:spcPts val="0"/>
              </a:spcAft>
              <a:defRPr sz="2206"/>
            </a:lvl1pPr>
            <a:lvl2pPr>
              <a:spcAft>
                <a:spcPts val="0"/>
              </a:spcAft>
              <a:buClr>
                <a:schemeClr val="tx2"/>
              </a:buClr>
              <a:defRPr sz="2206"/>
            </a:lvl2pPr>
            <a:lvl3pPr>
              <a:spcAft>
                <a:spcPts val="0"/>
              </a:spcAft>
              <a:buClr>
                <a:schemeClr val="tx2"/>
              </a:buClr>
              <a:defRPr/>
            </a:lvl3pPr>
            <a:lvl4pPr>
              <a:spcAft>
                <a:spcPts val="0"/>
              </a:spcAft>
              <a:buClr>
                <a:schemeClr val="tx2"/>
              </a:buClr>
              <a:defRPr/>
            </a:lvl4pPr>
          </a:lstStyle>
          <a:p>
            <a:pPr lvl="0"/>
            <a:r>
              <a:rPr lang="en-GB" noProof="0"/>
              <a:t>Add text</a:t>
            </a:r>
          </a:p>
          <a:p>
            <a:pPr lvl="1"/>
            <a:r>
              <a:rPr lang="en-GB" noProof="0"/>
              <a:t>Level two</a:t>
            </a:r>
          </a:p>
          <a:p>
            <a:pPr lvl="2"/>
            <a:r>
              <a:rPr lang="en-GB" noProof="0"/>
              <a:t>Level three</a:t>
            </a:r>
          </a:p>
          <a:p>
            <a:pPr lvl="3"/>
            <a:r>
              <a:rPr lang="en-GB" noProof="0"/>
              <a:t>Level four</a:t>
            </a:r>
          </a:p>
        </p:txBody>
      </p:sp>
      <p:cxnSp>
        <p:nvCxnSpPr>
          <p:cNvPr id="11" name="Rak 10"/>
          <p:cNvCxnSpPr/>
          <p:nvPr userDrawn="1"/>
        </p:nvCxnSpPr>
        <p:spPr bwMode="auto">
          <a:xfrm>
            <a:off x="757088" y="1503211"/>
            <a:ext cx="762514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4051996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bject and bulleted list">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baseline="0"/>
            </a:lvl1pPr>
          </a:lstStyle>
          <a:p>
            <a:r>
              <a:rPr lang="en-GB" noProof="0"/>
              <a:t>Title</a:t>
            </a:r>
          </a:p>
        </p:txBody>
      </p:sp>
      <p:sp>
        <p:nvSpPr>
          <p:cNvPr id="3" name="Platshållare för innehåll 2"/>
          <p:cNvSpPr>
            <a:spLocks noGrp="1"/>
          </p:cNvSpPr>
          <p:nvPr>
            <p:ph sz="half" idx="1"/>
          </p:nvPr>
        </p:nvSpPr>
        <p:spPr>
          <a:xfrm>
            <a:off x="751994" y="1670562"/>
            <a:ext cx="3181351" cy="3729603"/>
          </a:xfrm>
        </p:spPr>
        <p:txBody>
          <a:bodyPr/>
          <a:lstStyle>
            <a:lvl1pPr marL="0" indent="0">
              <a:spcAft>
                <a:spcPts val="0"/>
              </a:spcAft>
              <a:buNone/>
              <a:defRPr sz="2206"/>
            </a:lvl1pPr>
            <a:lvl2pPr>
              <a:defRPr sz="1805"/>
            </a:lvl2pPr>
            <a:lvl3pPr>
              <a:defRPr sz="1604"/>
            </a:lvl3pPr>
            <a:lvl4pPr>
              <a:defRPr sz="1404"/>
            </a:lvl4pPr>
            <a:lvl5pPr>
              <a:defRPr sz="1805"/>
            </a:lvl5pPr>
            <a:lvl6pPr>
              <a:defRPr sz="1805"/>
            </a:lvl6pPr>
            <a:lvl7pPr>
              <a:defRPr sz="1805"/>
            </a:lvl7pPr>
            <a:lvl8pPr>
              <a:defRPr sz="1805"/>
            </a:lvl8pPr>
            <a:lvl9pPr>
              <a:defRPr sz="1805"/>
            </a:lvl9pPr>
          </a:lstStyle>
          <a:p>
            <a:pPr lvl="0"/>
            <a:r>
              <a:rPr lang="sv-SE" noProof="0"/>
              <a:t>Klicka här för att ändra format på bakgrundstexten</a:t>
            </a:r>
          </a:p>
        </p:txBody>
      </p:sp>
      <p:sp>
        <p:nvSpPr>
          <p:cNvPr id="4" name="Platshållare för innehåll 3"/>
          <p:cNvSpPr>
            <a:spLocks noGrp="1"/>
          </p:cNvSpPr>
          <p:nvPr>
            <p:ph sz="half" idx="2" hasCustomPrompt="1"/>
          </p:nvPr>
        </p:nvSpPr>
        <p:spPr>
          <a:xfrm>
            <a:off x="4115607" y="1670561"/>
            <a:ext cx="4280102" cy="3729603"/>
          </a:xfrm>
        </p:spPr>
        <p:txBody>
          <a:bodyPr/>
          <a:lstStyle>
            <a:lvl1pPr>
              <a:spcAft>
                <a:spcPts val="0"/>
              </a:spcAft>
              <a:buClr>
                <a:schemeClr val="tx2"/>
              </a:buClr>
              <a:defRPr sz="2206"/>
            </a:lvl1pPr>
            <a:lvl2pPr>
              <a:spcAft>
                <a:spcPts val="0"/>
              </a:spcAft>
              <a:buClr>
                <a:schemeClr val="tx2"/>
              </a:buClr>
              <a:defRPr sz="2206"/>
            </a:lvl2pPr>
            <a:lvl3pPr>
              <a:spcAft>
                <a:spcPts val="0"/>
              </a:spcAft>
              <a:buClr>
                <a:schemeClr val="tx2"/>
              </a:buClr>
              <a:defRPr sz="2005"/>
            </a:lvl3pPr>
            <a:lvl4pPr>
              <a:spcAft>
                <a:spcPts val="0"/>
              </a:spcAft>
              <a:buClr>
                <a:schemeClr val="tx2"/>
              </a:buClr>
              <a:defRPr sz="2005"/>
            </a:lvl4pPr>
            <a:lvl5pPr>
              <a:defRPr sz="1805"/>
            </a:lvl5pPr>
            <a:lvl6pPr>
              <a:defRPr sz="1805"/>
            </a:lvl6pPr>
            <a:lvl7pPr>
              <a:defRPr sz="1805"/>
            </a:lvl7pPr>
            <a:lvl8pPr>
              <a:defRPr sz="1805"/>
            </a:lvl8pPr>
            <a:lvl9pPr>
              <a:defRPr sz="1805"/>
            </a:lvl9pPr>
          </a:lstStyle>
          <a:p>
            <a:pPr lvl="0"/>
            <a:r>
              <a:rPr lang="en-GB" noProof="0"/>
              <a:t>Add text</a:t>
            </a:r>
          </a:p>
          <a:p>
            <a:pPr lvl="1"/>
            <a:r>
              <a:rPr lang="en-GB" noProof="0"/>
              <a:t>Level two</a:t>
            </a:r>
          </a:p>
          <a:p>
            <a:pPr lvl="2"/>
            <a:r>
              <a:rPr lang="en-GB" noProof="0"/>
              <a:t>Level three</a:t>
            </a:r>
          </a:p>
          <a:p>
            <a:pPr lvl="3"/>
            <a:r>
              <a:rPr lang="en-GB" noProof="0"/>
              <a:t>Level four</a:t>
            </a:r>
          </a:p>
        </p:txBody>
      </p:sp>
    </p:spTree>
    <p:extLst>
      <p:ext uri="{BB962C8B-B14F-4D97-AF65-F5344CB8AC3E}">
        <p14:creationId xmlns:p14="http://schemas.microsoft.com/office/powerpoint/2010/main" val="2074570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slide for large illustrations">
    <p:spTree>
      <p:nvGrpSpPr>
        <p:cNvPr id="1" name=""/>
        <p:cNvGrpSpPr/>
        <p:nvPr/>
      </p:nvGrpSpPr>
      <p:grpSpPr>
        <a:xfrm>
          <a:off x="0" y="0"/>
          <a:ext cx="0" cy="0"/>
          <a:chOff x="0" y="0"/>
          <a:chExt cx="0" cy="0"/>
        </a:xfrm>
      </p:grpSpPr>
      <p:sp>
        <p:nvSpPr>
          <p:cNvPr id="3" name="Rektangel 2"/>
          <p:cNvSpPr/>
          <p:nvPr userDrawn="1"/>
        </p:nvSpPr>
        <p:spPr bwMode="auto">
          <a:xfrm>
            <a:off x="1" y="0"/>
            <a:ext cx="9144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2"/>
              </a:solidFill>
              <a:effectLst/>
              <a:latin typeface="Arial" charset="0"/>
            </a:endParaRPr>
          </a:p>
        </p:txBody>
      </p:sp>
      <p:pic>
        <p:nvPicPr>
          <p:cNvPr id="5" name="Bildobjekt 4" descr="LundUniversity_C2line RGB 150.pn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7992632" y="5599045"/>
            <a:ext cx="719990" cy="949217"/>
          </a:xfrm>
          <a:prstGeom prst="rect">
            <a:avLst/>
          </a:prstGeom>
        </p:spPr>
      </p:pic>
    </p:spTree>
    <p:extLst>
      <p:ext uri="{BB962C8B-B14F-4D97-AF65-F5344CB8AC3E}">
        <p14:creationId xmlns:p14="http://schemas.microsoft.com/office/powerpoint/2010/main" val="3823278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01D101B7-8F24-475F-996B-06E3429E9ABA}" type="datetimeFigureOut">
              <a:rPr lang="en-GB" smtClean="0"/>
              <a:t>27/01/2025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FFEA81-3DCD-434B-82F5-AB4AFA6FA58B}" type="slidenum">
              <a:rPr lang="en-GB" smtClean="0"/>
              <a:t>‹N°›</a:t>
            </a:fld>
            <a:endParaRPr lang="en-GB"/>
          </a:p>
        </p:txBody>
      </p:sp>
    </p:spTree>
    <p:extLst>
      <p:ext uri="{BB962C8B-B14F-4D97-AF65-F5344CB8AC3E}">
        <p14:creationId xmlns:p14="http://schemas.microsoft.com/office/powerpoint/2010/main" val="38313410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Use sample slide 1">
    <p:spTree>
      <p:nvGrpSpPr>
        <p:cNvPr id="1" name=""/>
        <p:cNvGrpSpPr/>
        <p:nvPr/>
      </p:nvGrpSpPr>
      <p:grpSpPr>
        <a:xfrm>
          <a:off x="0" y="0"/>
          <a:ext cx="0" cy="0"/>
          <a:chOff x="0" y="0"/>
          <a:chExt cx="0" cy="0"/>
        </a:xfrm>
      </p:grpSpPr>
      <p:sp>
        <p:nvSpPr>
          <p:cNvPr id="18" name="Rektangel 17"/>
          <p:cNvSpPr/>
          <p:nvPr userDrawn="1"/>
        </p:nvSpPr>
        <p:spPr bwMode="auto">
          <a:xfrm>
            <a:off x="185461" y="183029"/>
            <a:ext cx="8784457" cy="6510978"/>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8" name="Rektangel 27"/>
          <p:cNvSpPr/>
          <p:nvPr userDrawn="1"/>
        </p:nvSpPr>
        <p:spPr bwMode="auto">
          <a:xfrm>
            <a:off x="2698045" y="1519973"/>
            <a:ext cx="6276622" cy="1283340"/>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9" name="Rubrik 1"/>
          <p:cNvSpPr>
            <a:spLocks noGrp="1"/>
          </p:cNvSpPr>
          <p:nvPr>
            <p:ph type="ctrTitle" hasCustomPrompt="1"/>
          </p:nvPr>
        </p:nvSpPr>
        <p:spPr>
          <a:xfrm>
            <a:off x="2989560" y="1527136"/>
            <a:ext cx="5825197" cy="716204"/>
          </a:xfrm>
        </p:spPr>
        <p:txBody>
          <a:bodyPr lIns="0" tIns="97200" rIns="0" bIns="82800"/>
          <a:lstStyle>
            <a:lvl1pPr>
              <a:defRPr sz="3609"/>
            </a:lvl1pPr>
          </a:lstStyle>
          <a:p>
            <a:r>
              <a:rPr lang="en-GB" noProof="0"/>
              <a:t>One-line title</a:t>
            </a:r>
          </a:p>
        </p:txBody>
      </p:sp>
      <p:sp>
        <p:nvSpPr>
          <p:cNvPr id="30" name="Underrubrik 2"/>
          <p:cNvSpPr>
            <a:spLocks noGrp="1"/>
          </p:cNvSpPr>
          <p:nvPr>
            <p:ph type="subTitle" idx="1" hasCustomPrompt="1"/>
          </p:nvPr>
        </p:nvSpPr>
        <p:spPr>
          <a:xfrm>
            <a:off x="2989560" y="2226623"/>
            <a:ext cx="5825197" cy="322328"/>
          </a:xfrm>
        </p:spPr>
        <p:txBody>
          <a:bodyPr lIns="0" tIns="108000" rIns="0"/>
          <a:lstStyle>
            <a:lvl1pPr marL="0" marR="0" indent="0" algn="l" defTabSz="907228" rtl="0" eaLnBrk="1" fontAlgn="base" latinLnBrk="0" hangingPunct="1">
              <a:lnSpc>
                <a:spcPct val="100000"/>
              </a:lnSpc>
              <a:spcBef>
                <a:spcPts val="1003"/>
              </a:spcBef>
              <a:spcAft>
                <a:spcPts val="0"/>
              </a:spcAft>
              <a:buClr>
                <a:schemeClr val="tx2"/>
              </a:buClr>
              <a:buSzTx/>
              <a:buFont typeface="Arial" pitchFamily="34" charset="0"/>
              <a:buNone/>
              <a:tabLst/>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31" name="Rak 30"/>
          <p:cNvCxnSpPr/>
          <p:nvPr userDrawn="1"/>
        </p:nvCxnSpPr>
        <p:spPr bwMode="auto">
          <a:xfrm>
            <a:off x="2986086" y="221768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8" name="Bildobjekt 7" descr="Lunds sigill RGB 150.png"/>
          <p:cNvPicPr>
            <a:picLocks noChangeAspect="1"/>
          </p:cNvPicPr>
          <p:nvPr userDrawn="1"/>
        </p:nvPicPr>
        <p:blipFill>
          <a:blip r:embed="rId2"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spTree>
    <p:extLst>
      <p:ext uri="{BB962C8B-B14F-4D97-AF65-F5344CB8AC3E}">
        <p14:creationId xmlns:p14="http://schemas.microsoft.com/office/powerpoint/2010/main" val="36539008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Use sample slide 2">
    <p:spTree>
      <p:nvGrpSpPr>
        <p:cNvPr id="1" name=""/>
        <p:cNvGrpSpPr/>
        <p:nvPr/>
      </p:nvGrpSpPr>
      <p:grpSpPr>
        <a:xfrm>
          <a:off x="0" y="0"/>
          <a:ext cx="0" cy="0"/>
          <a:chOff x="0" y="0"/>
          <a:chExt cx="0" cy="0"/>
        </a:xfrm>
      </p:grpSpPr>
      <p:sp>
        <p:nvSpPr>
          <p:cNvPr id="8" name="Rektangel 7"/>
          <p:cNvSpPr/>
          <p:nvPr userDrawn="1"/>
        </p:nvSpPr>
        <p:spPr bwMode="auto">
          <a:xfrm>
            <a:off x="185461" y="183029"/>
            <a:ext cx="8784457" cy="6510978"/>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11" name="Rektangel 10"/>
          <p:cNvSpPr/>
          <p:nvPr userDrawn="1"/>
        </p:nvSpPr>
        <p:spPr bwMode="auto">
          <a:xfrm>
            <a:off x="2698045" y="1519974"/>
            <a:ext cx="6276622" cy="1852014"/>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 name="Rubrik 1"/>
          <p:cNvSpPr>
            <a:spLocks noGrp="1"/>
          </p:cNvSpPr>
          <p:nvPr>
            <p:ph type="ctrTitle" hasCustomPrompt="1"/>
          </p:nvPr>
        </p:nvSpPr>
        <p:spPr>
          <a:xfrm>
            <a:off x="2989560" y="1514569"/>
            <a:ext cx="5825197" cy="1192513"/>
          </a:xfrm>
        </p:spPr>
        <p:txBody>
          <a:bodyPr lIns="0" tIns="97200" rIns="0" bIns="82800" anchor="t" anchorCtr="0"/>
          <a:lstStyle>
            <a:lvl1pPr>
              <a:defRPr sz="3609"/>
            </a:lvl1pPr>
          </a:lstStyle>
          <a:p>
            <a:r>
              <a:rPr lang="en-GB" noProof="0"/>
              <a:t>Two-line</a:t>
            </a:r>
            <a:br>
              <a:rPr lang="en-GB" noProof="0"/>
            </a:br>
            <a:r>
              <a:rPr lang="en-GB" noProof="0"/>
              <a:t>title</a:t>
            </a:r>
          </a:p>
        </p:txBody>
      </p:sp>
      <p:sp>
        <p:nvSpPr>
          <p:cNvPr id="17" name="Underrubrik 2"/>
          <p:cNvSpPr>
            <a:spLocks noGrp="1"/>
          </p:cNvSpPr>
          <p:nvPr>
            <p:ph type="subTitle" idx="1" hasCustomPrompt="1"/>
          </p:nvPr>
        </p:nvSpPr>
        <p:spPr>
          <a:xfrm>
            <a:off x="2989560" y="2784614"/>
            <a:ext cx="5825197" cy="322328"/>
          </a:xfrm>
        </p:spPr>
        <p:txBody>
          <a:bodyPr lIns="0" tIns="108000" rIns="0"/>
          <a:lstStyle>
            <a:lvl1pPr marL="0" indent="0" algn="l">
              <a:buNone/>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9" name="Rak 8"/>
          <p:cNvCxnSpPr/>
          <p:nvPr userDrawn="1"/>
        </p:nvCxnSpPr>
        <p:spPr bwMode="auto">
          <a:xfrm>
            <a:off x="2986086" y="277567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0" name="Bildobjekt 9" descr="Lunds sigill RGB 150.png"/>
          <p:cNvPicPr>
            <a:picLocks noChangeAspect="1"/>
          </p:cNvPicPr>
          <p:nvPr userDrawn="1"/>
        </p:nvPicPr>
        <p:blipFill>
          <a:blip r:embed="rId2"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spTree>
    <p:extLst>
      <p:ext uri="{BB962C8B-B14F-4D97-AF65-F5344CB8AC3E}">
        <p14:creationId xmlns:p14="http://schemas.microsoft.com/office/powerpoint/2010/main" val="9316535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bject and bulleted list wider">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en-GB" noProof="0"/>
              <a:t>Title</a:t>
            </a:r>
          </a:p>
        </p:txBody>
      </p:sp>
      <p:sp>
        <p:nvSpPr>
          <p:cNvPr id="3" name="Platshållare för innehåll 2"/>
          <p:cNvSpPr>
            <a:spLocks noGrp="1"/>
          </p:cNvSpPr>
          <p:nvPr>
            <p:ph sz="half" idx="1"/>
          </p:nvPr>
        </p:nvSpPr>
        <p:spPr>
          <a:xfrm>
            <a:off x="753117" y="1662591"/>
            <a:ext cx="4441370" cy="3729603"/>
          </a:xfrm>
        </p:spPr>
        <p:txBody>
          <a:bodyPr/>
          <a:lstStyle>
            <a:lvl1pPr marL="0" indent="0">
              <a:spcAft>
                <a:spcPts val="0"/>
              </a:spcAft>
              <a:buNone/>
              <a:defRPr sz="2206"/>
            </a:lvl1pPr>
            <a:lvl2pPr>
              <a:defRPr sz="1805"/>
            </a:lvl2pPr>
            <a:lvl3pPr>
              <a:defRPr sz="1604"/>
            </a:lvl3pPr>
            <a:lvl4pPr>
              <a:defRPr sz="1404"/>
            </a:lvl4pPr>
            <a:lvl5pPr>
              <a:defRPr sz="1805"/>
            </a:lvl5pPr>
            <a:lvl6pPr>
              <a:defRPr sz="1805"/>
            </a:lvl6pPr>
            <a:lvl7pPr>
              <a:defRPr sz="1805"/>
            </a:lvl7pPr>
            <a:lvl8pPr>
              <a:defRPr sz="1805"/>
            </a:lvl8pPr>
            <a:lvl9pPr>
              <a:defRPr sz="1805"/>
            </a:lvl9pPr>
          </a:lstStyle>
          <a:p>
            <a:pPr lvl="0"/>
            <a:r>
              <a:rPr lang="sv-SE" noProof="0"/>
              <a:t>Klicka här för att ändra format på bakgrundstexten</a:t>
            </a:r>
          </a:p>
        </p:txBody>
      </p:sp>
      <p:sp>
        <p:nvSpPr>
          <p:cNvPr id="4" name="Platshållare för innehåll 3"/>
          <p:cNvSpPr>
            <a:spLocks noGrp="1"/>
          </p:cNvSpPr>
          <p:nvPr>
            <p:ph sz="half" idx="2" hasCustomPrompt="1"/>
          </p:nvPr>
        </p:nvSpPr>
        <p:spPr>
          <a:xfrm>
            <a:off x="5431569" y="1662591"/>
            <a:ext cx="2964140" cy="3729603"/>
          </a:xfrm>
        </p:spPr>
        <p:txBody>
          <a:bodyPr/>
          <a:lstStyle>
            <a:lvl1pPr>
              <a:spcAft>
                <a:spcPts val="0"/>
              </a:spcAft>
              <a:buClr>
                <a:schemeClr val="tx2"/>
              </a:buClr>
              <a:defRPr sz="2206"/>
            </a:lvl1pPr>
            <a:lvl2pPr>
              <a:spcAft>
                <a:spcPts val="0"/>
              </a:spcAft>
              <a:buClr>
                <a:schemeClr val="tx2"/>
              </a:buClr>
              <a:defRPr sz="2206"/>
            </a:lvl2pPr>
            <a:lvl3pPr>
              <a:spcAft>
                <a:spcPts val="0"/>
              </a:spcAft>
              <a:buClr>
                <a:schemeClr val="tx2"/>
              </a:buClr>
              <a:defRPr sz="2005"/>
            </a:lvl3pPr>
            <a:lvl4pPr>
              <a:spcAft>
                <a:spcPts val="0"/>
              </a:spcAft>
              <a:buClr>
                <a:schemeClr val="tx2"/>
              </a:buClr>
              <a:defRPr sz="2005"/>
            </a:lvl4pPr>
            <a:lvl5pPr>
              <a:defRPr sz="1805"/>
            </a:lvl5pPr>
            <a:lvl6pPr>
              <a:defRPr sz="1805"/>
            </a:lvl6pPr>
            <a:lvl7pPr>
              <a:defRPr sz="1805"/>
            </a:lvl7pPr>
            <a:lvl8pPr>
              <a:defRPr sz="1805"/>
            </a:lvl8pPr>
            <a:lvl9pPr>
              <a:defRPr sz="1805"/>
            </a:lvl9pPr>
          </a:lstStyle>
          <a:p>
            <a:pPr lvl="0"/>
            <a:r>
              <a:rPr lang="en-GB" noProof="0"/>
              <a:t>Add text</a:t>
            </a:r>
          </a:p>
          <a:p>
            <a:pPr lvl="1"/>
            <a:r>
              <a:rPr lang="en-GB" noProof="0"/>
              <a:t>Level two</a:t>
            </a:r>
          </a:p>
          <a:p>
            <a:pPr lvl="2"/>
            <a:r>
              <a:rPr lang="en-GB" noProof="0"/>
              <a:t>Level three</a:t>
            </a:r>
          </a:p>
          <a:p>
            <a:pPr lvl="3"/>
            <a:r>
              <a:rPr lang="en-GB" noProof="0"/>
              <a:t>Level four</a:t>
            </a:r>
          </a:p>
        </p:txBody>
      </p:sp>
    </p:spTree>
    <p:extLst>
      <p:ext uri="{BB962C8B-B14F-4D97-AF65-F5344CB8AC3E}">
        <p14:creationId xmlns:p14="http://schemas.microsoft.com/office/powerpoint/2010/main" val="14900272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5" name="Platshållare för tabell 4"/>
          <p:cNvSpPr>
            <a:spLocks noGrp="1"/>
          </p:cNvSpPr>
          <p:nvPr>
            <p:ph type="tbl" sz="quarter" idx="10"/>
          </p:nvPr>
        </p:nvSpPr>
        <p:spPr>
          <a:xfrm>
            <a:off x="793448" y="1785722"/>
            <a:ext cx="7582935" cy="3598501"/>
          </a:xfrm>
        </p:spPr>
        <p:txBody>
          <a:bodyPr/>
          <a:lstStyle>
            <a:lvl1pPr>
              <a:buNone/>
              <a:defRPr/>
            </a:lvl1pPr>
          </a:lstStyle>
          <a:p>
            <a:r>
              <a:rPr lang="sv-SE" noProof="0" dirty="0"/>
              <a:t>Klicka på ikonen för att lägga till en tabell</a:t>
            </a:r>
            <a:endParaRPr lang="en-GB" noProof="0" dirty="0"/>
          </a:p>
        </p:txBody>
      </p:sp>
      <p:sp>
        <p:nvSpPr>
          <p:cNvPr id="2" name="Rubrik 1"/>
          <p:cNvSpPr>
            <a:spLocks noGrp="1"/>
          </p:cNvSpPr>
          <p:nvPr>
            <p:ph type="title" hasCustomPrompt="1"/>
          </p:nvPr>
        </p:nvSpPr>
        <p:spPr>
          <a:xfrm>
            <a:off x="653473" y="284496"/>
            <a:ext cx="7709927" cy="1142735"/>
          </a:xfrm>
        </p:spPr>
        <p:txBody>
          <a:bodyPr/>
          <a:lstStyle>
            <a:lvl1pPr>
              <a:defRPr/>
            </a:lvl1pPr>
          </a:lstStyle>
          <a:p>
            <a:r>
              <a:rPr lang="en-GB" noProof="0"/>
              <a:t>Title</a:t>
            </a:r>
          </a:p>
        </p:txBody>
      </p:sp>
    </p:spTree>
    <p:extLst>
      <p:ext uri="{BB962C8B-B14F-4D97-AF65-F5344CB8AC3E}">
        <p14:creationId xmlns:p14="http://schemas.microsoft.com/office/powerpoint/2010/main" val="25291405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Rektangel 3"/>
          <p:cNvSpPr/>
          <p:nvPr userDrawn="1"/>
        </p:nvSpPr>
        <p:spPr bwMode="auto">
          <a:xfrm>
            <a:off x="1" y="0"/>
            <a:ext cx="9144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sv-SE" sz="1805" b="1" i="0" u="none" strike="noStrike" cap="none" normalizeH="0" baseline="0" dirty="0">
              <a:ln>
                <a:noFill/>
              </a:ln>
              <a:solidFill>
                <a:schemeClr val="tx2"/>
              </a:solidFill>
              <a:effectLst/>
              <a:latin typeface="Arial" charset="0"/>
            </a:endParaRPr>
          </a:p>
        </p:txBody>
      </p:sp>
      <p:pic>
        <p:nvPicPr>
          <p:cNvPr id="6" name="Bildobjekt 5" descr="LundUniversity_C2line RGB 150.png"/>
          <p:cNvPicPr>
            <a:picLocks noChangeAspect="1"/>
          </p:cNvPicPr>
          <p:nvPr userDrawn="1"/>
        </p:nvPicPr>
        <p:blipFill>
          <a:blip r:embed="rId2"/>
          <a:stretch>
            <a:fillRect/>
          </a:stretch>
        </p:blipFill>
        <p:spPr>
          <a:xfrm>
            <a:off x="3027752" y="1284396"/>
            <a:ext cx="3159929" cy="4165975"/>
          </a:xfrm>
          <a:prstGeom prst="rect">
            <a:avLst/>
          </a:prstGeom>
        </p:spPr>
      </p:pic>
    </p:spTree>
    <p:extLst>
      <p:ext uri="{BB962C8B-B14F-4D97-AF65-F5344CB8AC3E}">
        <p14:creationId xmlns:p14="http://schemas.microsoft.com/office/powerpoint/2010/main" val="3910416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1 line pink">
    <p:spTree>
      <p:nvGrpSpPr>
        <p:cNvPr id="1" name=""/>
        <p:cNvGrpSpPr/>
        <p:nvPr/>
      </p:nvGrpSpPr>
      <p:grpSpPr>
        <a:xfrm>
          <a:off x="0" y="0"/>
          <a:ext cx="0" cy="0"/>
          <a:chOff x="0" y="0"/>
          <a:chExt cx="0" cy="0"/>
        </a:xfrm>
      </p:grpSpPr>
      <p:pic>
        <p:nvPicPr>
          <p:cNvPr id="8" name="Bildobjekt 7" descr="framsidor150 ny rosa.jpg"/>
          <p:cNvPicPr>
            <a:picLocks/>
          </p:cNvPicPr>
          <p:nvPr userDrawn="1"/>
        </p:nvPicPr>
        <p:blipFill>
          <a:blip r:embed="rId2"/>
          <a:stretch>
            <a:fillRect/>
          </a:stretch>
        </p:blipFill>
        <p:spPr>
          <a:xfrm>
            <a:off x="186312" y="189395"/>
            <a:ext cx="8784457" cy="6510978"/>
          </a:xfrm>
          <a:prstGeom prst="rect">
            <a:avLst/>
          </a:prstGeom>
        </p:spPr>
      </p:pic>
      <p:sp>
        <p:nvSpPr>
          <p:cNvPr id="11" name="Rektangel 10"/>
          <p:cNvSpPr/>
          <p:nvPr userDrawn="1"/>
        </p:nvSpPr>
        <p:spPr bwMode="auto">
          <a:xfrm>
            <a:off x="2698045" y="1519973"/>
            <a:ext cx="6276622" cy="1283340"/>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 name="Rubrik 1"/>
          <p:cNvSpPr>
            <a:spLocks noGrp="1"/>
          </p:cNvSpPr>
          <p:nvPr>
            <p:ph type="ctrTitle" hasCustomPrompt="1"/>
          </p:nvPr>
        </p:nvSpPr>
        <p:spPr>
          <a:xfrm>
            <a:off x="2989560" y="1527136"/>
            <a:ext cx="5825197" cy="716204"/>
          </a:xfrm>
        </p:spPr>
        <p:txBody>
          <a:bodyPr lIns="0" tIns="97200" rIns="0" bIns="82800"/>
          <a:lstStyle>
            <a:lvl1pPr>
              <a:defRPr sz="3609"/>
            </a:lvl1pPr>
          </a:lstStyle>
          <a:p>
            <a:r>
              <a:rPr lang="en-GB" noProof="0"/>
              <a:t>Single-line title</a:t>
            </a:r>
          </a:p>
        </p:txBody>
      </p:sp>
      <p:sp>
        <p:nvSpPr>
          <p:cNvPr id="17" name="Underrubrik 2"/>
          <p:cNvSpPr>
            <a:spLocks noGrp="1"/>
          </p:cNvSpPr>
          <p:nvPr>
            <p:ph type="subTitle" idx="1" hasCustomPrompt="1"/>
          </p:nvPr>
        </p:nvSpPr>
        <p:spPr>
          <a:xfrm>
            <a:off x="2989560" y="2226623"/>
            <a:ext cx="5825197" cy="322328"/>
          </a:xfrm>
        </p:spPr>
        <p:txBody>
          <a:bodyPr lIns="0" tIns="108000" rIns="0"/>
          <a:lstStyle>
            <a:lvl1pPr marL="0" indent="0" algn="l">
              <a:buNone/>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9" name="Rak 8"/>
          <p:cNvCxnSpPr/>
          <p:nvPr userDrawn="1"/>
        </p:nvCxnSpPr>
        <p:spPr bwMode="auto">
          <a:xfrm>
            <a:off x="2986086" y="221768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4" name="Bildobjekt 13" descr="Lunds sigill RGB 150.png"/>
          <p:cNvPicPr>
            <a:picLocks noChangeAspect="1"/>
          </p:cNvPicPr>
          <p:nvPr userDrawn="1"/>
        </p:nvPicPr>
        <p:blipFill>
          <a:blip r:embed="rId3"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pic>
        <p:nvPicPr>
          <p:cNvPr id="16" name="Bildobjekt 15" descr="LundUniversity_C2line RGB 150.pn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02393" y="381001"/>
            <a:ext cx="719990" cy="949217"/>
          </a:xfrm>
          <a:prstGeom prst="rect">
            <a:avLst/>
          </a:prstGeom>
        </p:spPr>
      </p:pic>
    </p:spTree>
    <p:extLst>
      <p:ext uri="{BB962C8B-B14F-4D97-AF65-F5344CB8AC3E}">
        <p14:creationId xmlns:p14="http://schemas.microsoft.com/office/powerpoint/2010/main" val="33468213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2 lines pink">
    <p:spTree>
      <p:nvGrpSpPr>
        <p:cNvPr id="1" name=""/>
        <p:cNvGrpSpPr/>
        <p:nvPr/>
      </p:nvGrpSpPr>
      <p:grpSpPr>
        <a:xfrm>
          <a:off x="0" y="0"/>
          <a:ext cx="0" cy="0"/>
          <a:chOff x="0" y="0"/>
          <a:chExt cx="0" cy="0"/>
        </a:xfrm>
      </p:grpSpPr>
      <p:pic>
        <p:nvPicPr>
          <p:cNvPr id="8" name="Bildobjekt 7" descr="framsidor150 ny rosa.jpg"/>
          <p:cNvPicPr>
            <a:picLocks/>
          </p:cNvPicPr>
          <p:nvPr userDrawn="1"/>
        </p:nvPicPr>
        <p:blipFill>
          <a:blip r:embed="rId2"/>
          <a:stretch>
            <a:fillRect/>
          </a:stretch>
        </p:blipFill>
        <p:spPr>
          <a:xfrm>
            <a:off x="186312" y="189395"/>
            <a:ext cx="8784457" cy="6510978"/>
          </a:xfrm>
          <a:prstGeom prst="rect">
            <a:avLst/>
          </a:prstGeom>
        </p:spPr>
      </p:pic>
      <p:sp>
        <p:nvSpPr>
          <p:cNvPr id="11" name="Rektangel 10"/>
          <p:cNvSpPr/>
          <p:nvPr userDrawn="1"/>
        </p:nvSpPr>
        <p:spPr bwMode="auto">
          <a:xfrm>
            <a:off x="2698045" y="1519974"/>
            <a:ext cx="6276622" cy="1852014"/>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 name="Rubrik 1"/>
          <p:cNvSpPr>
            <a:spLocks noGrp="1"/>
          </p:cNvSpPr>
          <p:nvPr>
            <p:ph type="ctrTitle" hasCustomPrompt="1"/>
          </p:nvPr>
        </p:nvSpPr>
        <p:spPr>
          <a:xfrm>
            <a:off x="2989560" y="1514569"/>
            <a:ext cx="5825197" cy="1192513"/>
          </a:xfrm>
        </p:spPr>
        <p:txBody>
          <a:bodyPr lIns="0" tIns="97200" rIns="0" bIns="82800" anchor="t" anchorCtr="0"/>
          <a:lstStyle>
            <a:lvl1pPr>
              <a:defRPr sz="3609"/>
            </a:lvl1pPr>
          </a:lstStyle>
          <a:p>
            <a:r>
              <a:rPr lang="en-GB" noProof="0"/>
              <a:t>Two-line</a:t>
            </a:r>
            <a:br>
              <a:rPr lang="en-GB" noProof="0"/>
            </a:br>
            <a:r>
              <a:rPr lang="en-GB" noProof="0"/>
              <a:t>title</a:t>
            </a:r>
          </a:p>
        </p:txBody>
      </p:sp>
      <p:sp>
        <p:nvSpPr>
          <p:cNvPr id="17" name="Underrubrik 2"/>
          <p:cNvSpPr>
            <a:spLocks noGrp="1"/>
          </p:cNvSpPr>
          <p:nvPr>
            <p:ph type="subTitle" idx="1" hasCustomPrompt="1"/>
          </p:nvPr>
        </p:nvSpPr>
        <p:spPr>
          <a:xfrm>
            <a:off x="2989560" y="2784614"/>
            <a:ext cx="5825197" cy="322328"/>
          </a:xfrm>
        </p:spPr>
        <p:txBody>
          <a:bodyPr lIns="0" tIns="108000" rIns="0"/>
          <a:lstStyle>
            <a:lvl1pPr marL="0" indent="0" algn="l">
              <a:buNone/>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9" name="Rak 8"/>
          <p:cNvCxnSpPr/>
          <p:nvPr userDrawn="1"/>
        </p:nvCxnSpPr>
        <p:spPr bwMode="auto">
          <a:xfrm>
            <a:off x="2986086" y="277567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3" name="Bildobjekt 12" descr="Lunds sigill RGB 150.png"/>
          <p:cNvPicPr>
            <a:picLocks noChangeAspect="1"/>
          </p:cNvPicPr>
          <p:nvPr userDrawn="1"/>
        </p:nvPicPr>
        <p:blipFill>
          <a:blip r:embed="rId3"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pic>
        <p:nvPicPr>
          <p:cNvPr id="10" name="Bildobjekt 9" descr="LundUniversity_C2line RGB 150.pn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02393" y="381001"/>
            <a:ext cx="719990" cy="949217"/>
          </a:xfrm>
          <a:prstGeom prst="rect">
            <a:avLst/>
          </a:prstGeom>
        </p:spPr>
      </p:pic>
    </p:spTree>
    <p:extLst>
      <p:ext uri="{BB962C8B-B14F-4D97-AF65-F5344CB8AC3E}">
        <p14:creationId xmlns:p14="http://schemas.microsoft.com/office/powerpoint/2010/main" val="11867564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1 line green">
    <p:spTree>
      <p:nvGrpSpPr>
        <p:cNvPr id="1" name=""/>
        <p:cNvGrpSpPr/>
        <p:nvPr/>
      </p:nvGrpSpPr>
      <p:grpSpPr>
        <a:xfrm>
          <a:off x="0" y="0"/>
          <a:ext cx="0" cy="0"/>
          <a:chOff x="0" y="0"/>
          <a:chExt cx="0" cy="0"/>
        </a:xfrm>
      </p:grpSpPr>
      <p:pic>
        <p:nvPicPr>
          <p:cNvPr id="8" name="Bildobjekt 7" descr="framsidor150 ny grön.jpg"/>
          <p:cNvPicPr>
            <a:picLocks/>
          </p:cNvPicPr>
          <p:nvPr userDrawn="1"/>
        </p:nvPicPr>
        <p:blipFill>
          <a:blip r:embed="rId2"/>
          <a:stretch>
            <a:fillRect/>
          </a:stretch>
        </p:blipFill>
        <p:spPr>
          <a:xfrm>
            <a:off x="186312" y="190536"/>
            <a:ext cx="8784457" cy="6510978"/>
          </a:xfrm>
          <a:prstGeom prst="rect">
            <a:avLst/>
          </a:prstGeom>
        </p:spPr>
      </p:pic>
      <p:sp>
        <p:nvSpPr>
          <p:cNvPr id="11" name="Rektangel 10"/>
          <p:cNvSpPr/>
          <p:nvPr userDrawn="1"/>
        </p:nvSpPr>
        <p:spPr bwMode="auto">
          <a:xfrm>
            <a:off x="2698045" y="1519973"/>
            <a:ext cx="6276622" cy="1283340"/>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 name="Rubrik 1"/>
          <p:cNvSpPr>
            <a:spLocks noGrp="1"/>
          </p:cNvSpPr>
          <p:nvPr>
            <p:ph type="ctrTitle" hasCustomPrompt="1"/>
          </p:nvPr>
        </p:nvSpPr>
        <p:spPr>
          <a:xfrm>
            <a:off x="2989560" y="1527136"/>
            <a:ext cx="5825197" cy="716204"/>
          </a:xfrm>
        </p:spPr>
        <p:txBody>
          <a:bodyPr lIns="0" tIns="97200" rIns="0" bIns="82800"/>
          <a:lstStyle>
            <a:lvl1pPr>
              <a:defRPr sz="3609" baseline="0"/>
            </a:lvl1pPr>
          </a:lstStyle>
          <a:p>
            <a:r>
              <a:rPr lang="en-GB" noProof="0"/>
              <a:t>Single-line title</a:t>
            </a:r>
          </a:p>
        </p:txBody>
      </p:sp>
      <p:sp>
        <p:nvSpPr>
          <p:cNvPr id="17" name="Underrubrik 2"/>
          <p:cNvSpPr>
            <a:spLocks noGrp="1"/>
          </p:cNvSpPr>
          <p:nvPr>
            <p:ph type="subTitle" idx="1" hasCustomPrompt="1"/>
          </p:nvPr>
        </p:nvSpPr>
        <p:spPr>
          <a:xfrm>
            <a:off x="2989560" y="2226623"/>
            <a:ext cx="5825197" cy="322328"/>
          </a:xfrm>
        </p:spPr>
        <p:txBody>
          <a:bodyPr lIns="0" tIns="108000" rIns="0"/>
          <a:lstStyle>
            <a:lvl1pPr marL="0" indent="0" algn="l">
              <a:buNone/>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9" name="Rak 8"/>
          <p:cNvCxnSpPr/>
          <p:nvPr userDrawn="1"/>
        </p:nvCxnSpPr>
        <p:spPr bwMode="auto">
          <a:xfrm>
            <a:off x="2986086" y="221768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3" name="Bildobjekt 12" descr="Lunds sigill RGB 150.png"/>
          <p:cNvPicPr>
            <a:picLocks noChangeAspect="1"/>
          </p:cNvPicPr>
          <p:nvPr userDrawn="1"/>
        </p:nvPicPr>
        <p:blipFill>
          <a:blip r:embed="rId3"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pic>
        <p:nvPicPr>
          <p:cNvPr id="12" name="Bildobjekt 11" descr="LundUniversity_C2line RGB 150.pn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02393" y="381001"/>
            <a:ext cx="719990" cy="949217"/>
          </a:xfrm>
          <a:prstGeom prst="rect">
            <a:avLst/>
          </a:prstGeom>
        </p:spPr>
      </p:pic>
    </p:spTree>
    <p:extLst>
      <p:ext uri="{BB962C8B-B14F-4D97-AF65-F5344CB8AC3E}">
        <p14:creationId xmlns:p14="http://schemas.microsoft.com/office/powerpoint/2010/main" val="22753662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2 lines green">
    <p:spTree>
      <p:nvGrpSpPr>
        <p:cNvPr id="1" name=""/>
        <p:cNvGrpSpPr/>
        <p:nvPr/>
      </p:nvGrpSpPr>
      <p:grpSpPr>
        <a:xfrm>
          <a:off x="0" y="0"/>
          <a:ext cx="0" cy="0"/>
          <a:chOff x="0" y="0"/>
          <a:chExt cx="0" cy="0"/>
        </a:xfrm>
      </p:grpSpPr>
      <p:pic>
        <p:nvPicPr>
          <p:cNvPr id="10" name="Bildobjekt 9" descr="framsidor150 ny grön.jpg"/>
          <p:cNvPicPr>
            <a:picLocks/>
          </p:cNvPicPr>
          <p:nvPr userDrawn="1"/>
        </p:nvPicPr>
        <p:blipFill>
          <a:blip r:embed="rId2"/>
          <a:stretch>
            <a:fillRect/>
          </a:stretch>
        </p:blipFill>
        <p:spPr>
          <a:xfrm>
            <a:off x="186312" y="190536"/>
            <a:ext cx="8784457" cy="6510978"/>
          </a:xfrm>
          <a:prstGeom prst="rect">
            <a:avLst/>
          </a:prstGeom>
        </p:spPr>
      </p:pic>
      <p:sp>
        <p:nvSpPr>
          <p:cNvPr id="11" name="Rektangel 10"/>
          <p:cNvSpPr/>
          <p:nvPr userDrawn="1"/>
        </p:nvSpPr>
        <p:spPr bwMode="auto">
          <a:xfrm>
            <a:off x="2698045" y="1519974"/>
            <a:ext cx="6276622" cy="1852014"/>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 name="Rubrik 1"/>
          <p:cNvSpPr>
            <a:spLocks noGrp="1"/>
          </p:cNvSpPr>
          <p:nvPr>
            <p:ph type="ctrTitle" hasCustomPrompt="1"/>
          </p:nvPr>
        </p:nvSpPr>
        <p:spPr>
          <a:xfrm>
            <a:off x="2989560" y="1514569"/>
            <a:ext cx="5825197" cy="1192513"/>
          </a:xfrm>
        </p:spPr>
        <p:txBody>
          <a:bodyPr lIns="0" tIns="97200" rIns="0" bIns="82800" anchor="t" anchorCtr="0"/>
          <a:lstStyle>
            <a:lvl1pPr>
              <a:defRPr sz="3609" baseline="0"/>
            </a:lvl1pPr>
          </a:lstStyle>
          <a:p>
            <a:r>
              <a:rPr lang="en-GB" noProof="0"/>
              <a:t>Two-line</a:t>
            </a:r>
            <a:br>
              <a:rPr lang="en-GB" noProof="0"/>
            </a:br>
            <a:r>
              <a:rPr lang="en-GB" noProof="0"/>
              <a:t>title</a:t>
            </a:r>
          </a:p>
        </p:txBody>
      </p:sp>
      <p:sp>
        <p:nvSpPr>
          <p:cNvPr id="17" name="Underrubrik 2"/>
          <p:cNvSpPr>
            <a:spLocks noGrp="1"/>
          </p:cNvSpPr>
          <p:nvPr>
            <p:ph type="subTitle" idx="1" hasCustomPrompt="1"/>
          </p:nvPr>
        </p:nvSpPr>
        <p:spPr>
          <a:xfrm>
            <a:off x="2989560" y="2784614"/>
            <a:ext cx="5825197" cy="322328"/>
          </a:xfrm>
        </p:spPr>
        <p:txBody>
          <a:bodyPr lIns="0" tIns="108000" rIns="0"/>
          <a:lstStyle>
            <a:lvl1pPr marL="0" indent="0" algn="l">
              <a:buNone/>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9" name="Rak 8"/>
          <p:cNvCxnSpPr/>
          <p:nvPr userDrawn="1"/>
        </p:nvCxnSpPr>
        <p:spPr bwMode="auto">
          <a:xfrm>
            <a:off x="2986086" y="277567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4" name="Bildobjekt 13" descr="Lunds sigill RGB 150.png"/>
          <p:cNvPicPr>
            <a:picLocks noChangeAspect="1"/>
          </p:cNvPicPr>
          <p:nvPr userDrawn="1"/>
        </p:nvPicPr>
        <p:blipFill>
          <a:blip r:embed="rId3"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pic>
        <p:nvPicPr>
          <p:cNvPr id="13" name="Bildobjekt 12" descr="LundUniversity_C2line RGB 150.pn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02393" y="381001"/>
            <a:ext cx="719990" cy="949217"/>
          </a:xfrm>
          <a:prstGeom prst="rect">
            <a:avLst/>
          </a:prstGeom>
        </p:spPr>
      </p:pic>
    </p:spTree>
    <p:extLst>
      <p:ext uri="{BB962C8B-B14F-4D97-AF65-F5344CB8AC3E}">
        <p14:creationId xmlns:p14="http://schemas.microsoft.com/office/powerpoint/2010/main" val="5523400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bulleted list">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en-GB" noProof="0"/>
              <a:t>Title</a:t>
            </a:r>
          </a:p>
        </p:txBody>
      </p:sp>
      <p:sp>
        <p:nvSpPr>
          <p:cNvPr id="3" name="Platshållare för innehåll 2"/>
          <p:cNvSpPr>
            <a:spLocks noGrp="1"/>
          </p:cNvSpPr>
          <p:nvPr>
            <p:ph idx="1" hasCustomPrompt="1"/>
          </p:nvPr>
        </p:nvSpPr>
        <p:spPr>
          <a:xfrm>
            <a:off x="667975" y="1853390"/>
            <a:ext cx="7707876" cy="3572255"/>
          </a:xfrm>
        </p:spPr>
        <p:txBody>
          <a:bodyPr/>
          <a:lstStyle>
            <a:lvl1pPr>
              <a:spcAft>
                <a:spcPts val="0"/>
              </a:spcAft>
              <a:defRPr sz="2206"/>
            </a:lvl1pPr>
            <a:lvl2pPr>
              <a:spcAft>
                <a:spcPts val="0"/>
              </a:spcAft>
              <a:buClr>
                <a:schemeClr val="tx2"/>
              </a:buClr>
              <a:defRPr sz="2206"/>
            </a:lvl2pPr>
            <a:lvl3pPr>
              <a:spcAft>
                <a:spcPts val="0"/>
              </a:spcAft>
              <a:buClr>
                <a:schemeClr val="tx2"/>
              </a:buClr>
              <a:defRPr/>
            </a:lvl3pPr>
            <a:lvl4pPr>
              <a:spcAft>
                <a:spcPts val="0"/>
              </a:spcAft>
              <a:buClr>
                <a:schemeClr val="tx2"/>
              </a:buClr>
              <a:defRPr/>
            </a:lvl4pPr>
          </a:lstStyle>
          <a:p>
            <a:pPr lvl="0"/>
            <a:r>
              <a:rPr lang="en-GB" noProof="0"/>
              <a:t>Add text</a:t>
            </a:r>
          </a:p>
          <a:p>
            <a:pPr lvl="1"/>
            <a:r>
              <a:rPr lang="en-GB" noProof="0"/>
              <a:t>Level two</a:t>
            </a:r>
          </a:p>
          <a:p>
            <a:pPr lvl="2"/>
            <a:r>
              <a:rPr lang="en-GB" noProof="0"/>
              <a:t>Level three</a:t>
            </a:r>
          </a:p>
          <a:p>
            <a:pPr lvl="3"/>
            <a:r>
              <a:rPr lang="en-GB" noProof="0"/>
              <a:t>Level four</a:t>
            </a:r>
          </a:p>
        </p:txBody>
      </p:sp>
      <p:cxnSp>
        <p:nvCxnSpPr>
          <p:cNvPr id="11" name="Rak 10"/>
          <p:cNvCxnSpPr/>
          <p:nvPr userDrawn="1"/>
        </p:nvCxnSpPr>
        <p:spPr bwMode="auto">
          <a:xfrm>
            <a:off x="757088" y="1503211"/>
            <a:ext cx="762514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431205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sv-SE"/>
              <a:t>Klicka här för att ändra mall för rubrikformat</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Date Placeholder 3"/>
          <p:cNvSpPr>
            <a:spLocks noGrp="1"/>
          </p:cNvSpPr>
          <p:nvPr>
            <p:ph type="dt" sz="half" idx="10"/>
          </p:nvPr>
        </p:nvSpPr>
        <p:spPr/>
        <p:txBody>
          <a:bodyPr/>
          <a:lstStyle/>
          <a:p>
            <a:fld id="{01D101B7-8F24-475F-996B-06E3429E9ABA}" type="datetimeFigureOut">
              <a:rPr lang="en-GB" smtClean="0"/>
              <a:t>27/01/2025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FFEA81-3DCD-434B-82F5-AB4AFA6FA58B}" type="slidenum">
              <a:rPr lang="en-GB" smtClean="0"/>
              <a:t>‹N°›</a:t>
            </a:fld>
            <a:endParaRPr lang="en-GB"/>
          </a:p>
        </p:txBody>
      </p:sp>
    </p:spTree>
    <p:extLst>
      <p:ext uri="{BB962C8B-B14F-4D97-AF65-F5344CB8AC3E}">
        <p14:creationId xmlns:p14="http://schemas.microsoft.com/office/powerpoint/2010/main" val="15103548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Object and bulleted list">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baseline="0"/>
            </a:lvl1pPr>
          </a:lstStyle>
          <a:p>
            <a:r>
              <a:rPr lang="en-GB" noProof="0"/>
              <a:t>Title</a:t>
            </a:r>
          </a:p>
        </p:txBody>
      </p:sp>
      <p:sp>
        <p:nvSpPr>
          <p:cNvPr id="3" name="Platshållare för innehåll 2"/>
          <p:cNvSpPr>
            <a:spLocks noGrp="1"/>
          </p:cNvSpPr>
          <p:nvPr>
            <p:ph sz="half" idx="1"/>
          </p:nvPr>
        </p:nvSpPr>
        <p:spPr>
          <a:xfrm>
            <a:off x="751994" y="1670562"/>
            <a:ext cx="3181351" cy="3729603"/>
          </a:xfrm>
        </p:spPr>
        <p:txBody>
          <a:bodyPr/>
          <a:lstStyle>
            <a:lvl1pPr marL="0" indent="0">
              <a:spcAft>
                <a:spcPts val="0"/>
              </a:spcAft>
              <a:buNone/>
              <a:defRPr sz="2206"/>
            </a:lvl1pPr>
            <a:lvl2pPr>
              <a:defRPr sz="1805"/>
            </a:lvl2pPr>
            <a:lvl3pPr>
              <a:defRPr sz="1604"/>
            </a:lvl3pPr>
            <a:lvl4pPr>
              <a:defRPr sz="1404"/>
            </a:lvl4pPr>
            <a:lvl5pPr>
              <a:defRPr sz="1805"/>
            </a:lvl5pPr>
            <a:lvl6pPr>
              <a:defRPr sz="1805"/>
            </a:lvl6pPr>
            <a:lvl7pPr>
              <a:defRPr sz="1805"/>
            </a:lvl7pPr>
            <a:lvl8pPr>
              <a:defRPr sz="1805"/>
            </a:lvl8pPr>
            <a:lvl9pPr>
              <a:defRPr sz="1805"/>
            </a:lvl9pPr>
          </a:lstStyle>
          <a:p>
            <a:pPr lvl="0"/>
            <a:r>
              <a:rPr lang="sv-SE" noProof="0"/>
              <a:t>Klicka här för att ändra format på bakgrundstexten</a:t>
            </a:r>
          </a:p>
        </p:txBody>
      </p:sp>
      <p:sp>
        <p:nvSpPr>
          <p:cNvPr id="4" name="Platshållare för innehåll 3"/>
          <p:cNvSpPr>
            <a:spLocks noGrp="1"/>
          </p:cNvSpPr>
          <p:nvPr>
            <p:ph sz="half" idx="2" hasCustomPrompt="1"/>
          </p:nvPr>
        </p:nvSpPr>
        <p:spPr>
          <a:xfrm>
            <a:off x="4115607" y="1670561"/>
            <a:ext cx="4280102" cy="3729603"/>
          </a:xfrm>
        </p:spPr>
        <p:txBody>
          <a:bodyPr/>
          <a:lstStyle>
            <a:lvl1pPr>
              <a:spcAft>
                <a:spcPts val="0"/>
              </a:spcAft>
              <a:buClr>
                <a:schemeClr val="tx2"/>
              </a:buClr>
              <a:defRPr sz="2206"/>
            </a:lvl1pPr>
            <a:lvl2pPr>
              <a:spcAft>
                <a:spcPts val="0"/>
              </a:spcAft>
              <a:buClr>
                <a:schemeClr val="tx2"/>
              </a:buClr>
              <a:defRPr sz="2206"/>
            </a:lvl2pPr>
            <a:lvl3pPr>
              <a:spcAft>
                <a:spcPts val="0"/>
              </a:spcAft>
              <a:buClr>
                <a:schemeClr val="tx2"/>
              </a:buClr>
              <a:defRPr sz="2005"/>
            </a:lvl3pPr>
            <a:lvl4pPr>
              <a:spcAft>
                <a:spcPts val="0"/>
              </a:spcAft>
              <a:buClr>
                <a:schemeClr val="tx2"/>
              </a:buClr>
              <a:defRPr sz="2005"/>
            </a:lvl4pPr>
            <a:lvl5pPr>
              <a:defRPr sz="1805"/>
            </a:lvl5pPr>
            <a:lvl6pPr>
              <a:defRPr sz="1805"/>
            </a:lvl6pPr>
            <a:lvl7pPr>
              <a:defRPr sz="1805"/>
            </a:lvl7pPr>
            <a:lvl8pPr>
              <a:defRPr sz="1805"/>
            </a:lvl8pPr>
            <a:lvl9pPr>
              <a:defRPr sz="1805"/>
            </a:lvl9pPr>
          </a:lstStyle>
          <a:p>
            <a:pPr lvl="0"/>
            <a:r>
              <a:rPr lang="en-GB" noProof="0"/>
              <a:t>Add text</a:t>
            </a:r>
          </a:p>
          <a:p>
            <a:pPr lvl="1"/>
            <a:r>
              <a:rPr lang="en-GB" noProof="0"/>
              <a:t>Level two</a:t>
            </a:r>
          </a:p>
          <a:p>
            <a:pPr lvl="2"/>
            <a:r>
              <a:rPr lang="en-GB" noProof="0"/>
              <a:t>Level three</a:t>
            </a:r>
          </a:p>
          <a:p>
            <a:pPr lvl="3"/>
            <a:r>
              <a:rPr lang="en-GB" noProof="0"/>
              <a:t>Level four</a:t>
            </a:r>
          </a:p>
        </p:txBody>
      </p:sp>
    </p:spTree>
    <p:extLst>
      <p:ext uri="{BB962C8B-B14F-4D97-AF65-F5344CB8AC3E}">
        <p14:creationId xmlns:p14="http://schemas.microsoft.com/office/powerpoint/2010/main" val="3017448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slide for large illustrations">
    <p:spTree>
      <p:nvGrpSpPr>
        <p:cNvPr id="1" name=""/>
        <p:cNvGrpSpPr/>
        <p:nvPr/>
      </p:nvGrpSpPr>
      <p:grpSpPr>
        <a:xfrm>
          <a:off x="0" y="0"/>
          <a:ext cx="0" cy="0"/>
          <a:chOff x="0" y="0"/>
          <a:chExt cx="0" cy="0"/>
        </a:xfrm>
      </p:grpSpPr>
      <p:sp>
        <p:nvSpPr>
          <p:cNvPr id="3" name="Rektangel 2"/>
          <p:cNvSpPr/>
          <p:nvPr userDrawn="1"/>
        </p:nvSpPr>
        <p:spPr bwMode="auto">
          <a:xfrm>
            <a:off x="1" y="0"/>
            <a:ext cx="9144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2"/>
              </a:solidFill>
              <a:effectLst/>
              <a:latin typeface="Arial" charset="0"/>
            </a:endParaRPr>
          </a:p>
        </p:txBody>
      </p:sp>
      <p:pic>
        <p:nvPicPr>
          <p:cNvPr id="5" name="Bildobjekt 4" descr="LundUniversity_C2line RGB 150.pn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7992632" y="5599045"/>
            <a:ext cx="719990" cy="949217"/>
          </a:xfrm>
          <a:prstGeom prst="rect">
            <a:avLst/>
          </a:prstGeom>
        </p:spPr>
      </p:pic>
    </p:spTree>
    <p:extLst>
      <p:ext uri="{BB962C8B-B14F-4D97-AF65-F5344CB8AC3E}">
        <p14:creationId xmlns:p14="http://schemas.microsoft.com/office/powerpoint/2010/main" val="18771459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Use sample slide 1">
    <p:spTree>
      <p:nvGrpSpPr>
        <p:cNvPr id="1" name=""/>
        <p:cNvGrpSpPr/>
        <p:nvPr/>
      </p:nvGrpSpPr>
      <p:grpSpPr>
        <a:xfrm>
          <a:off x="0" y="0"/>
          <a:ext cx="0" cy="0"/>
          <a:chOff x="0" y="0"/>
          <a:chExt cx="0" cy="0"/>
        </a:xfrm>
      </p:grpSpPr>
      <p:sp>
        <p:nvSpPr>
          <p:cNvPr id="18" name="Rektangel 17"/>
          <p:cNvSpPr/>
          <p:nvPr userDrawn="1"/>
        </p:nvSpPr>
        <p:spPr bwMode="auto">
          <a:xfrm>
            <a:off x="185461" y="183029"/>
            <a:ext cx="8784457" cy="6510978"/>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8" name="Rektangel 27"/>
          <p:cNvSpPr/>
          <p:nvPr userDrawn="1"/>
        </p:nvSpPr>
        <p:spPr bwMode="auto">
          <a:xfrm>
            <a:off x="2698045" y="1519973"/>
            <a:ext cx="6276622" cy="1283340"/>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9" name="Rubrik 1"/>
          <p:cNvSpPr>
            <a:spLocks noGrp="1"/>
          </p:cNvSpPr>
          <p:nvPr>
            <p:ph type="ctrTitle" hasCustomPrompt="1"/>
          </p:nvPr>
        </p:nvSpPr>
        <p:spPr>
          <a:xfrm>
            <a:off x="2989560" y="1527136"/>
            <a:ext cx="5825197" cy="716204"/>
          </a:xfrm>
        </p:spPr>
        <p:txBody>
          <a:bodyPr lIns="0" tIns="97200" rIns="0" bIns="82800"/>
          <a:lstStyle>
            <a:lvl1pPr>
              <a:defRPr sz="3609"/>
            </a:lvl1pPr>
          </a:lstStyle>
          <a:p>
            <a:r>
              <a:rPr lang="en-GB" noProof="0"/>
              <a:t>One-line title</a:t>
            </a:r>
          </a:p>
        </p:txBody>
      </p:sp>
      <p:sp>
        <p:nvSpPr>
          <p:cNvPr id="30" name="Underrubrik 2"/>
          <p:cNvSpPr>
            <a:spLocks noGrp="1"/>
          </p:cNvSpPr>
          <p:nvPr>
            <p:ph type="subTitle" idx="1" hasCustomPrompt="1"/>
          </p:nvPr>
        </p:nvSpPr>
        <p:spPr>
          <a:xfrm>
            <a:off x="2989560" y="2226623"/>
            <a:ext cx="5825197" cy="322328"/>
          </a:xfrm>
        </p:spPr>
        <p:txBody>
          <a:bodyPr lIns="0" tIns="108000" rIns="0"/>
          <a:lstStyle>
            <a:lvl1pPr marL="0" marR="0" indent="0" algn="l" defTabSz="907228" rtl="0" eaLnBrk="1" fontAlgn="base" latinLnBrk="0" hangingPunct="1">
              <a:lnSpc>
                <a:spcPct val="100000"/>
              </a:lnSpc>
              <a:spcBef>
                <a:spcPts val="1003"/>
              </a:spcBef>
              <a:spcAft>
                <a:spcPts val="0"/>
              </a:spcAft>
              <a:buClr>
                <a:schemeClr val="tx2"/>
              </a:buClr>
              <a:buSzTx/>
              <a:buFont typeface="Arial" pitchFamily="34" charset="0"/>
              <a:buNone/>
              <a:tabLst/>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31" name="Rak 30"/>
          <p:cNvCxnSpPr/>
          <p:nvPr userDrawn="1"/>
        </p:nvCxnSpPr>
        <p:spPr bwMode="auto">
          <a:xfrm>
            <a:off x="2986086" y="221768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8" name="Bildobjekt 7" descr="Lunds sigill RGB 150.png"/>
          <p:cNvPicPr>
            <a:picLocks noChangeAspect="1"/>
          </p:cNvPicPr>
          <p:nvPr userDrawn="1"/>
        </p:nvPicPr>
        <p:blipFill>
          <a:blip r:embed="rId2"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spTree>
    <p:extLst>
      <p:ext uri="{BB962C8B-B14F-4D97-AF65-F5344CB8AC3E}">
        <p14:creationId xmlns:p14="http://schemas.microsoft.com/office/powerpoint/2010/main" val="41273680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Use sample slide 2">
    <p:spTree>
      <p:nvGrpSpPr>
        <p:cNvPr id="1" name=""/>
        <p:cNvGrpSpPr/>
        <p:nvPr/>
      </p:nvGrpSpPr>
      <p:grpSpPr>
        <a:xfrm>
          <a:off x="0" y="0"/>
          <a:ext cx="0" cy="0"/>
          <a:chOff x="0" y="0"/>
          <a:chExt cx="0" cy="0"/>
        </a:xfrm>
      </p:grpSpPr>
      <p:sp>
        <p:nvSpPr>
          <p:cNvPr id="8" name="Rektangel 7"/>
          <p:cNvSpPr/>
          <p:nvPr userDrawn="1"/>
        </p:nvSpPr>
        <p:spPr bwMode="auto">
          <a:xfrm>
            <a:off x="185461" y="183029"/>
            <a:ext cx="8784457" cy="6510978"/>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11" name="Rektangel 10"/>
          <p:cNvSpPr/>
          <p:nvPr userDrawn="1"/>
        </p:nvSpPr>
        <p:spPr bwMode="auto">
          <a:xfrm>
            <a:off x="2698045" y="1519974"/>
            <a:ext cx="6276622" cy="1852014"/>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sp>
        <p:nvSpPr>
          <p:cNvPr id="2" name="Rubrik 1"/>
          <p:cNvSpPr>
            <a:spLocks noGrp="1"/>
          </p:cNvSpPr>
          <p:nvPr>
            <p:ph type="ctrTitle" hasCustomPrompt="1"/>
          </p:nvPr>
        </p:nvSpPr>
        <p:spPr>
          <a:xfrm>
            <a:off x="2989560" y="1514569"/>
            <a:ext cx="5825197" cy="1192513"/>
          </a:xfrm>
        </p:spPr>
        <p:txBody>
          <a:bodyPr lIns="0" tIns="97200" rIns="0" bIns="82800" anchor="t" anchorCtr="0"/>
          <a:lstStyle>
            <a:lvl1pPr>
              <a:defRPr sz="3609"/>
            </a:lvl1pPr>
          </a:lstStyle>
          <a:p>
            <a:r>
              <a:rPr lang="en-GB" noProof="0"/>
              <a:t>Two-line</a:t>
            </a:r>
            <a:br>
              <a:rPr lang="en-GB" noProof="0"/>
            </a:br>
            <a:r>
              <a:rPr lang="en-GB" noProof="0"/>
              <a:t>title</a:t>
            </a:r>
          </a:p>
        </p:txBody>
      </p:sp>
      <p:sp>
        <p:nvSpPr>
          <p:cNvPr id="17" name="Underrubrik 2"/>
          <p:cNvSpPr>
            <a:spLocks noGrp="1"/>
          </p:cNvSpPr>
          <p:nvPr>
            <p:ph type="subTitle" idx="1" hasCustomPrompt="1"/>
          </p:nvPr>
        </p:nvSpPr>
        <p:spPr>
          <a:xfrm>
            <a:off x="2989560" y="2784614"/>
            <a:ext cx="5825197" cy="322328"/>
          </a:xfrm>
        </p:spPr>
        <p:txBody>
          <a:bodyPr lIns="0" tIns="108000" rIns="0"/>
          <a:lstStyle>
            <a:lvl1pPr marL="0" indent="0" algn="l">
              <a:buNone/>
              <a:defRPr sz="1203" b="1" cap="all" baseline="0">
                <a:solidFill>
                  <a:schemeClr val="tx1"/>
                </a:solidFill>
              </a:defRPr>
            </a:lvl1pPr>
            <a:lvl2pPr marL="458389" indent="0" algn="ctr">
              <a:buNone/>
              <a:defRPr/>
            </a:lvl2pPr>
            <a:lvl3pPr marL="916777" indent="0" algn="ctr">
              <a:buNone/>
              <a:defRPr/>
            </a:lvl3pPr>
            <a:lvl4pPr marL="1375166" indent="0" algn="ctr">
              <a:buNone/>
              <a:defRPr/>
            </a:lvl4pPr>
            <a:lvl5pPr marL="1833555" indent="0" algn="ctr">
              <a:buNone/>
              <a:defRPr/>
            </a:lvl5pPr>
            <a:lvl6pPr marL="2291944" indent="0" algn="ctr">
              <a:buNone/>
              <a:defRPr/>
            </a:lvl6pPr>
            <a:lvl7pPr marL="2750332" indent="0" algn="ctr">
              <a:buNone/>
              <a:defRPr/>
            </a:lvl7pPr>
            <a:lvl8pPr marL="3208721" indent="0" algn="ctr">
              <a:buNone/>
              <a:defRPr/>
            </a:lvl8pPr>
            <a:lvl9pPr marL="3667110" indent="0" algn="ctr">
              <a:buNone/>
              <a:defRPr/>
            </a:lvl9pPr>
          </a:lstStyle>
          <a:p>
            <a:r>
              <a:rPr lang="en-GB" noProof="0"/>
              <a:t>Subtitle or name</a:t>
            </a:r>
          </a:p>
        </p:txBody>
      </p:sp>
      <p:cxnSp>
        <p:nvCxnSpPr>
          <p:cNvPr id="9" name="Rak 8"/>
          <p:cNvCxnSpPr/>
          <p:nvPr userDrawn="1"/>
        </p:nvCxnSpPr>
        <p:spPr bwMode="auto">
          <a:xfrm>
            <a:off x="2986086" y="2775672"/>
            <a:ext cx="59749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0" name="Bildobjekt 9" descr="Lunds sigill RGB 150.png"/>
          <p:cNvPicPr>
            <a:picLocks noChangeAspect="1"/>
          </p:cNvPicPr>
          <p:nvPr userDrawn="1"/>
        </p:nvPicPr>
        <p:blipFill>
          <a:blip r:embed="rId2" cstate="hqprint">
            <a:extLst>
              <a:ext uri="{28A0092B-C50C-407E-A947-70E740481C1C}">
                <a14:useLocalDpi xmlns:a14="http://schemas.microsoft.com/office/drawing/2010/main"/>
              </a:ext>
            </a:extLst>
          </a:blip>
          <a:srcRect/>
          <a:stretch>
            <a:fillRect/>
          </a:stretch>
        </p:blipFill>
        <p:spPr>
          <a:xfrm>
            <a:off x="6429566" y="4289979"/>
            <a:ext cx="2714434" cy="2568021"/>
          </a:xfrm>
          <a:prstGeom prst="rect">
            <a:avLst/>
          </a:prstGeom>
        </p:spPr>
      </p:pic>
    </p:spTree>
    <p:extLst>
      <p:ext uri="{BB962C8B-B14F-4D97-AF65-F5344CB8AC3E}">
        <p14:creationId xmlns:p14="http://schemas.microsoft.com/office/powerpoint/2010/main" val="9887841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Object and bulleted list wider">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en-GB" noProof="0"/>
              <a:t>Title</a:t>
            </a:r>
          </a:p>
        </p:txBody>
      </p:sp>
      <p:sp>
        <p:nvSpPr>
          <p:cNvPr id="3" name="Platshållare för innehåll 2"/>
          <p:cNvSpPr>
            <a:spLocks noGrp="1"/>
          </p:cNvSpPr>
          <p:nvPr>
            <p:ph sz="half" idx="1"/>
          </p:nvPr>
        </p:nvSpPr>
        <p:spPr>
          <a:xfrm>
            <a:off x="753117" y="1662591"/>
            <a:ext cx="4441370" cy="3729603"/>
          </a:xfrm>
        </p:spPr>
        <p:txBody>
          <a:bodyPr/>
          <a:lstStyle>
            <a:lvl1pPr marL="0" indent="0">
              <a:spcAft>
                <a:spcPts val="0"/>
              </a:spcAft>
              <a:buNone/>
              <a:defRPr sz="2206"/>
            </a:lvl1pPr>
            <a:lvl2pPr>
              <a:defRPr sz="1805"/>
            </a:lvl2pPr>
            <a:lvl3pPr>
              <a:defRPr sz="1604"/>
            </a:lvl3pPr>
            <a:lvl4pPr>
              <a:defRPr sz="1404"/>
            </a:lvl4pPr>
            <a:lvl5pPr>
              <a:defRPr sz="1805"/>
            </a:lvl5pPr>
            <a:lvl6pPr>
              <a:defRPr sz="1805"/>
            </a:lvl6pPr>
            <a:lvl7pPr>
              <a:defRPr sz="1805"/>
            </a:lvl7pPr>
            <a:lvl8pPr>
              <a:defRPr sz="1805"/>
            </a:lvl8pPr>
            <a:lvl9pPr>
              <a:defRPr sz="1805"/>
            </a:lvl9pPr>
          </a:lstStyle>
          <a:p>
            <a:pPr lvl="0"/>
            <a:r>
              <a:rPr lang="sv-SE" noProof="0"/>
              <a:t>Klicka här för att ändra format på bakgrundstexten</a:t>
            </a:r>
          </a:p>
        </p:txBody>
      </p:sp>
      <p:sp>
        <p:nvSpPr>
          <p:cNvPr id="4" name="Platshållare för innehåll 3"/>
          <p:cNvSpPr>
            <a:spLocks noGrp="1"/>
          </p:cNvSpPr>
          <p:nvPr>
            <p:ph sz="half" idx="2" hasCustomPrompt="1"/>
          </p:nvPr>
        </p:nvSpPr>
        <p:spPr>
          <a:xfrm>
            <a:off x="5431569" y="1662591"/>
            <a:ext cx="2964140" cy="3729603"/>
          </a:xfrm>
        </p:spPr>
        <p:txBody>
          <a:bodyPr/>
          <a:lstStyle>
            <a:lvl1pPr>
              <a:spcAft>
                <a:spcPts val="0"/>
              </a:spcAft>
              <a:buClr>
                <a:schemeClr val="tx2"/>
              </a:buClr>
              <a:defRPr sz="2206"/>
            </a:lvl1pPr>
            <a:lvl2pPr>
              <a:spcAft>
                <a:spcPts val="0"/>
              </a:spcAft>
              <a:buClr>
                <a:schemeClr val="tx2"/>
              </a:buClr>
              <a:defRPr sz="2206"/>
            </a:lvl2pPr>
            <a:lvl3pPr>
              <a:spcAft>
                <a:spcPts val="0"/>
              </a:spcAft>
              <a:buClr>
                <a:schemeClr val="tx2"/>
              </a:buClr>
              <a:defRPr sz="2005"/>
            </a:lvl3pPr>
            <a:lvl4pPr>
              <a:spcAft>
                <a:spcPts val="0"/>
              </a:spcAft>
              <a:buClr>
                <a:schemeClr val="tx2"/>
              </a:buClr>
              <a:defRPr sz="2005"/>
            </a:lvl4pPr>
            <a:lvl5pPr>
              <a:defRPr sz="1805"/>
            </a:lvl5pPr>
            <a:lvl6pPr>
              <a:defRPr sz="1805"/>
            </a:lvl6pPr>
            <a:lvl7pPr>
              <a:defRPr sz="1805"/>
            </a:lvl7pPr>
            <a:lvl8pPr>
              <a:defRPr sz="1805"/>
            </a:lvl8pPr>
            <a:lvl9pPr>
              <a:defRPr sz="1805"/>
            </a:lvl9pPr>
          </a:lstStyle>
          <a:p>
            <a:pPr lvl="0"/>
            <a:r>
              <a:rPr lang="en-GB" noProof="0"/>
              <a:t>Add text</a:t>
            </a:r>
          </a:p>
          <a:p>
            <a:pPr lvl="1"/>
            <a:r>
              <a:rPr lang="en-GB" noProof="0"/>
              <a:t>Level two</a:t>
            </a:r>
          </a:p>
          <a:p>
            <a:pPr lvl="2"/>
            <a:r>
              <a:rPr lang="en-GB" noProof="0"/>
              <a:t>Level three</a:t>
            </a:r>
          </a:p>
          <a:p>
            <a:pPr lvl="3"/>
            <a:r>
              <a:rPr lang="en-GB" noProof="0"/>
              <a:t>Level four</a:t>
            </a:r>
          </a:p>
        </p:txBody>
      </p:sp>
    </p:spTree>
    <p:extLst>
      <p:ext uri="{BB962C8B-B14F-4D97-AF65-F5344CB8AC3E}">
        <p14:creationId xmlns:p14="http://schemas.microsoft.com/office/powerpoint/2010/main" val="13290649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5" name="Platshållare för tabell 4"/>
          <p:cNvSpPr>
            <a:spLocks noGrp="1"/>
          </p:cNvSpPr>
          <p:nvPr>
            <p:ph type="tbl" sz="quarter" idx="10"/>
          </p:nvPr>
        </p:nvSpPr>
        <p:spPr>
          <a:xfrm>
            <a:off x="793448" y="1785722"/>
            <a:ext cx="7582935" cy="3598501"/>
          </a:xfrm>
        </p:spPr>
        <p:txBody>
          <a:bodyPr/>
          <a:lstStyle>
            <a:lvl1pPr>
              <a:buNone/>
              <a:defRPr/>
            </a:lvl1pPr>
          </a:lstStyle>
          <a:p>
            <a:r>
              <a:rPr lang="sv-SE" noProof="0"/>
              <a:t>Klicka på ikonen för att lägga till en tabell</a:t>
            </a:r>
            <a:endParaRPr lang="en-GB" noProof="0" dirty="0"/>
          </a:p>
        </p:txBody>
      </p:sp>
      <p:sp>
        <p:nvSpPr>
          <p:cNvPr id="2" name="Rubrik 1"/>
          <p:cNvSpPr>
            <a:spLocks noGrp="1"/>
          </p:cNvSpPr>
          <p:nvPr>
            <p:ph type="title" hasCustomPrompt="1"/>
          </p:nvPr>
        </p:nvSpPr>
        <p:spPr>
          <a:xfrm>
            <a:off x="653473" y="284496"/>
            <a:ext cx="7709927" cy="1142735"/>
          </a:xfrm>
        </p:spPr>
        <p:txBody>
          <a:bodyPr/>
          <a:lstStyle>
            <a:lvl1pPr>
              <a:defRPr/>
            </a:lvl1pPr>
          </a:lstStyle>
          <a:p>
            <a:r>
              <a:rPr lang="en-GB" noProof="0"/>
              <a:t>Title</a:t>
            </a:r>
          </a:p>
        </p:txBody>
      </p:sp>
    </p:spTree>
    <p:extLst>
      <p:ext uri="{BB962C8B-B14F-4D97-AF65-F5344CB8AC3E}">
        <p14:creationId xmlns:p14="http://schemas.microsoft.com/office/powerpoint/2010/main" val="24364551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Rektangel 3"/>
          <p:cNvSpPr/>
          <p:nvPr userDrawn="1"/>
        </p:nvSpPr>
        <p:spPr bwMode="auto">
          <a:xfrm>
            <a:off x="1" y="0"/>
            <a:ext cx="9144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673" tIns="45837" rIns="91673" bIns="45837"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sv-SE" sz="1805" b="1" i="0" u="none" strike="noStrike" cap="none" normalizeH="0" baseline="0" dirty="0">
              <a:ln>
                <a:noFill/>
              </a:ln>
              <a:solidFill>
                <a:schemeClr val="tx2"/>
              </a:solidFill>
              <a:effectLst/>
              <a:latin typeface="Arial" charset="0"/>
            </a:endParaRPr>
          </a:p>
        </p:txBody>
      </p:sp>
      <p:pic>
        <p:nvPicPr>
          <p:cNvPr id="6" name="Bildobjekt 5" descr="LundUniversity_C2line RGB 150.png"/>
          <p:cNvPicPr>
            <a:picLocks noChangeAspect="1"/>
          </p:cNvPicPr>
          <p:nvPr userDrawn="1"/>
        </p:nvPicPr>
        <p:blipFill>
          <a:blip r:embed="rId2"/>
          <a:stretch>
            <a:fillRect/>
          </a:stretch>
        </p:blipFill>
        <p:spPr>
          <a:xfrm>
            <a:off x="3027752" y="1284396"/>
            <a:ext cx="3159929" cy="4165975"/>
          </a:xfrm>
          <a:prstGeom prst="rect">
            <a:avLst/>
          </a:prstGeom>
        </p:spPr>
      </p:pic>
    </p:spTree>
    <p:extLst>
      <p:ext uri="{BB962C8B-B14F-4D97-AF65-F5344CB8AC3E}">
        <p14:creationId xmlns:p14="http://schemas.microsoft.com/office/powerpoint/2010/main" val="3392319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a:xfrm>
            <a:off x="685801" y="1122363"/>
            <a:ext cx="7772400" cy="2387600"/>
          </a:xfrm>
        </p:spPr>
        <p:txBody>
          <a:bodyPr anchor="b"/>
          <a:lstStyle>
            <a:lvl1pPr algn="ctr">
              <a:defRPr sz="5921"/>
            </a:lvl1pPr>
          </a:lstStyle>
          <a:p>
            <a:r>
              <a:rPr lang="sv-SE"/>
              <a:t>Klicka här för att ändra format</a:t>
            </a:r>
            <a:endParaRPr lang="en-US" dirty="0"/>
          </a:p>
        </p:txBody>
      </p:sp>
      <p:sp>
        <p:nvSpPr>
          <p:cNvPr id="3" name="Subtitle 2"/>
          <p:cNvSpPr>
            <a:spLocks noGrp="1"/>
          </p:cNvSpPr>
          <p:nvPr>
            <p:ph type="subTitle" idx="1"/>
          </p:nvPr>
        </p:nvSpPr>
        <p:spPr>
          <a:xfrm>
            <a:off x="1143001" y="3602038"/>
            <a:ext cx="6858000" cy="1655762"/>
          </a:xfrm>
        </p:spPr>
        <p:txBody>
          <a:bodyPr/>
          <a:lstStyle>
            <a:lvl1pPr marL="0" indent="0" algn="ctr">
              <a:buNone/>
              <a:defRPr sz="2369"/>
            </a:lvl1pPr>
            <a:lvl2pPr marL="451238" indent="0" algn="ctr">
              <a:buNone/>
              <a:defRPr sz="1974"/>
            </a:lvl2pPr>
            <a:lvl3pPr marL="902475" indent="0" algn="ctr">
              <a:buNone/>
              <a:defRPr sz="1777"/>
            </a:lvl3pPr>
            <a:lvl4pPr marL="1353714" indent="0" algn="ctr">
              <a:buNone/>
              <a:defRPr sz="1579"/>
            </a:lvl4pPr>
            <a:lvl5pPr marL="1804952" indent="0" algn="ctr">
              <a:buNone/>
              <a:defRPr sz="1579"/>
            </a:lvl5pPr>
            <a:lvl6pPr marL="2256189" indent="0" algn="ctr">
              <a:buNone/>
              <a:defRPr sz="1579"/>
            </a:lvl6pPr>
            <a:lvl7pPr marL="2707427" indent="0" algn="ctr">
              <a:buNone/>
              <a:defRPr sz="1579"/>
            </a:lvl7pPr>
            <a:lvl8pPr marL="3158665" indent="0" algn="ctr">
              <a:buNone/>
              <a:defRPr sz="1579"/>
            </a:lvl8pPr>
            <a:lvl9pPr marL="3609902" indent="0" algn="ctr">
              <a:buNone/>
              <a:defRPr sz="1579"/>
            </a:lvl9pPr>
          </a:lstStyle>
          <a:p>
            <a:r>
              <a:rPr lang="sv-SE"/>
              <a:t>Klicka om du vill redigera mall för underrubrikformat</a:t>
            </a:r>
            <a:endParaRPr lang="en-US" dirty="0"/>
          </a:p>
        </p:txBody>
      </p:sp>
      <p:sp>
        <p:nvSpPr>
          <p:cNvPr id="4" name="Date Placeholder 3"/>
          <p:cNvSpPr>
            <a:spLocks noGrp="1"/>
          </p:cNvSpPr>
          <p:nvPr>
            <p:ph type="dt" sz="half" idx="10"/>
          </p:nvPr>
        </p:nvSpPr>
        <p:spPr/>
        <p:txBody>
          <a:bodyPr/>
          <a:lstStyle/>
          <a:p>
            <a:fld id="{5E68F729-A58D-44EB-8A49-4D08DCB694F8}" type="datetimeFigureOut">
              <a:rPr lang="en-GB" smtClean="0"/>
              <a:t>27/01/2025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E21BE6-9EE0-4FA2-ACBE-AF4D1199AACD}" type="slidenum">
              <a:rPr lang="en-GB" smtClean="0"/>
              <a:t>‹N°›</a:t>
            </a:fld>
            <a:endParaRPr lang="en-GB"/>
          </a:p>
        </p:txBody>
      </p:sp>
    </p:spTree>
    <p:extLst>
      <p:ext uri="{BB962C8B-B14F-4D97-AF65-F5344CB8AC3E}">
        <p14:creationId xmlns:p14="http://schemas.microsoft.com/office/powerpoint/2010/main" val="2146718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Date Placeholder 4"/>
          <p:cNvSpPr>
            <a:spLocks noGrp="1"/>
          </p:cNvSpPr>
          <p:nvPr>
            <p:ph type="dt" sz="half" idx="10"/>
          </p:nvPr>
        </p:nvSpPr>
        <p:spPr/>
        <p:txBody>
          <a:bodyPr/>
          <a:lstStyle/>
          <a:p>
            <a:fld id="{01D101B7-8F24-475F-996B-06E3429E9ABA}" type="datetimeFigureOut">
              <a:rPr lang="en-GB" smtClean="0"/>
              <a:t>27/01/2025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FFEA81-3DCD-434B-82F5-AB4AFA6FA58B}" type="slidenum">
              <a:rPr lang="en-GB" smtClean="0"/>
              <a:t>‹N°›</a:t>
            </a:fld>
            <a:endParaRPr lang="en-GB"/>
          </a:p>
        </p:txBody>
      </p:sp>
    </p:spTree>
    <p:extLst>
      <p:ext uri="{BB962C8B-B14F-4D97-AF65-F5344CB8AC3E}">
        <p14:creationId xmlns:p14="http://schemas.microsoft.com/office/powerpoint/2010/main" val="264653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sv-SE"/>
              <a:t>Klicka här för att ändra mall för rubrikformat</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Content Placeholder 3"/>
          <p:cNvSpPr>
            <a:spLocks noGrp="1"/>
          </p:cNvSpPr>
          <p:nvPr>
            <p:ph sz="half" idx="2"/>
          </p:nvPr>
        </p:nvSpPr>
        <p:spPr>
          <a:xfrm>
            <a:off x="629842" y="2505075"/>
            <a:ext cx="3868340"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Content Placeholder 5"/>
          <p:cNvSpPr>
            <a:spLocks noGrp="1"/>
          </p:cNvSpPr>
          <p:nvPr>
            <p:ph sz="quarter" idx="4"/>
          </p:nvPr>
        </p:nvSpPr>
        <p:spPr>
          <a:xfrm>
            <a:off x="4629150" y="2505075"/>
            <a:ext cx="3887391"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7" name="Date Placeholder 6"/>
          <p:cNvSpPr>
            <a:spLocks noGrp="1"/>
          </p:cNvSpPr>
          <p:nvPr>
            <p:ph type="dt" sz="half" idx="10"/>
          </p:nvPr>
        </p:nvSpPr>
        <p:spPr/>
        <p:txBody>
          <a:bodyPr/>
          <a:lstStyle/>
          <a:p>
            <a:fld id="{01D101B7-8F24-475F-996B-06E3429E9ABA}" type="datetimeFigureOut">
              <a:rPr lang="en-GB" smtClean="0"/>
              <a:t>27/01/2025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DFFEA81-3DCD-434B-82F5-AB4AFA6FA58B}" type="slidenum">
              <a:rPr lang="en-GB" smtClean="0"/>
              <a:t>‹N°›</a:t>
            </a:fld>
            <a:endParaRPr lang="en-GB"/>
          </a:p>
        </p:txBody>
      </p:sp>
    </p:spTree>
    <p:extLst>
      <p:ext uri="{BB962C8B-B14F-4D97-AF65-F5344CB8AC3E}">
        <p14:creationId xmlns:p14="http://schemas.microsoft.com/office/powerpoint/2010/main" val="869908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Date Placeholder 2"/>
          <p:cNvSpPr>
            <a:spLocks noGrp="1"/>
          </p:cNvSpPr>
          <p:nvPr>
            <p:ph type="dt" sz="half" idx="10"/>
          </p:nvPr>
        </p:nvSpPr>
        <p:spPr/>
        <p:txBody>
          <a:bodyPr/>
          <a:lstStyle/>
          <a:p>
            <a:fld id="{01D101B7-8F24-475F-996B-06E3429E9ABA}" type="datetimeFigureOut">
              <a:rPr lang="en-GB" smtClean="0"/>
              <a:t>27/01/2025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DFFEA81-3DCD-434B-82F5-AB4AFA6FA58B}" type="slidenum">
              <a:rPr lang="en-GB" smtClean="0"/>
              <a:t>‹N°›</a:t>
            </a:fld>
            <a:endParaRPr lang="en-GB"/>
          </a:p>
        </p:txBody>
      </p:sp>
    </p:spTree>
    <p:extLst>
      <p:ext uri="{BB962C8B-B14F-4D97-AF65-F5344CB8AC3E}">
        <p14:creationId xmlns:p14="http://schemas.microsoft.com/office/powerpoint/2010/main" val="2761223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D101B7-8F24-475F-996B-06E3429E9ABA}" type="datetimeFigureOut">
              <a:rPr lang="en-GB" smtClean="0"/>
              <a:t>27/01/2025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DFFEA81-3DCD-434B-82F5-AB4AFA6FA58B}" type="slidenum">
              <a:rPr lang="en-GB" smtClean="0"/>
              <a:t>‹N°›</a:t>
            </a:fld>
            <a:endParaRPr lang="en-GB"/>
          </a:p>
        </p:txBody>
      </p:sp>
    </p:spTree>
    <p:extLst>
      <p:ext uri="{BB962C8B-B14F-4D97-AF65-F5344CB8AC3E}">
        <p14:creationId xmlns:p14="http://schemas.microsoft.com/office/powerpoint/2010/main" val="4149519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sv-SE"/>
              <a:t>Klicka här för att ändra mall för rubrikformat</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Date Placeholder 4"/>
          <p:cNvSpPr>
            <a:spLocks noGrp="1"/>
          </p:cNvSpPr>
          <p:nvPr>
            <p:ph type="dt" sz="half" idx="10"/>
          </p:nvPr>
        </p:nvSpPr>
        <p:spPr/>
        <p:txBody>
          <a:bodyPr/>
          <a:lstStyle/>
          <a:p>
            <a:fld id="{01D101B7-8F24-475F-996B-06E3429E9ABA}" type="datetimeFigureOut">
              <a:rPr lang="en-GB" smtClean="0"/>
              <a:t>27/01/2025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FFEA81-3DCD-434B-82F5-AB4AFA6FA58B}" type="slidenum">
              <a:rPr lang="en-GB" smtClean="0"/>
              <a:t>‹N°›</a:t>
            </a:fld>
            <a:endParaRPr lang="en-GB"/>
          </a:p>
        </p:txBody>
      </p:sp>
    </p:spTree>
    <p:extLst>
      <p:ext uri="{BB962C8B-B14F-4D97-AF65-F5344CB8AC3E}">
        <p14:creationId xmlns:p14="http://schemas.microsoft.com/office/powerpoint/2010/main" val="7785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sv-SE"/>
              <a:t>Klicka här för att ändra mall för rubrikformat</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Date Placeholder 4"/>
          <p:cNvSpPr>
            <a:spLocks noGrp="1"/>
          </p:cNvSpPr>
          <p:nvPr>
            <p:ph type="dt" sz="half" idx="10"/>
          </p:nvPr>
        </p:nvSpPr>
        <p:spPr/>
        <p:txBody>
          <a:bodyPr/>
          <a:lstStyle/>
          <a:p>
            <a:fld id="{01D101B7-8F24-475F-996B-06E3429E9ABA}" type="datetimeFigureOut">
              <a:rPr lang="en-GB" smtClean="0"/>
              <a:t>27/01/2025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FFEA81-3DCD-434B-82F5-AB4AFA6FA58B}" type="slidenum">
              <a:rPr lang="en-GB" smtClean="0"/>
              <a:t>‹N°›</a:t>
            </a:fld>
            <a:endParaRPr lang="en-GB"/>
          </a:p>
        </p:txBody>
      </p:sp>
    </p:spTree>
    <p:extLst>
      <p:ext uri="{BB962C8B-B14F-4D97-AF65-F5344CB8AC3E}">
        <p14:creationId xmlns:p14="http://schemas.microsoft.com/office/powerpoint/2010/main" val="1060960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sv-SE"/>
              <a:t>Klicka här för att ändra mall för rubrikformat</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D101B7-8F24-475F-996B-06E3429E9ABA}" type="datetimeFigureOut">
              <a:rPr lang="en-GB" smtClean="0"/>
              <a:t>27/01/2025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FEA81-3DCD-434B-82F5-AB4AFA6FA58B}" type="slidenum">
              <a:rPr lang="en-GB" smtClean="0"/>
              <a:t>‹N°›</a:t>
            </a:fld>
            <a:endParaRPr lang="en-GB"/>
          </a:p>
        </p:txBody>
      </p:sp>
    </p:spTree>
    <p:extLst>
      <p:ext uri="{BB962C8B-B14F-4D97-AF65-F5344CB8AC3E}">
        <p14:creationId xmlns:p14="http://schemas.microsoft.com/office/powerpoint/2010/main" val="41958868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1" name="Grupp 30"/>
          <p:cNvGrpSpPr/>
          <p:nvPr/>
        </p:nvGrpSpPr>
        <p:grpSpPr>
          <a:xfrm>
            <a:off x="-121163" y="-60121"/>
            <a:ext cx="9374826" cy="7002606"/>
            <a:chOff x="-119270" y="-59968"/>
            <a:chExt cx="9228344" cy="6984776"/>
          </a:xfrm>
        </p:grpSpPr>
        <p:cxnSp>
          <p:nvCxnSpPr>
            <p:cNvPr id="25" name="Rak 24"/>
            <p:cNvCxnSpPr/>
            <p:nvPr userDrawn="1"/>
          </p:nvCxnSpPr>
          <p:spPr bwMode="auto">
            <a:xfrm>
              <a:off x="-119270" y="1772485"/>
              <a:ext cx="9228344"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13" name="Rak 12"/>
            <p:cNvCxnSpPr/>
            <p:nvPr/>
          </p:nvCxnSpPr>
          <p:spPr bwMode="auto">
            <a:xfrm>
              <a:off x="-119270" y="176199"/>
              <a:ext cx="9228344"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14" name="Rak 13"/>
            <p:cNvCxnSpPr/>
            <p:nvPr/>
          </p:nvCxnSpPr>
          <p:spPr bwMode="auto">
            <a:xfrm>
              <a:off x="-119270" y="1266406"/>
              <a:ext cx="9228344"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15" name="Rak 14"/>
            <p:cNvCxnSpPr/>
            <p:nvPr/>
          </p:nvCxnSpPr>
          <p:spPr bwMode="auto">
            <a:xfrm>
              <a:off x="-119270" y="6676531"/>
              <a:ext cx="9228344"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16" name="Rak 15"/>
            <p:cNvCxnSpPr/>
            <p:nvPr/>
          </p:nvCxnSpPr>
          <p:spPr bwMode="auto">
            <a:xfrm>
              <a:off x="170557" y="-59968"/>
              <a:ext cx="0" cy="6984776"/>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17" name="Rak 16"/>
            <p:cNvCxnSpPr/>
            <p:nvPr/>
          </p:nvCxnSpPr>
          <p:spPr bwMode="auto">
            <a:xfrm>
              <a:off x="8821042" y="-59968"/>
              <a:ext cx="0" cy="6984776"/>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0" name="Rak 19"/>
            <p:cNvCxnSpPr/>
            <p:nvPr/>
          </p:nvCxnSpPr>
          <p:spPr bwMode="auto">
            <a:xfrm>
              <a:off x="4138857" y="-59968"/>
              <a:ext cx="0" cy="6984776"/>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3" name="Rak 22"/>
            <p:cNvCxnSpPr/>
            <p:nvPr/>
          </p:nvCxnSpPr>
          <p:spPr bwMode="auto">
            <a:xfrm>
              <a:off x="770383" y="-59968"/>
              <a:ext cx="0" cy="6984776"/>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12" name="Rektangel 11"/>
            <p:cNvSpPr/>
            <p:nvPr userDrawn="1"/>
          </p:nvSpPr>
          <p:spPr bwMode="auto">
            <a:xfrm>
              <a:off x="0" y="0"/>
              <a:ext cx="9001125" cy="684053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grpSp>
      <p:sp>
        <p:nvSpPr>
          <p:cNvPr id="1027" name="Rectangle 2"/>
          <p:cNvSpPr>
            <a:spLocks noGrp="1" noChangeArrowheads="1"/>
          </p:cNvSpPr>
          <p:nvPr>
            <p:ph type="title"/>
          </p:nvPr>
        </p:nvSpPr>
        <p:spPr bwMode="auto">
          <a:xfrm>
            <a:off x="653474" y="284496"/>
            <a:ext cx="7725825" cy="1142735"/>
          </a:xfrm>
          <a:prstGeom prst="rect">
            <a:avLst/>
          </a:prstGeom>
          <a:noFill/>
          <a:ln w="9525">
            <a:noFill/>
            <a:miter lim="800000"/>
            <a:headEnd/>
            <a:tailEnd/>
          </a:ln>
        </p:spPr>
        <p:txBody>
          <a:bodyPr vert="horz" wrap="square" lIns="90516" tIns="45258" rIns="90516" bIns="45258" numCol="1" anchor="b" anchorCtr="0" compatLnSpc="1">
            <a:prstTxWarp prst="textNoShape">
              <a:avLst/>
            </a:prstTxWarp>
          </a:bodyPr>
          <a:lstStyle/>
          <a:p>
            <a:pPr lvl="0"/>
            <a:r>
              <a:rPr lang="en-GB" noProof="0"/>
              <a:t>Title</a:t>
            </a:r>
          </a:p>
        </p:txBody>
      </p:sp>
      <p:sp>
        <p:nvSpPr>
          <p:cNvPr id="1028" name="Rectangle 3"/>
          <p:cNvSpPr>
            <a:spLocks noGrp="1" noChangeArrowheads="1"/>
          </p:cNvSpPr>
          <p:nvPr>
            <p:ph type="body" idx="1"/>
          </p:nvPr>
        </p:nvSpPr>
        <p:spPr bwMode="auto">
          <a:xfrm>
            <a:off x="667976" y="1848614"/>
            <a:ext cx="7710530" cy="3572255"/>
          </a:xfrm>
          <a:prstGeom prst="rect">
            <a:avLst/>
          </a:prstGeom>
          <a:noFill/>
          <a:ln w="9525">
            <a:noFill/>
            <a:miter lim="800000"/>
            <a:headEnd/>
            <a:tailEnd/>
          </a:ln>
        </p:spPr>
        <p:txBody>
          <a:bodyPr vert="horz" wrap="square" lIns="90516" tIns="45258" rIns="90516" bIns="45258" numCol="1" anchor="t" anchorCtr="0" compatLnSpc="1">
            <a:prstTxWarp prst="textNoShape">
              <a:avLst/>
            </a:prstTxWarp>
          </a:bodyPr>
          <a:lstStyle/>
          <a:p>
            <a:pPr lvl="0"/>
            <a:r>
              <a:rPr lang="en-GB" noProof="0"/>
              <a:t>Add text</a:t>
            </a:r>
          </a:p>
          <a:p>
            <a:pPr lvl="1"/>
            <a:r>
              <a:rPr lang="en-GB" noProof="0"/>
              <a:t>Level two</a:t>
            </a:r>
          </a:p>
          <a:p>
            <a:pPr lvl="2"/>
            <a:r>
              <a:rPr lang="en-GB" noProof="0"/>
              <a:t>Level three</a:t>
            </a:r>
          </a:p>
          <a:p>
            <a:pPr lvl="3"/>
            <a:r>
              <a:rPr lang="en-GB" noProof="0"/>
              <a:t>Level four</a:t>
            </a:r>
          </a:p>
        </p:txBody>
      </p:sp>
      <p:cxnSp>
        <p:nvCxnSpPr>
          <p:cNvPr id="10" name="Rak 9"/>
          <p:cNvCxnSpPr/>
          <p:nvPr/>
        </p:nvCxnSpPr>
        <p:spPr bwMode="auto">
          <a:xfrm>
            <a:off x="757088" y="1503211"/>
            <a:ext cx="762514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1" name="Bildobjekt 20" descr="LundUniversity_C2line RGB 150.png"/>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7992632" y="5599045"/>
            <a:ext cx="719990" cy="949217"/>
          </a:xfrm>
          <a:prstGeom prst="rect">
            <a:avLst/>
          </a:prstGeom>
        </p:spPr>
      </p:pic>
    </p:spTree>
    <p:extLst>
      <p:ext uri="{BB962C8B-B14F-4D97-AF65-F5344CB8AC3E}">
        <p14:creationId xmlns:p14="http://schemas.microsoft.com/office/powerpoint/2010/main" val="273554672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907228" rtl="0" eaLnBrk="1" fontAlgn="base" hangingPunct="1">
        <a:spcBef>
          <a:spcPct val="0"/>
        </a:spcBef>
        <a:spcAft>
          <a:spcPct val="0"/>
        </a:spcAft>
        <a:defRPr sz="3609" b="0">
          <a:solidFill>
            <a:schemeClr val="tx1"/>
          </a:solidFill>
          <a:latin typeface="+mj-lt"/>
          <a:ea typeface="ＭＳ Ｐゴシック" charset="-128"/>
          <a:cs typeface="+mj-cs"/>
        </a:defRPr>
      </a:lvl1pPr>
      <a:lvl2pPr algn="l" defTabSz="907228" rtl="0" eaLnBrk="1" fontAlgn="base" hangingPunct="1">
        <a:spcBef>
          <a:spcPct val="0"/>
        </a:spcBef>
        <a:spcAft>
          <a:spcPct val="0"/>
        </a:spcAft>
        <a:defRPr sz="3008" b="1">
          <a:solidFill>
            <a:schemeClr val="tx1"/>
          </a:solidFill>
          <a:latin typeface="Arial" charset="0"/>
          <a:ea typeface="ＭＳ Ｐゴシック" charset="-128"/>
        </a:defRPr>
      </a:lvl2pPr>
      <a:lvl3pPr algn="l" defTabSz="907228" rtl="0" eaLnBrk="1" fontAlgn="base" hangingPunct="1">
        <a:spcBef>
          <a:spcPct val="0"/>
        </a:spcBef>
        <a:spcAft>
          <a:spcPct val="0"/>
        </a:spcAft>
        <a:defRPr sz="3008" b="1">
          <a:solidFill>
            <a:schemeClr val="tx1"/>
          </a:solidFill>
          <a:latin typeface="Arial" charset="0"/>
          <a:ea typeface="ＭＳ Ｐゴシック" charset="-128"/>
        </a:defRPr>
      </a:lvl3pPr>
      <a:lvl4pPr algn="l" defTabSz="907228" rtl="0" eaLnBrk="1" fontAlgn="base" hangingPunct="1">
        <a:spcBef>
          <a:spcPct val="0"/>
        </a:spcBef>
        <a:spcAft>
          <a:spcPct val="0"/>
        </a:spcAft>
        <a:defRPr sz="3008" b="1">
          <a:solidFill>
            <a:schemeClr val="tx1"/>
          </a:solidFill>
          <a:latin typeface="Arial" charset="0"/>
          <a:ea typeface="ＭＳ Ｐゴシック" charset="-128"/>
        </a:defRPr>
      </a:lvl4pPr>
      <a:lvl5pPr algn="l" defTabSz="907228" rtl="0" eaLnBrk="1" fontAlgn="base" hangingPunct="1">
        <a:spcBef>
          <a:spcPct val="0"/>
        </a:spcBef>
        <a:spcAft>
          <a:spcPct val="0"/>
        </a:spcAft>
        <a:defRPr sz="3008" b="1">
          <a:solidFill>
            <a:schemeClr val="tx1"/>
          </a:solidFill>
          <a:latin typeface="Arial" charset="0"/>
          <a:ea typeface="ＭＳ Ｐゴシック" charset="-128"/>
        </a:defRPr>
      </a:lvl5pPr>
      <a:lvl6pPr marL="458389" algn="l" defTabSz="907228" rtl="0" eaLnBrk="1" fontAlgn="base" hangingPunct="1">
        <a:spcBef>
          <a:spcPct val="0"/>
        </a:spcBef>
        <a:spcAft>
          <a:spcPct val="0"/>
        </a:spcAft>
        <a:defRPr sz="3008" b="1">
          <a:solidFill>
            <a:schemeClr val="tx1"/>
          </a:solidFill>
          <a:latin typeface="Arial" charset="0"/>
        </a:defRPr>
      </a:lvl6pPr>
      <a:lvl7pPr marL="916777" algn="l" defTabSz="907228" rtl="0" eaLnBrk="1" fontAlgn="base" hangingPunct="1">
        <a:spcBef>
          <a:spcPct val="0"/>
        </a:spcBef>
        <a:spcAft>
          <a:spcPct val="0"/>
        </a:spcAft>
        <a:defRPr sz="3008" b="1">
          <a:solidFill>
            <a:schemeClr val="tx1"/>
          </a:solidFill>
          <a:latin typeface="Arial" charset="0"/>
        </a:defRPr>
      </a:lvl7pPr>
      <a:lvl8pPr marL="1375166" algn="l" defTabSz="907228" rtl="0" eaLnBrk="1" fontAlgn="base" hangingPunct="1">
        <a:spcBef>
          <a:spcPct val="0"/>
        </a:spcBef>
        <a:spcAft>
          <a:spcPct val="0"/>
        </a:spcAft>
        <a:defRPr sz="3008" b="1">
          <a:solidFill>
            <a:schemeClr val="tx1"/>
          </a:solidFill>
          <a:latin typeface="Arial" charset="0"/>
        </a:defRPr>
      </a:lvl8pPr>
      <a:lvl9pPr marL="1833555" algn="l" defTabSz="907228" rtl="0" eaLnBrk="1" fontAlgn="base" hangingPunct="1">
        <a:spcBef>
          <a:spcPct val="0"/>
        </a:spcBef>
        <a:spcAft>
          <a:spcPct val="0"/>
        </a:spcAft>
        <a:defRPr sz="3008" b="1">
          <a:solidFill>
            <a:schemeClr val="tx1"/>
          </a:solidFill>
          <a:latin typeface="Arial" charset="0"/>
        </a:defRPr>
      </a:lvl9pPr>
    </p:titleStyle>
    <p:bodyStyle>
      <a:lvl1pPr marL="230786" indent="-230786" algn="l" defTabSz="907228" rtl="0" eaLnBrk="1" fontAlgn="base" hangingPunct="1">
        <a:spcBef>
          <a:spcPts val="1003"/>
        </a:spcBef>
        <a:spcAft>
          <a:spcPts val="0"/>
        </a:spcAft>
        <a:buClr>
          <a:schemeClr val="tx2"/>
        </a:buClr>
        <a:buFont typeface="Arial" pitchFamily="34" charset="0"/>
        <a:buChar char="•"/>
        <a:defRPr sz="2206" b="0">
          <a:solidFill>
            <a:schemeClr val="tx2"/>
          </a:solidFill>
          <a:latin typeface="+mn-lt"/>
          <a:ea typeface="ＭＳ Ｐゴシック" charset="-128"/>
          <a:cs typeface="+mn-cs"/>
        </a:defRPr>
      </a:lvl1pPr>
      <a:lvl2pPr marL="701908" indent="-248294" algn="l" defTabSz="907228" rtl="0" eaLnBrk="1" fontAlgn="base" hangingPunct="1">
        <a:spcBef>
          <a:spcPts val="1003"/>
        </a:spcBef>
        <a:spcAft>
          <a:spcPts val="0"/>
        </a:spcAft>
        <a:buClr>
          <a:schemeClr val="tx1"/>
        </a:buClr>
        <a:buChar char="–"/>
        <a:defRPr sz="2206" b="0">
          <a:solidFill>
            <a:schemeClr val="tx2"/>
          </a:solidFill>
          <a:latin typeface="+mn-lt"/>
          <a:ea typeface="ＭＳ Ｐゴシック" charset="-128"/>
        </a:defRPr>
      </a:lvl2pPr>
      <a:lvl3pPr marL="1091856" indent="-179854" algn="l" defTabSz="907228" rtl="0" eaLnBrk="1" fontAlgn="base" hangingPunct="1">
        <a:spcBef>
          <a:spcPts val="1003"/>
        </a:spcBef>
        <a:spcAft>
          <a:spcPts val="0"/>
        </a:spcAft>
        <a:buClr>
          <a:schemeClr val="tx1"/>
        </a:buClr>
        <a:buFont typeface="Lucida Grande"/>
        <a:buChar char="»"/>
        <a:defRPr sz="2005" b="0">
          <a:solidFill>
            <a:schemeClr val="tx2"/>
          </a:solidFill>
          <a:latin typeface="+mn-lt"/>
          <a:ea typeface="ＭＳ Ｐゴシック" charset="-128"/>
        </a:defRPr>
      </a:lvl3pPr>
      <a:lvl4pPr marL="1555021" indent="-194179" algn="l" defTabSz="907228" rtl="0" eaLnBrk="1" fontAlgn="base" hangingPunct="1">
        <a:spcBef>
          <a:spcPts val="1003"/>
        </a:spcBef>
        <a:spcAft>
          <a:spcPts val="0"/>
        </a:spcAft>
        <a:buClr>
          <a:schemeClr val="tx1"/>
        </a:buClr>
        <a:buChar char="–"/>
        <a:defRPr sz="2005" b="0">
          <a:solidFill>
            <a:schemeClr val="tx2"/>
          </a:solidFill>
          <a:latin typeface="+mn-lt"/>
          <a:ea typeface="ＭＳ Ｐゴシック" charset="-128"/>
        </a:defRPr>
      </a:lvl4pPr>
      <a:lvl5pPr marL="2042059" indent="-227603" algn="l" defTabSz="907228" rtl="0" eaLnBrk="1" fontAlgn="base" hangingPunct="1">
        <a:spcBef>
          <a:spcPct val="20000"/>
        </a:spcBef>
        <a:spcAft>
          <a:spcPct val="0"/>
        </a:spcAft>
        <a:buChar char="»"/>
        <a:defRPr sz="2005" b="1">
          <a:solidFill>
            <a:schemeClr val="tx1"/>
          </a:solidFill>
          <a:latin typeface="+mn-lt"/>
          <a:ea typeface="ＭＳ Ｐゴシック" charset="-128"/>
        </a:defRPr>
      </a:lvl5pPr>
      <a:lvl6pPr marL="2500447"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6pPr>
      <a:lvl7pPr marL="2958836"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7pPr>
      <a:lvl8pPr marL="3417225"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8pPr>
      <a:lvl9pPr marL="3875613"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9pPr>
    </p:bodyStyle>
    <p:otherStyle>
      <a:defPPr>
        <a:defRPr lang="sv-SE"/>
      </a:defPPr>
      <a:lvl1pPr marL="0" algn="l" defTabSz="458389" rtl="0" eaLnBrk="1" latinLnBrk="0" hangingPunct="1">
        <a:defRPr sz="1805" kern="1200">
          <a:solidFill>
            <a:schemeClr val="tx1"/>
          </a:solidFill>
          <a:latin typeface="+mn-lt"/>
          <a:ea typeface="+mn-ea"/>
          <a:cs typeface="+mn-cs"/>
        </a:defRPr>
      </a:lvl1pPr>
      <a:lvl2pPr marL="458389" algn="l" defTabSz="458389" rtl="0" eaLnBrk="1" latinLnBrk="0" hangingPunct="1">
        <a:defRPr sz="1805" kern="1200">
          <a:solidFill>
            <a:schemeClr val="tx1"/>
          </a:solidFill>
          <a:latin typeface="+mn-lt"/>
          <a:ea typeface="+mn-ea"/>
          <a:cs typeface="+mn-cs"/>
        </a:defRPr>
      </a:lvl2pPr>
      <a:lvl3pPr marL="916777" algn="l" defTabSz="458389" rtl="0" eaLnBrk="1" latinLnBrk="0" hangingPunct="1">
        <a:defRPr sz="1805" kern="1200">
          <a:solidFill>
            <a:schemeClr val="tx1"/>
          </a:solidFill>
          <a:latin typeface="+mn-lt"/>
          <a:ea typeface="+mn-ea"/>
          <a:cs typeface="+mn-cs"/>
        </a:defRPr>
      </a:lvl3pPr>
      <a:lvl4pPr marL="1375166" algn="l" defTabSz="458389" rtl="0" eaLnBrk="1" latinLnBrk="0" hangingPunct="1">
        <a:defRPr sz="1805" kern="1200">
          <a:solidFill>
            <a:schemeClr val="tx1"/>
          </a:solidFill>
          <a:latin typeface="+mn-lt"/>
          <a:ea typeface="+mn-ea"/>
          <a:cs typeface="+mn-cs"/>
        </a:defRPr>
      </a:lvl4pPr>
      <a:lvl5pPr marL="1833555" algn="l" defTabSz="458389" rtl="0" eaLnBrk="1" latinLnBrk="0" hangingPunct="1">
        <a:defRPr sz="1805" kern="1200">
          <a:solidFill>
            <a:schemeClr val="tx1"/>
          </a:solidFill>
          <a:latin typeface="+mn-lt"/>
          <a:ea typeface="+mn-ea"/>
          <a:cs typeface="+mn-cs"/>
        </a:defRPr>
      </a:lvl5pPr>
      <a:lvl6pPr marL="2291944" algn="l" defTabSz="458389" rtl="0" eaLnBrk="1" latinLnBrk="0" hangingPunct="1">
        <a:defRPr sz="1805" kern="1200">
          <a:solidFill>
            <a:schemeClr val="tx1"/>
          </a:solidFill>
          <a:latin typeface="+mn-lt"/>
          <a:ea typeface="+mn-ea"/>
          <a:cs typeface="+mn-cs"/>
        </a:defRPr>
      </a:lvl6pPr>
      <a:lvl7pPr marL="2750332" algn="l" defTabSz="458389" rtl="0" eaLnBrk="1" latinLnBrk="0" hangingPunct="1">
        <a:defRPr sz="1805" kern="1200">
          <a:solidFill>
            <a:schemeClr val="tx1"/>
          </a:solidFill>
          <a:latin typeface="+mn-lt"/>
          <a:ea typeface="+mn-ea"/>
          <a:cs typeface="+mn-cs"/>
        </a:defRPr>
      </a:lvl7pPr>
      <a:lvl8pPr marL="3208721" algn="l" defTabSz="458389" rtl="0" eaLnBrk="1" latinLnBrk="0" hangingPunct="1">
        <a:defRPr sz="1805" kern="1200">
          <a:solidFill>
            <a:schemeClr val="tx1"/>
          </a:solidFill>
          <a:latin typeface="+mn-lt"/>
          <a:ea typeface="+mn-ea"/>
          <a:cs typeface="+mn-cs"/>
        </a:defRPr>
      </a:lvl8pPr>
      <a:lvl9pPr marL="3667110" algn="l" defTabSz="458389" rtl="0" eaLnBrk="1" latinLnBrk="0" hangingPunct="1">
        <a:defRPr sz="180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1" name="Grupp 30"/>
          <p:cNvGrpSpPr/>
          <p:nvPr/>
        </p:nvGrpSpPr>
        <p:grpSpPr>
          <a:xfrm>
            <a:off x="-121163" y="-60121"/>
            <a:ext cx="9374826" cy="7002606"/>
            <a:chOff x="-119270" y="-59968"/>
            <a:chExt cx="9228344" cy="6984776"/>
          </a:xfrm>
        </p:grpSpPr>
        <p:cxnSp>
          <p:nvCxnSpPr>
            <p:cNvPr id="25" name="Rak 24"/>
            <p:cNvCxnSpPr/>
            <p:nvPr userDrawn="1"/>
          </p:nvCxnSpPr>
          <p:spPr bwMode="auto">
            <a:xfrm>
              <a:off x="-119270" y="1772485"/>
              <a:ext cx="9228344"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13" name="Rak 12"/>
            <p:cNvCxnSpPr/>
            <p:nvPr/>
          </p:nvCxnSpPr>
          <p:spPr bwMode="auto">
            <a:xfrm>
              <a:off x="-119270" y="176199"/>
              <a:ext cx="9228344"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14" name="Rak 13"/>
            <p:cNvCxnSpPr/>
            <p:nvPr/>
          </p:nvCxnSpPr>
          <p:spPr bwMode="auto">
            <a:xfrm>
              <a:off x="-119270" y="1266406"/>
              <a:ext cx="9228344"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15" name="Rak 14"/>
            <p:cNvCxnSpPr/>
            <p:nvPr/>
          </p:nvCxnSpPr>
          <p:spPr bwMode="auto">
            <a:xfrm>
              <a:off x="-119270" y="6676531"/>
              <a:ext cx="9228344"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16" name="Rak 15"/>
            <p:cNvCxnSpPr/>
            <p:nvPr/>
          </p:nvCxnSpPr>
          <p:spPr bwMode="auto">
            <a:xfrm>
              <a:off x="170557" y="-59968"/>
              <a:ext cx="0" cy="6984776"/>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17" name="Rak 16"/>
            <p:cNvCxnSpPr/>
            <p:nvPr/>
          </p:nvCxnSpPr>
          <p:spPr bwMode="auto">
            <a:xfrm>
              <a:off x="8821042" y="-59968"/>
              <a:ext cx="0" cy="6984776"/>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0" name="Rak 19"/>
            <p:cNvCxnSpPr/>
            <p:nvPr/>
          </p:nvCxnSpPr>
          <p:spPr bwMode="auto">
            <a:xfrm>
              <a:off x="4138857" y="-59968"/>
              <a:ext cx="0" cy="6984776"/>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3" name="Rak 22"/>
            <p:cNvCxnSpPr/>
            <p:nvPr/>
          </p:nvCxnSpPr>
          <p:spPr bwMode="auto">
            <a:xfrm>
              <a:off x="770383" y="-59968"/>
              <a:ext cx="0" cy="6984776"/>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12" name="Rektangel 11"/>
            <p:cNvSpPr/>
            <p:nvPr userDrawn="1"/>
          </p:nvSpPr>
          <p:spPr bwMode="auto">
            <a:xfrm>
              <a:off x="0" y="0"/>
              <a:ext cx="9001125" cy="684053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07228" rtl="0" eaLnBrk="1" fontAlgn="base" latinLnBrk="0" hangingPunct="1">
                <a:lnSpc>
                  <a:spcPct val="100000"/>
                </a:lnSpc>
                <a:spcBef>
                  <a:spcPct val="0"/>
                </a:spcBef>
                <a:spcAft>
                  <a:spcPct val="0"/>
                </a:spcAft>
                <a:buClrTx/>
                <a:buSzTx/>
                <a:buFontTx/>
                <a:buNone/>
                <a:tabLst/>
              </a:pPr>
              <a:endParaRPr kumimoji="0" lang="en-GB" sz="1805" b="1" i="0" u="none" strike="noStrike" cap="none" normalizeH="0" baseline="0" noProof="0" dirty="0">
                <a:ln>
                  <a:noFill/>
                </a:ln>
                <a:solidFill>
                  <a:schemeClr val="tx1"/>
                </a:solidFill>
                <a:effectLst/>
                <a:latin typeface="Arial" charset="0"/>
              </a:endParaRPr>
            </a:p>
          </p:txBody>
        </p:sp>
      </p:grpSp>
      <p:sp>
        <p:nvSpPr>
          <p:cNvPr id="1027" name="Rectangle 2"/>
          <p:cNvSpPr>
            <a:spLocks noGrp="1" noChangeArrowheads="1"/>
          </p:cNvSpPr>
          <p:nvPr>
            <p:ph type="title"/>
          </p:nvPr>
        </p:nvSpPr>
        <p:spPr bwMode="auto">
          <a:xfrm>
            <a:off x="653474" y="284496"/>
            <a:ext cx="7725825" cy="1142735"/>
          </a:xfrm>
          <a:prstGeom prst="rect">
            <a:avLst/>
          </a:prstGeom>
          <a:noFill/>
          <a:ln w="9525">
            <a:noFill/>
            <a:miter lim="800000"/>
            <a:headEnd/>
            <a:tailEnd/>
          </a:ln>
        </p:spPr>
        <p:txBody>
          <a:bodyPr vert="horz" wrap="square" lIns="90516" tIns="45258" rIns="90516" bIns="45258" numCol="1" anchor="b" anchorCtr="0" compatLnSpc="1">
            <a:prstTxWarp prst="textNoShape">
              <a:avLst/>
            </a:prstTxWarp>
          </a:bodyPr>
          <a:lstStyle/>
          <a:p>
            <a:pPr lvl="0"/>
            <a:r>
              <a:rPr lang="en-GB" noProof="0"/>
              <a:t>Title</a:t>
            </a:r>
          </a:p>
        </p:txBody>
      </p:sp>
      <p:sp>
        <p:nvSpPr>
          <p:cNvPr id="1028" name="Rectangle 3"/>
          <p:cNvSpPr>
            <a:spLocks noGrp="1" noChangeArrowheads="1"/>
          </p:cNvSpPr>
          <p:nvPr>
            <p:ph type="body" idx="1"/>
          </p:nvPr>
        </p:nvSpPr>
        <p:spPr bwMode="auto">
          <a:xfrm>
            <a:off x="667976" y="1848614"/>
            <a:ext cx="7710530" cy="3572255"/>
          </a:xfrm>
          <a:prstGeom prst="rect">
            <a:avLst/>
          </a:prstGeom>
          <a:noFill/>
          <a:ln w="9525">
            <a:noFill/>
            <a:miter lim="800000"/>
            <a:headEnd/>
            <a:tailEnd/>
          </a:ln>
        </p:spPr>
        <p:txBody>
          <a:bodyPr vert="horz" wrap="square" lIns="90516" tIns="45258" rIns="90516" bIns="45258" numCol="1" anchor="t" anchorCtr="0" compatLnSpc="1">
            <a:prstTxWarp prst="textNoShape">
              <a:avLst/>
            </a:prstTxWarp>
          </a:bodyPr>
          <a:lstStyle/>
          <a:p>
            <a:pPr lvl="0"/>
            <a:r>
              <a:rPr lang="en-GB" noProof="0"/>
              <a:t>Add text</a:t>
            </a:r>
          </a:p>
          <a:p>
            <a:pPr lvl="1"/>
            <a:r>
              <a:rPr lang="en-GB" noProof="0"/>
              <a:t>Level two</a:t>
            </a:r>
          </a:p>
          <a:p>
            <a:pPr lvl="2"/>
            <a:r>
              <a:rPr lang="en-GB" noProof="0"/>
              <a:t>Level three</a:t>
            </a:r>
          </a:p>
          <a:p>
            <a:pPr lvl="3"/>
            <a:r>
              <a:rPr lang="en-GB" noProof="0"/>
              <a:t>Level four</a:t>
            </a:r>
          </a:p>
        </p:txBody>
      </p:sp>
      <p:cxnSp>
        <p:nvCxnSpPr>
          <p:cNvPr id="10" name="Rak 9"/>
          <p:cNvCxnSpPr/>
          <p:nvPr/>
        </p:nvCxnSpPr>
        <p:spPr bwMode="auto">
          <a:xfrm>
            <a:off x="757088" y="1503211"/>
            <a:ext cx="762514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1" name="Bildobjekt 20" descr="LundUniversity_C2line RGB 150.png"/>
          <p:cNvPicPr>
            <a:picLocks noChangeAspect="1"/>
          </p:cNvPicPr>
          <p:nvPr/>
        </p:nvPicPr>
        <p:blipFill>
          <a:blip r:embed="rId15" cstate="hqprint">
            <a:extLst>
              <a:ext uri="{28A0092B-C50C-407E-A947-70E740481C1C}">
                <a14:useLocalDpi xmlns:a14="http://schemas.microsoft.com/office/drawing/2010/main"/>
              </a:ext>
            </a:extLst>
          </a:blip>
          <a:stretch>
            <a:fillRect/>
          </a:stretch>
        </p:blipFill>
        <p:spPr>
          <a:xfrm>
            <a:off x="7992632" y="5599045"/>
            <a:ext cx="719990" cy="949217"/>
          </a:xfrm>
          <a:prstGeom prst="rect">
            <a:avLst/>
          </a:prstGeom>
        </p:spPr>
      </p:pic>
    </p:spTree>
    <p:extLst>
      <p:ext uri="{BB962C8B-B14F-4D97-AF65-F5344CB8AC3E}">
        <p14:creationId xmlns:p14="http://schemas.microsoft.com/office/powerpoint/2010/main" val="427548555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l" defTabSz="907228" rtl="0" eaLnBrk="1" fontAlgn="base" hangingPunct="1">
        <a:spcBef>
          <a:spcPct val="0"/>
        </a:spcBef>
        <a:spcAft>
          <a:spcPct val="0"/>
        </a:spcAft>
        <a:defRPr sz="3609" b="0">
          <a:solidFill>
            <a:schemeClr val="tx1"/>
          </a:solidFill>
          <a:latin typeface="+mj-lt"/>
          <a:ea typeface="ＭＳ Ｐゴシック" charset="-128"/>
          <a:cs typeface="+mj-cs"/>
        </a:defRPr>
      </a:lvl1pPr>
      <a:lvl2pPr algn="l" defTabSz="907228" rtl="0" eaLnBrk="1" fontAlgn="base" hangingPunct="1">
        <a:spcBef>
          <a:spcPct val="0"/>
        </a:spcBef>
        <a:spcAft>
          <a:spcPct val="0"/>
        </a:spcAft>
        <a:defRPr sz="3008" b="1">
          <a:solidFill>
            <a:schemeClr val="tx1"/>
          </a:solidFill>
          <a:latin typeface="Arial" charset="0"/>
          <a:ea typeface="ＭＳ Ｐゴシック" charset="-128"/>
        </a:defRPr>
      </a:lvl2pPr>
      <a:lvl3pPr algn="l" defTabSz="907228" rtl="0" eaLnBrk="1" fontAlgn="base" hangingPunct="1">
        <a:spcBef>
          <a:spcPct val="0"/>
        </a:spcBef>
        <a:spcAft>
          <a:spcPct val="0"/>
        </a:spcAft>
        <a:defRPr sz="3008" b="1">
          <a:solidFill>
            <a:schemeClr val="tx1"/>
          </a:solidFill>
          <a:latin typeface="Arial" charset="0"/>
          <a:ea typeface="ＭＳ Ｐゴシック" charset="-128"/>
        </a:defRPr>
      </a:lvl3pPr>
      <a:lvl4pPr algn="l" defTabSz="907228" rtl="0" eaLnBrk="1" fontAlgn="base" hangingPunct="1">
        <a:spcBef>
          <a:spcPct val="0"/>
        </a:spcBef>
        <a:spcAft>
          <a:spcPct val="0"/>
        </a:spcAft>
        <a:defRPr sz="3008" b="1">
          <a:solidFill>
            <a:schemeClr val="tx1"/>
          </a:solidFill>
          <a:latin typeface="Arial" charset="0"/>
          <a:ea typeface="ＭＳ Ｐゴシック" charset="-128"/>
        </a:defRPr>
      </a:lvl4pPr>
      <a:lvl5pPr algn="l" defTabSz="907228" rtl="0" eaLnBrk="1" fontAlgn="base" hangingPunct="1">
        <a:spcBef>
          <a:spcPct val="0"/>
        </a:spcBef>
        <a:spcAft>
          <a:spcPct val="0"/>
        </a:spcAft>
        <a:defRPr sz="3008" b="1">
          <a:solidFill>
            <a:schemeClr val="tx1"/>
          </a:solidFill>
          <a:latin typeface="Arial" charset="0"/>
          <a:ea typeface="ＭＳ Ｐゴシック" charset="-128"/>
        </a:defRPr>
      </a:lvl5pPr>
      <a:lvl6pPr marL="458389" algn="l" defTabSz="907228" rtl="0" eaLnBrk="1" fontAlgn="base" hangingPunct="1">
        <a:spcBef>
          <a:spcPct val="0"/>
        </a:spcBef>
        <a:spcAft>
          <a:spcPct val="0"/>
        </a:spcAft>
        <a:defRPr sz="3008" b="1">
          <a:solidFill>
            <a:schemeClr val="tx1"/>
          </a:solidFill>
          <a:latin typeface="Arial" charset="0"/>
        </a:defRPr>
      </a:lvl6pPr>
      <a:lvl7pPr marL="916777" algn="l" defTabSz="907228" rtl="0" eaLnBrk="1" fontAlgn="base" hangingPunct="1">
        <a:spcBef>
          <a:spcPct val="0"/>
        </a:spcBef>
        <a:spcAft>
          <a:spcPct val="0"/>
        </a:spcAft>
        <a:defRPr sz="3008" b="1">
          <a:solidFill>
            <a:schemeClr val="tx1"/>
          </a:solidFill>
          <a:latin typeface="Arial" charset="0"/>
        </a:defRPr>
      </a:lvl7pPr>
      <a:lvl8pPr marL="1375166" algn="l" defTabSz="907228" rtl="0" eaLnBrk="1" fontAlgn="base" hangingPunct="1">
        <a:spcBef>
          <a:spcPct val="0"/>
        </a:spcBef>
        <a:spcAft>
          <a:spcPct val="0"/>
        </a:spcAft>
        <a:defRPr sz="3008" b="1">
          <a:solidFill>
            <a:schemeClr val="tx1"/>
          </a:solidFill>
          <a:latin typeface="Arial" charset="0"/>
        </a:defRPr>
      </a:lvl8pPr>
      <a:lvl9pPr marL="1833555" algn="l" defTabSz="907228" rtl="0" eaLnBrk="1" fontAlgn="base" hangingPunct="1">
        <a:spcBef>
          <a:spcPct val="0"/>
        </a:spcBef>
        <a:spcAft>
          <a:spcPct val="0"/>
        </a:spcAft>
        <a:defRPr sz="3008" b="1">
          <a:solidFill>
            <a:schemeClr val="tx1"/>
          </a:solidFill>
          <a:latin typeface="Arial" charset="0"/>
        </a:defRPr>
      </a:lvl9pPr>
    </p:titleStyle>
    <p:bodyStyle>
      <a:lvl1pPr marL="230786" indent="-230786" algn="l" defTabSz="907228" rtl="0" eaLnBrk="1" fontAlgn="base" hangingPunct="1">
        <a:spcBef>
          <a:spcPts val="1003"/>
        </a:spcBef>
        <a:spcAft>
          <a:spcPts val="0"/>
        </a:spcAft>
        <a:buClr>
          <a:schemeClr val="tx2"/>
        </a:buClr>
        <a:buFont typeface="Arial" pitchFamily="34" charset="0"/>
        <a:buChar char="•"/>
        <a:defRPr sz="2206" b="0">
          <a:solidFill>
            <a:schemeClr val="tx2"/>
          </a:solidFill>
          <a:latin typeface="+mn-lt"/>
          <a:ea typeface="ＭＳ Ｐゴシック" charset="-128"/>
          <a:cs typeface="+mn-cs"/>
        </a:defRPr>
      </a:lvl1pPr>
      <a:lvl2pPr marL="701908" indent="-248294" algn="l" defTabSz="907228" rtl="0" eaLnBrk="1" fontAlgn="base" hangingPunct="1">
        <a:spcBef>
          <a:spcPts val="1003"/>
        </a:spcBef>
        <a:spcAft>
          <a:spcPts val="0"/>
        </a:spcAft>
        <a:buClr>
          <a:schemeClr val="tx1"/>
        </a:buClr>
        <a:buChar char="–"/>
        <a:defRPr sz="2206" b="0">
          <a:solidFill>
            <a:schemeClr val="tx2"/>
          </a:solidFill>
          <a:latin typeface="+mn-lt"/>
          <a:ea typeface="ＭＳ Ｐゴシック" charset="-128"/>
        </a:defRPr>
      </a:lvl2pPr>
      <a:lvl3pPr marL="1091856" indent="-179854" algn="l" defTabSz="907228" rtl="0" eaLnBrk="1" fontAlgn="base" hangingPunct="1">
        <a:spcBef>
          <a:spcPts val="1003"/>
        </a:spcBef>
        <a:spcAft>
          <a:spcPts val="0"/>
        </a:spcAft>
        <a:buClr>
          <a:schemeClr val="tx1"/>
        </a:buClr>
        <a:buFont typeface="Lucida Grande"/>
        <a:buChar char="»"/>
        <a:defRPr sz="2005" b="0">
          <a:solidFill>
            <a:schemeClr val="tx2"/>
          </a:solidFill>
          <a:latin typeface="+mn-lt"/>
          <a:ea typeface="ＭＳ Ｐゴシック" charset="-128"/>
        </a:defRPr>
      </a:lvl3pPr>
      <a:lvl4pPr marL="1555021" indent="-194179" algn="l" defTabSz="907228" rtl="0" eaLnBrk="1" fontAlgn="base" hangingPunct="1">
        <a:spcBef>
          <a:spcPts val="1003"/>
        </a:spcBef>
        <a:spcAft>
          <a:spcPts val="0"/>
        </a:spcAft>
        <a:buClr>
          <a:schemeClr val="tx1"/>
        </a:buClr>
        <a:buChar char="–"/>
        <a:defRPr sz="2005" b="0">
          <a:solidFill>
            <a:schemeClr val="tx2"/>
          </a:solidFill>
          <a:latin typeface="+mn-lt"/>
          <a:ea typeface="ＭＳ Ｐゴシック" charset="-128"/>
        </a:defRPr>
      </a:lvl4pPr>
      <a:lvl5pPr marL="2042059" indent="-227603" algn="l" defTabSz="907228" rtl="0" eaLnBrk="1" fontAlgn="base" hangingPunct="1">
        <a:spcBef>
          <a:spcPct val="20000"/>
        </a:spcBef>
        <a:spcAft>
          <a:spcPct val="0"/>
        </a:spcAft>
        <a:buChar char="»"/>
        <a:defRPr sz="2005" b="1">
          <a:solidFill>
            <a:schemeClr val="tx1"/>
          </a:solidFill>
          <a:latin typeface="+mn-lt"/>
          <a:ea typeface="ＭＳ Ｐゴシック" charset="-128"/>
        </a:defRPr>
      </a:lvl5pPr>
      <a:lvl6pPr marL="2500447"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6pPr>
      <a:lvl7pPr marL="2958836"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7pPr>
      <a:lvl8pPr marL="3417225"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8pPr>
      <a:lvl9pPr marL="3875613"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9pPr>
    </p:bodyStyle>
    <p:otherStyle>
      <a:defPPr>
        <a:defRPr lang="sv-SE"/>
      </a:defPPr>
      <a:lvl1pPr marL="0" algn="l" defTabSz="458389" rtl="0" eaLnBrk="1" latinLnBrk="0" hangingPunct="1">
        <a:defRPr sz="1805" kern="1200">
          <a:solidFill>
            <a:schemeClr val="tx1"/>
          </a:solidFill>
          <a:latin typeface="+mn-lt"/>
          <a:ea typeface="+mn-ea"/>
          <a:cs typeface="+mn-cs"/>
        </a:defRPr>
      </a:lvl1pPr>
      <a:lvl2pPr marL="458389" algn="l" defTabSz="458389" rtl="0" eaLnBrk="1" latinLnBrk="0" hangingPunct="1">
        <a:defRPr sz="1805" kern="1200">
          <a:solidFill>
            <a:schemeClr val="tx1"/>
          </a:solidFill>
          <a:latin typeface="+mn-lt"/>
          <a:ea typeface="+mn-ea"/>
          <a:cs typeface="+mn-cs"/>
        </a:defRPr>
      </a:lvl2pPr>
      <a:lvl3pPr marL="916777" algn="l" defTabSz="458389" rtl="0" eaLnBrk="1" latinLnBrk="0" hangingPunct="1">
        <a:defRPr sz="1805" kern="1200">
          <a:solidFill>
            <a:schemeClr val="tx1"/>
          </a:solidFill>
          <a:latin typeface="+mn-lt"/>
          <a:ea typeface="+mn-ea"/>
          <a:cs typeface="+mn-cs"/>
        </a:defRPr>
      </a:lvl3pPr>
      <a:lvl4pPr marL="1375166" algn="l" defTabSz="458389" rtl="0" eaLnBrk="1" latinLnBrk="0" hangingPunct="1">
        <a:defRPr sz="1805" kern="1200">
          <a:solidFill>
            <a:schemeClr val="tx1"/>
          </a:solidFill>
          <a:latin typeface="+mn-lt"/>
          <a:ea typeface="+mn-ea"/>
          <a:cs typeface="+mn-cs"/>
        </a:defRPr>
      </a:lvl4pPr>
      <a:lvl5pPr marL="1833555" algn="l" defTabSz="458389" rtl="0" eaLnBrk="1" latinLnBrk="0" hangingPunct="1">
        <a:defRPr sz="1805" kern="1200">
          <a:solidFill>
            <a:schemeClr val="tx1"/>
          </a:solidFill>
          <a:latin typeface="+mn-lt"/>
          <a:ea typeface="+mn-ea"/>
          <a:cs typeface="+mn-cs"/>
        </a:defRPr>
      </a:lvl5pPr>
      <a:lvl6pPr marL="2291944" algn="l" defTabSz="458389" rtl="0" eaLnBrk="1" latinLnBrk="0" hangingPunct="1">
        <a:defRPr sz="1805" kern="1200">
          <a:solidFill>
            <a:schemeClr val="tx1"/>
          </a:solidFill>
          <a:latin typeface="+mn-lt"/>
          <a:ea typeface="+mn-ea"/>
          <a:cs typeface="+mn-cs"/>
        </a:defRPr>
      </a:lvl6pPr>
      <a:lvl7pPr marL="2750332" algn="l" defTabSz="458389" rtl="0" eaLnBrk="1" latinLnBrk="0" hangingPunct="1">
        <a:defRPr sz="1805" kern="1200">
          <a:solidFill>
            <a:schemeClr val="tx1"/>
          </a:solidFill>
          <a:latin typeface="+mn-lt"/>
          <a:ea typeface="+mn-ea"/>
          <a:cs typeface="+mn-cs"/>
        </a:defRPr>
      </a:lvl7pPr>
      <a:lvl8pPr marL="3208721" algn="l" defTabSz="458389" rtl="0" eaLnBrk="1" latinLnBrk="0" hangingPunct="1">
        <a:defRPr sz="1805" kern="1200">
          <a:solidFill>
            <a:schemeClr val="tx1"/>
          </a:solidFill>
          <a:latin typeface="+mn-lt"/>
          <a:ea typeface="+mn-ea"/>
          <a:cs typeface="+mn-cs"/>
        </a:defRPr>
      </a:lvl8pPr>
      <a:lvl9pPr marL="3667110" algn="l" defTabSz="458389" rtl="0" eaLnBrk="1" latinLnBrk="0" hangingPunct="1">
        <a:defRPr sz="1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17.xml"/><Relationship Id="rId6" Type="http://schemas.openxmlformats.org/officeDocument/2006/relationships/image" Target="../media/image40.jpeg"/><Relationship Id="rId5" Type="http://schemas.openxmlformats.org/officeDocument/2006/relationships/image" Target="../media/image39.emf"/><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2.jpeg"/><Relationship Id="rId7" Type="http://schemas.openxmlformats.org/officeDocument/2006/relationships/image" Target="../media/image46.emf"/><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45.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jpeg"/></Relationships>
</file>

<file path=ppt/slides/_rels/slide1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4.xml"/><Relationship Id="rId1" Type="http://schemas.openxmlformats.org/officeDocument/2006/relationships/slideLayout" Target="../slideLayouts/slideLayout17.xml"/><Relationship Id="rId4" Type="http://schemas.openxmlformats.org/officeDocument/2006/relationships/image" Target="../media/image5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9.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13.jpeg"/><Relationship Id="rId11" Type="http://schemas.openxmlformats.org/officeDocument/2006/relationships/image" Target="../media/image17.jpeg"/><Relationship Id="rId5" Type="http://schemas.openxmlformats.org/officeDocument/2006/relationships/image" Target="../media/image12.jpeg"/><Relationship Id="rId10" Type="http://schemas.openxmlformats.org/officeDocument/2006/relationships/hyperlink" Target="https://doi.org/10.1016/j.radmeas.2017.04.012" TargetMode="External"/><Relationship Id="rId4" Type="http://schemas.openxmlformats.org/officeDocument/2006/relationships/image" Target="../media/image11.jpe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4.jpe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29.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hyperlink" Target="https://portal.research.lu.se/en/publications/optically-stimulated-luminescence-dosimetry-with-nacl-pellets-dos"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1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 Id="rId9" Type="http://schemas.openxmlformats.org/officeDocument/2006/relationships/image" Target="../media/image3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Bildobjekt 19" descr="PPT_universitetshuset01.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9112" y="95223"/>
            <a:ext cx="8902385" cy="6658695"/>
          </a:xfrm>
          <a:prstGeom prst="rect">
            <a:avLst/>
          </a:prstGeom>
        </p:spPr>
      </p:pic>
      <p:grpSp>
        <p:nvGrpSpPr>
          <p:cNvPr id="17" name="Grupp 16"/>
          <p:cNvGrpSpPr/>
          <p:nvPr/>
        </p:nvGrpSpPr>
        <p:grpSpPr>
          <a:xfrm>
            <a:off x="0" y="0"/>
            <a:ext cx="9144000" cy="6858000"/>
            <a:chOff x="76270" y="84048"/>
            <a:chExt cx="8924855" cy="6756490"/>
          </a:xfrm>
        </p:grpSpPr>
        <p:grpSp>
          <p:nvGrpSpPr>
            <p:cNvPr id="9" name="Grupp 8"/>
            <p:cNvGrpSpPr/>
            <p:nvPr/>
          </p:nvGrpSpPr>
          <p:grpSpPr>
            <a:xfrm>
              <a:off x="4310742" y="1638794"/>
              <a:ext cx="4612443" cy="1776997"/>
              <a:chOff x="4310742" y="1638794"/>
              <a:chExt cx="4612443" cy="1776997"/>
            </a:xfrm>
          </p:grpSpPr>
          <p:sp>
            <p:nvSpPr>
              <p:cNvPr id="5" name="Rektangel 4"/>
              <p:cNvSpPr/>
              <p:nvPr/>
            </p:nvSpPr>
            <p:spPr bwMode="auto">
              <a:xfrm>
                <a:off x="4310742" y="1638794"/>
                <a:ext cx="4523695" cy="1776997"/>
              </a:xfrm>
              <a:prstGeom prst="rect">
                <a:avLst/>
              </a:prstGeom>
              <a:solidFill>
                <a:schemeClr val="bg1"/>
              </a:solidFill>
              <a:ln w="9525" cap="flat" cmpd="sng" algn="ctr">
                <a:noFill/>
                <a:prstDash val="solid"/>
                <a:round/>
                <a:headEnd type="none" w="med" len="med"/>
                <a:tailEnd type="none" w="med" len="med"/>
              </a:ln>
              <a:effectLst/>
            </p:spPr>
            <p:txBody>
              <a:bodyPr vert="horz" wrap="square" lIns="90471" tIns="45236" rIns="90471" bIns="45236" numCol="1" rtlCol="0" anchor="t" anchorCtr="0" compatLnSpc="1">
                <a:prstTxWarp prst="textNoShape">
                  <a:avLst/>
                </a:prstTxWarp>
              </a:bodyPr>
              <a:lstStyle/>
              <a:p>
                <a:pPr defTabSz="895397"/>
                <a:endParaRPr lang="en-GB" sz="1782" dirty="0">
                  <a:solidFill>
                    <a:srgbClr val="9C6114"/>
                  </a:solidFill>
                  <a:latin typeface="Arial"/>
                </a:endParaRPr>
              </a:p>
            </p:txBody>
          </p:sp>
          <p:cxnSp>
            <p:nvCxnSpPr>
              <p:cNvPr id="8" name="Rak 7"/>
              <p:cNvCxnSpPr/>
              <p:nvPr/>
            </p:nvCxnSpPr>
            <p:spPr bwMode="auto">
              <a:xfrm>
                <a:off x="4497070" y="2822754"/>
                <a:ext cx="432397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 name="Rubrik 1"/>
              <p:cNvSpPr txBox="1">
                <a:spLocks/>
              </p:cNvSpPr>
              <p:nvPr/>
            </p:nvSpPr>
            <p:spPr bwMode="auto">
              <a:xfrm>
                <a:off x="4640841" y="1959490"/>
                <a:ext cx="4282344" cy="714380"/>
              </a:xfrm>
              <a:prstGeom prst="rect">
                <a:avLst/>
              </a:prstGeom>
              <a:noFill/>
              <a:ln w="9525">
                <a:noFill/>
                <a:miter lim="800000"/>
                <a:headEnd/>
                <a:tailEnd/>
              </a:ln>
            </p:spPr>
            <p:txBody>
              <a:bodyPr vert="horz" wrap="square" lIns="0" tIns="96170" rIns="0" bIns="81923" numCol="1" anchor="b" anchorCtr="0" compatLnSpc="1">
                <a:prstTxWarp prst="textNoShape">
                  <a:avLst/>
                </a:prstTxWarp>
              </a:bodyPr>
              <a:lstStyle>
                <a:lvl1pPr>
                  <a:defRPr sz="3600"/>
                </a:lvl1pPr>
              </a:lstStyle>
              <a:p>
                <a:pPr defTabSz="895397">
                  <a:defRPr/>
                </a:pPr>
                <a:r>
                  <a:rPr lang="en-GB" sz="2400" b="1" kern="0" dirty="0">
                    <a:solidFill>
                      <a:srgbClr val="9C6114"/>
                    </a:solidFill>
                    <a:latin typeface="Times New Roman"/>
                    <a:cs typeface="+mj-cs"/>
                  </a:rPr>
                  <a:t>Individualized radiation mass-dosimetry during emergencies</a:t>
                </a:r>
              </a:p>
            </p:txBody>
          </p:sp>
        </p:grpSp>
        <p:sp>
          <p:nvSpPr>
            <p:cNvPr id="10" name="Rektangel 9"/>
            <p:cNvSpPr/>
            <p:nvPr/>
          </p:nvSpPr>
          <p:spPr bwMode="auto">
            <a:xfrm>
              <a:off x="76270" y="84048"/>
              <a:ext cx="8841600" cy="6685200"/>
            </a:xfrm>
            <a:prstGeom prst="rect">
              <a:avLst/>
            </a:prstGeom>
            <a:noFill/>
            <a:ln w="184150" cap="sq" cmpd="sng" algn="ctr">
              <a:solidFill>
                <a:schemeClr val="bg1"/>
              </a:solidFill>
              <a:prstDash val="solid"/>
              <a:miter lim="800000"/>
              <a:headEnd type="none" w="med" len="med"/>
              <a:tailEnd type="none" w="med" len="med"/>
            </a:ln>
            <a:effectLst/>
          </p:spPr>
          <p:txBody>
            <a:bodyPr vert="horz" wrap="square" lIns="0" tIns="0" rIns="0" bIns="0" numCol="1" rtlCol="0" anchor="t" anchorCtr="0" compatLnSpc="1">
              <a:prstTxWarp prst="textNoShape">
                <a:avLst/>
              </a:prstTxWarp>
            </a:bodyPr>
            <a:lstStyle/>
            <a:p>
              <a:pPr defTabSz="895397"/>
              <a:endParaRPr lang="en-GB" sz="1782" dirty="0">
                <a:solidFill>
                  <a:srgbClr val="000000"/>
                </a:solidFill>
                <a:latin typeface="Arial"/>
              </a:endParaRPr>
            </a:p>
          </p:txBody>
        </p:sp>
        <p:pic>
          <p:nvPicPr>
            <p:cNvPr id="16" name="Bildobjekt 15" descr="Lunds sigill RGB 150.png"/>
            <p:cNvPicPr>
              <a:picLocks noChangeAspect="1"/>
            </p:cNvPicPr>
            <p:nvPr/>
          </p:nvPicPr>
          <p:blipFill>
            <a:blip r:embed="rId4" cstate="hqprint">
              <a:extLst>
                <a:ext uri="{28A0092B-C50C-407E-A947-70E740481C1C}">
                  <a14:useLocalDpi xmlns:a14="http://schemas.microsoft.com/office/drawing/2010/main"/>
                </a:ext>
              </a:extLst>
            </a:blip>
            <a:srcRect/>
            <a:stretch>
              <a:fillRect/>
            </a:stretch>
          </p:blipFill>
          <p:spPr>
            <a:xfrm>
              <a:off x="6329104" y="4279056"/>
              <a:ext cx="2672021" cy="2561482"/>
            </a:xfrm>
            <a:prstGeom prst="rect">
              <a:avLst/>
            </a:prstGeom>
          </p:spPr>
        </p:pic>
      </p:grpSp>
      <p:sp>
        <p:nvSpPr>
          <p:cNvPr id="2" name="textruta 1"/>
          <p:cNvSpPr txBox="1"/>
          <p:nvPr/>
        </p:nvSpPr>
        <p:spPr>
          <a:xfrm>
            <a:off x="4338447" y="2835659"/>
            <a:ext cx="4683050" cy="524503"/>
          </a:xfrm>
          <a:prstGeom prst="rect">
            <a:avLst/>
          </a:prstGeom>
          <a:noFill/>
        </p:spPr>
        <p:txBody>
          <a:bodyPr wrap="square" rtlCol="0">
            <a:spAutoFit/>
          </a:bodyPr>
          <a:lstStyle/>
          <a:p>
            <a:r>
              <a:rPr lang="en-GB" sz="1404" dirty="0">
                <a:solidFill>
                  <a:srgbClr val="000080">
                    <a:lumMod val="40000"/>
                    <a:lumOff val="60000"/>
                  </a:srgbClr>
                </a:solidFill>
                <a:latin typeface="Arial"/>
              </a:rPr>
              <a:t>Maria Karampiperi, Christian </a:t>
            </a:r>
            <a:r>
              <a:rPr lang="en-GB" sz="1404" dirty="0" err="1">
                <a:solidFill>
                  <a:srgbClr val="000080">
                    <a:lumMod val="40000"/>
                    <a:lumOff val="60000"/>
                  </a:srgbClr>
                </a:solidFill>
                <a:latin typeface="Arial"/>
              </a:rPr>
              <a:t>Bernhardsson</a:t>
            </a:r>
            <a:r>
              <a:rPr lang="en-GB" sz="1404" dirty="0">
                <a:solidFill>
                  <a:srgbClr val="000080">
                    <a:lumMod val="40000"/>
                    <a:lumOff val="60000"/>
                  </a:srgbClr>
                </a:solidFill>
                <a:latin typeface="Arial"/>
              </a:rPr>
              <a:t> </a:t>
            </a:r>
            <a:br>
              <a:rPr lang="en-GB" sz="1404" dirty="0">
                <a:solidFill>
                  <a:srgbClr val="000080">
                    <a:lumMod val="40000"/>
                    <a:lumOff val="60000"/>
                  </a:srgbClr>
                </a:solidFill>
                <a:latin typeface="Arial"/>
              </a:rPr>
            </a:br>
            <a:r>
              <a:rPr lang="en-GB" sz="1404" dirty="0">
                <a:solidFill>
                  <a:srgbClr val="000080">
                    <a:lumMod val="40000"/>
                    <a:lumOff val="60000"/>
                  </a:srgbClr>
                </a:solidFill>
                <a:latin typeface="Arial"/>
              </a:rPr>
              <a:t>Medical Radiation Physics, Malmö, ITM, Lund University</a:t>
            </a:r>
          </a:p>
        </p:txBody>
      </p:sp>
    </p:spTree>
    <p:extLst>
      <p:ext uri="{BB962C8B-B14F-4D97-AF65-F5344CB8AC3E}">
        <p14:creationId xmlns:p14="http://schemas.microsoft.com/office/powerpoint/2010/main" val="1303271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a:t>NaCl pellets – applications for CT</a:t>
            </a:r>
          </a:p>
        </p:txBody>
      </p:sp>
      <p:pic>
        <p:nvPicPr>
          <p:cNvPr id="5" name="Platshållare för innehåll 4"/>
          <p:cNvPicPr>
            <a:picLocks noGrp="1" noChangeAspect="1"/>
          </p:cNvPicPr>
          <p:nvPr>
            <p:ph idx="1"/>
          </p:nvPr>
        </p:nvPicPr>
        <p:blipFill>
          <a:blip r:embed="rId3" cstate="hqprint">
            <a:extLst>
              <a:ext uri="{BEBA8EAE-BF5A-486C-A8C5-ECC9F3942E4B}">
                <a14:imgProps xmlns:a14="http://schemas.microsoft.com/office/drawing/2010/main">
                  <a14:imgLayer r:embed="rId4">
                    <a14:imgEffect>
                      <a14:backgroundRemoval t="9980" b="92792" l="9980" r="89987">
                        <a14:foregroundMark x1="51512" y1="29158" x2="51512" y2="29158"/>
                        <a14:foregroundMark x1="51277" y1="28251" x2="51277" y2="28251"/>
                        <a14:foregroundMark x1="53898" y1="28629" x2="53898" y2="28629"/>
                        <a14:foregroundMark x1="53192" y1="83518" x2="53192" y2="83518"/>
                        <a14:foregroundMark x1="52957" y1="82989" x2="52957" y2="82989"/>
                        <a14:foregroundMark x1="61727" y1="88861" x2="61727" y2="88861"/>
                        <a14:foregroundMark x1="63642" y1="87450" x2="63642" y2="87450"/>
                        <a14:foregroundMark x1="43918" y1="88155" x2="43918" y2="88155"/>
                        <a14:foregroundMark x1="43918" y1="92792" x2="43918" y2="92792"/>
                        <a14:foregroundMark x1="36559" y1="87450" x2="36559" y2="87450"/>
                        <a14:backgroundMark x1="31317" y1="30393" x2="31317" y2="30393"/>
                        <a14:backgroundMark x1="74093" y1="25932" x2="74093" y2="25932"/>
                        <a14:backgroundMark x1="35349" y1="29688" x2="35349" y2="29688"/>
                        <a14:backgroundMark x1="75773" y1="32888" x2="75773" y2="32888"/>
                        <a14:backgroundMark x1="22278" y1="76563" x2="22278" y2="76563"/>
                        <a14:backgroundMark x1="28226" y1="35761" x2="28226" y2="35761"/>
                        <a14:backgroundMark x1="63172" y1="31830" x2="63172" y2="31830"/>
                      </a14:backgroundRemoval>
                    </a14:imgEffect>
                  </a14:imgLayer>
                </a14:imgProps>
              </a:ext>
              <a:ext uri="{28A0092B-C50C-407E-A947-70E740481C1C}">
                <a14:useLocalDpi xmlns:a14="http://schemas.microsoft.com/office/drawing/2010/main"/>
              </a:ext>
            </a:extLst>
          </a:blip>
          <a:stretch>
            <a:fillRect/>
          </a:stretch>
        </p:blipFill>
        <p:spPr>
          <a:xfrm>
            <a:off x="3187474" y="2395079"/>
            <a:ext cx="3133818" cy="4178425"/>
          </a:xfrm>
        </p:spPr>
      </p:pic>
      <p:pic>
        <p:nvPicPr>
          <p:cNvPr id="4" name="Bildobjekt 3"/>
          <p:cNvPicPr/>
          <p:nvPr/>
        </p:nvPicPr>
        <p:blipFill>
          <a:blip r:embed="rId5">
            <a:extLst>
              <a:ext uri="{28A0092B-C50C-407E-A947-70E740481C1C}">
                <a14:useLocalDpi xmlns:a14="http://schemas.microsoft.com/office/drawing/2010/main" val="0"/>
              </a:ext>
            </a:extLst>
          </a:blip>
          <a:srcRect/>
          <a:stretch>
            <a:fillRect/>
          </a:stretch>
        </p:blipFill>
        <p:spPr bwMode="auto">
          <a:xfrm>
            <a:off x="390919" y="1623665"/>
            <a:ext cx="3985248" cy="2987662"/>
          </a:xfrm>
          <a:prstGeom prst="rect">
            <a:avLst/>
          </a:prstGeom>
          <a:noFill/>
          <a:ln>
            <a:noFill/>
          </a:ln>
        </p:spPr>
      </p:pic>
      <p:pic>
        <p:nvPicPr>
          <p:cNvPr id="6" name="Bildobjekt 5"/>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5820644" y="2843194"/>
            <a:ext cx="2957001" cy="3942668"/>
          </a:xfrm>
          <a:prstGeom prst="rect">
            <a:avLst/>
          </a:prstGeom>
        </p:spPr>
      </p:pic>
      <p:sp>
        <p:nvSpPr>
          <p:cNvPr id="7" name="Rektangel 6"/>
          <p:cNvSpPr/>
          <p:nvPr/>
        </p:nvSpPr>
        <p:spPr>
          <a:xfrm>
            <a:off x="366355" y="5296493"/>
            <a:ext cx="4510460" cy="776175"/>
          </a:xfrm>
          <a:prstGeom prst="rect">
            <a:avLst/>
          </a:prstGeom>
        </p:spPr>
        <p:txBody>
          <a:bodyPr>
            <a:spAutoFit/>
          </a:bodyPr>
          <a:lstStyle/>
          <a:p>
            <a:pPr defTabSz="916777" fontAlgn="base">
              <a:lnSpc>
                <a:spcPct val="107000"/>
              </a:lnSpc>
              <a:spcBef>
                <a:spcPct val="0"/>
              </a:spcBef>
              <a:spcAft>
                <a:spcPts val="802"/>
              </a:spcAft>
            </a:pPr>
            <a:r>
              <a:rPr lang="en-GB" sz="1805" b="1" dirty="0">
                <a:solidFill>
                  <a:srgbClr val="9C6114"/>
                </a:solidFill>
                <a:latin typeface="Calibri" panose="020F0502020204030204" pitchFamily="34" charset="0"/>
                <a:ea typeface="Calibri" panose="020F0502020204030204" pitchFamily="34" charset="0"/>
                <a:cs typeface="Times New Roman" panose="02020603050405020304" pitchFamily="18" charset="0"/>
              </a:rPr>
              <a:t>Effective dose: 5.6 mSv</a:t>
            </a:r>
          </a:p>
          <a:p>
            <a:pPr defTabSz="916777" fontAlgn="base">
              <a:lnSpc>
                <a:spcPct val="107000"/>
              </a:lnSpc>
              <a:spcBef>
                <a:spcPct val="0"/>
              </a:spcBef>
              <a:spcAft>
                <a:spcPts val="802"/>
              </a:spcAft>
            </a:pPr>
            <a:r>
              <a:rPr lang="en-GB" sz="1805" b="1" dirty="0">
                <a:solidFill>
                  <a:srgbClr val="9C6114"/>
                </a:solidFill>
                <a:latin typeface="Calibri" panose="020F0502020204030204" pitchFamily="34" charset="0"/>
                <a:ea typeface="Calibri" panose="020F0502020204030204" pitchFamily="34" charset="0"/>
                <a:cs typeface="Times New Roman" panose="02020603050405020304" pitchFamily="18" charset="0"/>
              </a:rPr>
              <a:t>Estimated effective: 3.7-4.9 mSv</a:t>
            </a:r>
          </a:p>
        </p:txBody>
      </p:sp>
      <p:pic>
        <p:nvPicPr>
          <p:cNvPr id="8" name="Bildobjekt 7">
            <a:extLst>
              <a:ext uri="{FF2B5EF4-FFF2-40B4-BE49-F238E27FC236}">
                <a16:creationId xmlns:a16="http://schemas.microsoft.com/office/drawing/2014/main" id="{8E0FE641-7400-4A72-9E2C-2DA87A2FFA77}"/>
              </a:ext>
            </a:extLst>
          </p:cNvPr>
          <p:cNvPicPr>
            <a:picLocks noChangeAspect="1"/>
          </p:cNvPicPr>
          <p:nvPr/>
        </p:nvPicPr>
        <p:blipFill>
          <a:blip r:embed="rId7"/>
          <a:stretch>
            <a:fillRect/>
          </a:stretch>
        </p:blipFill>
        <p:spPr>
          <a:xfrm>
            <a:off x="5781466" y="1582232"/>
            <a:ext cx="2996179" cy="1260962"/>
          </a:xfrm>
          <a:prstGeom prst="rect">
            <a:avLst/>
          </a:prstGeom>
        </p:spPr>
      </p:pic>
    </p:spTree>
    <p:extLst>
      <p:ext uri="{BB962C8B-B14F-4D97-AF65-F5344CB8AC3E}">
        <p14:creationId xmlns:p14="http://schemas.microsoft.com/office/powerpoint/2010/main" val="2955691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a:t>NaCl pellets – clinical applications</a:t>
            </a:r>
          </a:p>
        </p:txBody>
      </p:sp>
      <p:grpSp>
        <p:nvGrpSpPr>
          <p:cNvPr id="5" name="Grupp 4"/>
          <p:cNvGrpSpPr/>
          <p:nvPr/>
        </p:nvGrpSpPr>
        <p:grpSpPr>
          <a:xfrm>
            <a:off x="354304" y="1545995"/>
            <a:ext cx="4141094" cy="2618114"/>
            <a:chOff x="747545" y="2445748"/>
            <a:chExt cx="5113429" cy="3232851"/>
          </a:xfrm>
        </p:grpSpPr>
        <p:pic>
          <p:nvPicPr>
            <p:cNvPr id="6" name="Bildobjekt 5" descr="En bild som visar handbeklädnad, inomhus, kläder, vägg&#10;&#10;Automatiskt genererad beskrivning">
              <a:extLst>
                <a:ext uri="{FF2B5EF4-FFF2-40B4-BE49-F238E27FC236}">
                  <a16:creationId xmlns:a16="http://schemas.microsoft.com/office/drawing/2014/main" id="{84F24389-F89E-F24C-9408-C1E07D009F9D}"/>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rot="5400000">
              <a:off x="456727" y="3179052"/>
              <a:ext cx="2326546" cy="1744910"/>
            </a:xfrm>
            <a:prstGeom prst="rect">
              <a:avLst/>
            </a:prstGeom>
          </p:spPr>
        </p:pic>
        <p:pic>
          <p:nvPicPr>
            <p:cNvPr id="7" name="Bildobjekt 6"/>
            <p:cNvPicPr/>
            <p:nvPr/>
          </p:nvPicPr>
          <p:blipFill>
            <a:blip r:embed="rId4" cstate="hqprint">
              <a:extLst>
                <a:ext uri="{28A0092B-C50C-407E-A947-70E740481C1C}">
                  <a14:useLocalDpi xmlns:a14="http://schemas.microsoft.com/office/drawing/2010/main"/>
                </a:ext>
              </a:extLst>
            </a:blip>
            <a:stretch>
              <a:fillRect/>
            </a:stretch>
          </p:blipFill>
          <p:spPr>
            <a:xfrm>
              <a:off x="2944509" y="2657090"/>
              <a:ext cx="2550949" cy="1320599"/>
            </a:xfrm>
            <a:prstGeom prst="rect">
              <a:avLst/>
            </a:prstGeom>
          </p:spPr>
        </p:pic>
        <p:pic>
          <p:nvPicPr>
            <p:cNvPr id="9" name="Platshållare för innehåll 8"/>
            <p:cNvPicPr>
              <a:picLocks/>
            </p:cNvPicPr>
            <p:nvPr/>
          </p:nvPicPr>
          <p:blipFill>
            <a:blip r:embed="rId5" cstate="hqprint">
              <a:extLst>
                <a:ext uri="{28A0092B-C50C-407E-A947-70E740481C1C}">
                  <a14:useLocalDpi xmlns:a14="http://schemas.microsoft.com/office/drawing/2010/main"/>
                </a:ext>
              </a:extLst>
            </a:blip>
            <a:stretch>
              <a:fillRect/>
            </a:stretch>
          </p:blipFill>
          <p:spPr>
            <a:xfrm>
              <a:off x="2944509" y="4235705"/>
              <a:ext cx="2552088" cy="1352079"/>
            </a:xfrm>
            <a:prstGeom prst="rect">
              <a:avLst/>
            </a:prstGeom>
          </p:spPr>
        </p:pic>
        <p:pic>
          <p:nvPicPr>
            <p:cNvPr id="10" name="Bildobjekt 9"/>
            <p:cNvPicPr/>
            <p:nvPr/>
          </p:nvPicPr>
          <p:blipFill rotWithShape="1">
            <a:blip r:embed="rId6" cstate="hqprint">
              <a:extLst>
                <a:ext uri="{28A0092B-C50C-407E-A947-70E740481C1C}">
                  <a14:useLocalDpi xmlns:a14="http://schemas.microsoft.com/office/drawing/2010/main"/>
                </a:ext>
              </a:extLst>
            </a:blip>
            <a:srcRect/>
            <a:stretch/>
          </p:blipFill>
          <p:spPr>
            <a:xfrm>
              <a:off x="5296808" y="2445748"/>
              <a:ext cx="564166" cy="3232851"/>
            </a:xfrm>
            <a:prstGeom prst="rect">
              <a:avLst/>
            </a:prstGeom>
          </p:spPr>
        </p:pic>
      </p:grpSp>
      <p:pic>
        <p:nvPicPr>
          <p:cNvPr id="11" name="Bildobjekt 10"/>
          <p:cNvPicPr>
            <a:picLocks noChangeAspect="1"/>
          </p:cNvPicPr>
          <p:nvPr/>
        </p:nvPicPr>
        <p:blipFill rotWithShape="1">
          <a:blip r:embed="rId7"/>
          <a:srcRect l="13981" t="15519" r="12789"/>
          <a:stretch/>
        </p:blipFill>
        <p:spPr>
          <a:xfrm>
            <a:off x="4878510" y="4154362"/>
            <a:ext cx="4025698" cy="2472219"/>
          </a:xfrm>
          <a:prstGeom prst="rect">
            <a:avLst/>
          </a:prstGeom>
        </p:spPr>
      </p:pic>
      <p:grpSp>
        <p:nvGrpSpPr>
          <p:cNvPr id="12" name="Grupp 11"/>
          <p:cNvGrpSpPr/>
          <p:nvPr/>
        </p:nvGrpSpPr>
        <p:grpSpPr>
          <a:xfrm>
            <a:off x="354304" y="4282874"/>
            <a:ext cx="3510721" cy="2233026"/>
            <a:chOff x="6781880" y="2280491"/>
            <a:chExt cx="4984138" cy="3186148"/>
          </a:xfrm>
        </p:grpSpPr>
        <p:pic>
          <p:nvPicPr>
            <p:cNvPr id="13" name="Bildobjekt 12" descr="En bild som visar inomhus, person, vägg, golv&#10;&#10;Automatiskt genererad beskrivning">
              <a:extLst>
                <a:ext uri="{FF2B5EF4-FFF2-40B4-BE49-F238E27FC236}">
                  <a16:creationId xmlns:a16="http://schemas.microsoft.com/office/drawing/2014/main" id="{E1AEA231-CA26-DE47-8B0D-0E4AD1437A9D}"/>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rot="5400000">
              <a:off x="6272420" y="2789951"/>
              <a:ext cx="3160707" cy="2141787"/>
            </a:xfrm>
            <a:prstGeom prst="rect">
              <a:avLst/>
            </a:prstGeom>
          </p:spPr>
        </p:pic>
        <p:pic>
          <p:nvPicPr>
            <p:cNvPr id="14" name="Bildobjekt 2" descr="image006"/>
            <p:cNvPicPr>
              <a:picLocks noChangeAspect="1" noChangeArrowheads="1"/>
            </p:cNvPicPr>
            <p:nvPr/>
          </p:nvPicPr>
          <p:blipFill rotWithShape="1">
            <a:blip r:embed="rId9" cstate="hqprint">
              <a:extLst>
                <a:ext uri="{28A0092B-C50C-407E-A947-70E740481C1C}">
                  <a14:useLocalDpi xmlns:a14="http://schemas.microsoft.com/office/drawing/2010/main"/>
                </a:ext>
              </a:extLst>
            </a:blip>
            <a:srcRect/>
            <a:stretch/>
          </p:blipFill>
          <p:spPr bwMode="auto">
            <a:xfrm>
              <a:off x="8989767" y="2280491"/>
              <a:ext cx="2776251" cy="3186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5" name="Platshållare för innehåll 6"/>
          <p:cNvPicPr>
            <a:picLocks/>
          </p:cNvPicPr>
          <p:nvPr/>
        </p:nvPicPr>
        <p:blipFill rotWithShape="1">
          <a:blip r:embed="rId10" cstate="hqprint">
            <a:extLst>
              <a:ext uri="{28A0092B-C50C-407E-A947-70E740481C1C}">
                <a14:useLocalDpi xmlns:a14="http://schemas.microsoft.com/office/drawing/2010/main"/>
              </a:ext>
            </a:extLst>
          </a:blip>
          <a:srcRect/>
          <a:stretch/>
        </p:blipFill>
        <p:spPr bwMode="auto">
          <a:xfrm rot="5400000">
            <a:off x="5880176" y="936946"/>
            <a:ext cx="2496978" cy="3802196"/>
          </a:xfrm>
          <a:prstGeom prst="rect">
            <a:avLst/>
          </a:prstGeom>
          <a:noFill/>
          <a:ln w="9525">
            <a:noFill/>
            <a:miter lim="800000"/>
            <a:headEnd/>
            <a:tailEnd/>
          </a:ln>
        </p:spPr>
      </p:pic>
    </p:spTree>
    <p:extLst>
      <p:ext uri="{BB962C8B-B14F-4D97-AF65-F5344CB8AC3E}">
        <p14:creationId xmlns:p14="http://schemas.microsoft.com/office/powerpoint/2010/main" val="2369089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0EDFB53-3D29-4907-E801-DF9CAB7B40B1}"/>
              </a:ext>
            </a:extLst>
          </p:cNvPr>
          <p:cNvPicPr>
            <a:picLocks noChangeAspect="1"/>
          </p:cNvPicPr>
          <p:nvPr/>
        </p:nvPicPr>
        <p:blipFill>
          <a:blip r:embed="rId2"/>
          <a:stretch>
            <a:fillRect/>
          </a:stretch>
        </p:blipFill>
        <p:spPr>
          <a:xfrm>
            <a:off x="562502" y="995424"/>
            <a:ext cx="8342851" cy="3294700"/>
          </a:xfrm>
          <a:prstGeom prst="rect">
            <a:avLst/>
          </a:prstGeom>
        </p:spPr>
      </p:pic>
      <p:pic>
        <p:nvPicPr>
          <p:cNvPr id="7" name="Picture 6" descr="A qr code on a white background&#10;&#10;Description automatically generated">
            <a:extLst>
              <a:ext uri="{FF2B5EF4-FFF2-40B4-BE49-F238E27FC236}">
                <a16:creationId xmlns:a16="http://schemas.microsoft.com/office/drawing/2014/main" id="{F2FA9386-D64C-53E2-60B8-86ECC69C101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47409" y="4653022"/>
            <a:ext cx="1967455" cy="1967455"/>
          </a:xfrm>
          <a:prstGeom prst="rect">
            <a:avLst/>
          </a:prstGeom>
        </p:spPr>
      </p:pic>
      <p:sp>
        <p:nvSpPr>
          <p:cNvPr id="2" name="TextBox 1">
            <a:extLst>
              <a:ext uri="{FF2B5EF4-FFF2-40B4-BE49-F238E27FC236}">
                <a16:creationId xmlns:a16="http://schemas.microsoft.com/office/drawing/2014/main" id="{97EBCE97-CE2A-708A-81A4-77A10FD0361B}"/>
              </a:ext>
            </a:extLst>
          </p:cNvPr>
          <p:cNvSpPr txBox="1"/>
          <p:nvPr/>
        </p:nvSpPr>
        <p:spPr>
          <a:xfrm>
            <a:off x="801666" y="5098093"/>
            <a:ext cx="2425628" cy="584775"/>
          </a:xfrm>
          <a:prstGeom prst="rect">
            <a:avLst/>
          </a:prstGeom>
          <a:noFill/>
        </p:spPr>
        <p:txBody>
          <a:bodyPr wrap="square" rtlCol="0">
            <a:spAutoFit/>
          </a:bodyPr>
          <a:lstStyle/>
          <a:p>
            <a:r>
              <a:rPr lang="en-GB" sz="1600" b="1" dirty="0">
                <a:solidFill>
                  <a:schemeClr val="tx2"/>
                </a:solidFill>
              </a:rPr>
              <a:t>13</a:t>
            </a:r>
            <a:r>
              <a:rPr lang="en-GB" sz="1600" b="1" baseline="30000" dirty="0">
                <a:solidFill>
                  <a:schemeClr val="tx2"/>
                </a:solidFill>
              </a:rPr>
              <a:t>th</a:t>
            </a:r>
            <a:r>
              <a:rPr lang="en-GB" sz="1600" b="1" dirty="0">
                <a:solidFill>
                  <a:schemeClr val="tx2"/>
                </a:solidFill>
              </a:rPr>
              <a:t> of November</a:t>
            </a:r>
            <a:br>
              <a:rPr lang="en-GB" sz="1600" b="1" dirty="0">
                <a:solidFill>
                  <a:schemeClr val="tx2"/>
                </a:solidFill>
              </a:rPr>
            </a:br>
            <a:r>
              <a:rPr lang="en-GB" sz="1600" b="1" dirty="0">
                <a:solidFill>
                  <a:schemeClr val="tx2"/>
                </a:solidFill>
              </a:rPr>
              <a:t>SESSION 7B</a:t>
            </a:r>
          </a:p>
        </p:txBody>
      </p:sp>
    </p:spTree>
    <p:extLst>
      <p:ext uri="{BB962C8B-B14F-4D97-AF65-F5344CB8AC3E}">
        <p14:creationId xmlns:p14="http://schemas.microsoft.com/office/powerpoint/2010/main" val="1915321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55B2C-8F2D-6416-B51C-7BEF99199812}"/>
              </a:ext>
            </a:extLst>
          </p:cNvPr>
          <p:cNvSpPr>
            <a:spLocks noGrp="1"/>
          </p:cNvSpPr>
          <p:nvPr>
            <p:ph type="title"/>
          </p:nvPr>
        </p:nvSpPr>
        <p:spPr/>
        <p:txBody>
          <a:bodyPr/>
          <a:lstStyle/>
          <a:p>
            <a:r>
              <a:rPr lang="en-GB" dirty="0"/>
              <a:t>Why NaCl pellets? Why OSL?</a:t>
            </a:r>
          </a:p>
        </p:txBody>
      </p:sp>
      <p:sp>
        <p:nvSpPr>
          <p:cNvPr id="3" name="Content Placeholder 2">
            <a:extLst>
              <a:ext uri="{FF2B5EF4-FFF2-40B4-BE49-F238E27FC236}">
                <a16:creationId xmlns:a16="http://schemas.microsoft.com/office/drawing/2014/main" id="{BC943D19-DA67-8C2F-B740-9D664C951EE8}"/>
              </a:ext>
            </a:extLst>
          </p:cNvPr>
          <p:cNvSpPr>
            <a:spLocks noGrp="1"/>
          </p:cNvSpPr>
          <p:nvPr>
            <p:ph idx="1"/>
          </p:nvPr>
        </p:nvSpPr>
        <p:spPr>
          <a:xfrm>
            <a:off x="332308" y="1841814"/>
            <a:ext cx="3718830" cy="3572255"/>
          </a:xfrm>
        </p:spPr>
        <p:txBody>
          <a:bodyPr/>
          <a:lstStyle/>
          <a:p>
            <a:pPr marL="0" indent="0">
              <a:buNone/>
            </a:pPr>
            <a:r>
              <a:rPr lang="en-GB" dirty="0">
                <a:effectLst>
                  <a:outerShdw blurRad="38100" dist="38100" dir="2700000" algn="tl">
                    <a:srgbClr val="000000">
                      <a:alpha val="43137"/>
                    </a:srgbClr>
                  </a:outerShdw>
                </a:effectLst>
              </a:rPr>
              <a:t>NaCl: </a:t>
            </a:r>
          </a:p>
          <a:p>
            <a:pPr>
              <a:buFont typeface="Wingdings" panose="05000000000000000000" pitchFamily="2" charset="2"/>
              <a:buChar char="ü"/>
            </a:pPr>
            <a:r>
              <a:rPr lang="en-GB" dirty="0"/>
              <a:t> Cheap </a:t>
            </a:r>
          </a:p>
          <a:p>
            <a:pPr>
              <a:buFont typeface="Wingdings" panose="05000000000000000000" pitchFamily="2" charset="2"/>
              <a:buChar char="ü"/>
            </a:pPr>
            <a:r>
              <a:rPr lang="en-GB" dirty="0"/>
              <a:t> Common</a:t>
            </a:r>
          </a:p>
          <a:p>
            <a:pPr>
              <a:buFont typeface="Wingdings" panose="05000000000000000000" pitchFamily="2" charset="2"/>
              <a:buChar char="ü"/>
            </a:pPr>
            <a:r>
              <a:rPr lang="en-GB" dirty="0"/>
              <a:t> Good luminescence properties</a:t>
            </a:r>
          </a:p>
          <a:p>
            <a:pPr>
              <a:buFont typeface="Wingdings" panose="05000000000000000000" pitchFamily="2" charset="2"/>
              <a:buChar char="ü"/>
            </a:pPr>
            <a:r>
              <a:rPr lang="en-GB" dirty="0"/>
              <a:t> No need for pre-treatment</a:t>
            </a:r>
          </a:p>
          <a:p>
            <a:pPr>
              <a:buFont typeface="Wingdings" panose="05000000000000000000" pitchFamily="2" charset="2"/>
              <a:buChar char="ü"/>
            </a:pPr>
            <a:endParaRPr lang="en-GB" dirty="0"/>
          </a:p>
          <a:p>
            <a:pPr marL="0" indent="0">
              <a:buNone/>
            </a:pPr>
            <a:r>
              <a:rPr lang="en-GB" dirty="0">
                <a:effectLst>
                  <a:outerShdw blurRad="38100" dist="38100" dir="2700000" algn="tl">
                    <a:srgbClr val="000000">
                      <a:alpha val="43137"/>
                    </a:srgbClr>
                  </a:outerShdw>
                </a:effectLst>
              </a:rPr>
              <a:t>NaCl pellets:</a:t>
            </a:r>
          </a:p>
          <a:p>
            <a:pPr>
              <a:buFont typeface="Wingdings" panose="05000000000000000000" pitchFamily="2" charset="2"/>
              <a:buChar char="ü"/>
            </a:pPr>
            <a:r>
              <a:rPr lang="en-GB" dirty="0"/>
              <a:t> Uniform</a:t>
            </a:r>
          </a:p>
          <a:p>
            <a:pPr>
              <a:buFont typeface="Wingdings" panose="05000000000000000000" pitchFamily="2" charset="2"/>
              <a:buChar char="ü"/>
            </a:pPr>
            <a:r>
              <a:rPr lang="en-GB" dirty="0"/>
              <a:t> Higher reproducibility</a:t>
            </a:r>
          </a:p>
          <a:p>
            <a:endParaRPr lang="en-GB" dirty="0"/>
          </a:p>
        </p:txBody>
      </p:sp>
      <p:sp>
        <p:nvSpPr>
          <p:cNvPr id="4" name="Content Placeholder 2">
            <a:extLst>
              <a:ext uri="{FF2B5EF4-FFF2-40B4-BE49-F238E27FC236}">
                <a16:creationId xmlns:a16="http://schemas.microsoft.com/office/drawing/2014/main" id="{DEDF00C9-2D31-2105-0BEE-470F19D70452}"/>
              </a:ext>
            </a:extLst>
          </p:cNvPr>
          <p:cNvSpPr txBox="1">
            <a:spLocks/>
          </p:cNvSpPr>
          <p:nvPr/>
        </p:nvSpPr>
        <p:spPr bwMode="auto">
          <a:xfrm>
            <a:off x="4660469" y="1841815"/>
            <a:ext cx="858591" cy="517491"/>
          </a:xfrm>
          <a:prstGeom prst="rect">
            <a:avLst/>
          </a:prstGeom>
          <a:noFill/>
          <a:ln w="9525">
            <a:noFill/>
            <a:miter lim="800000"/>
            <a:headEnd/>
            <a:tailEnd/>
          </a:ln>
        </p:spPr>
        <p:txBody>
          <a:bodyPr vert="horz" wrap="square" lIns="90516" tIns="45258" rIns="90516" bIns="45258" numCol="1" anchor="t" anchorCtr="0" compatLnSpc="1">
            <a:prstTxWarp prst="textNoShape">
              <a:avLst/>
            </a:prstTxWarp>
          </a:bodyPr>
          <a:lstStyle>
            <a:lvl1pPr marL="230786" indent="-230786" algn="l" defTabSz="907228" rtl="0" eaLnBrk="1" fontAlgn="base" hangingPunct="1">
              <a:spcBef>
                <a:spcPts val="1003"/>
              </a:spcBef>
              <a:spcAft>
                <a:spcPts val="0"/>
              </a:spcAft>
              <a:buClr>
                <a:schemeClr val="tx2"/>
              </a:buClr>
              <a:buFont typeface="Arial" pitchFamily="34" charset="0"/>
              <a:buChar char="•"/>
              <a:defRPr sz="2206" b="0">
                <a:solidFill>
                  <a:schemeClr val="tx2"/>
                </a:solidFill>
                <a:latin typeface="+mn-lt"/>
                <a:ea typeface="ＭＳ Ｐゴシック" charset="-128"/>
                <a:cs typeface="+mn-cs"/>
              </a:defRPr>
            </a:lvl1pPr>
            <a:lvl2pPr marL="701908" indent="-248294" algn="l" defTabSz="907228" rtl="0" eaLnBrk="1" fontAlgn="base" hangingPunct="1">
              <a:spcBef>
                <a:spcPts val="1003"/>
              </a:spcBef>
              <a:spcAft>
                <a:spcPts val="0"/>
              </a:spcAft>
              <a:buClr>
                <a:schemeClr val="tx2"/>
              </a:buClr>
              <a:buChar char="–"/>
              <a:defRPr sz="2206" b="0">
                <a:solidFill>
                  <a:schemeClr val="tx2"/>
                </a:solidFill>
                <a:latin typeface="+mn-lt"/>
                <a:ea typeface="ＭＳ Ｐゴシック" charset="-128"/>
              </a:defRPr>
            </a:lvl2pPr>
            <a:lvl3pPr marL="1091856" indent="-179854" algn="l" defTabSz="907228" rtl="0" eaLnBrk="1" fontAlgn="base" hangingPunct="1">
              <a:spcBef>
                <a:spcPts val="1003"/>
              </a:spcBef>
              <a:spcAft>
                <a:spcPts val="0"/>
              </a:spcAft>
              <a:buClr>
                <a:schemeClr val="tx2"/>
              </a:buClr>
              <a:buFont typeface="Lucida Grande"/>
              <a:buChar char="»"/>
              <a:defRPr sz="2005" b="0">
                <a:solidFill>
                  <a:schemeClr val="tx2"/>
                </a:solidFill>
                <a:latin typeface="+mn-lt"/>
                <a:ea typeface="ＭＳ Ｐゴシック" charset="-128"/>
              </a:defRPr>
            </a:lvl3pPr>
            <a:lvl4pPr marL="1555021" indent="-194179" algn="l" defTabSz="907228" rtl="0" eaLnBrk="1" fontAlgn="base" hangingPunct="1">
              <a:spcBef>
                <a:spcPts val="1003"/>
              </a:spcBef>
              <a:spcAft>
                <a:spcPts val="0"/>
              </a:spcAft>
              <a:buClr>
                <a:schemeClr val="tx2"/>
              </a:buClr>
              <a:buChar char="–"/>
              <a:defRPr sz="2005" b="0">
                <a:solidFill>
                  <a:schemeClr val="tx2"/>
                </a:solidFill>
                <a:latin typeface="+mn-lt"/>
                <a:ea typeface="ＭＳ Ｐゴシック" charset="-128"/>
              </a:defRPr>
            </a:lvl4pPr>
            <a:lvl5pPr marL="2042059" indent="-227603" algn="l" defTabSz="907228" rtl="0" eaLnBrk="1" fontAlgn="base" hangingPunct="1">
              <a:spcBef>
                <a:spcPct val="20000"/>
              </a:spcBef>
              <a:spcAft>
                <a:spcPct val="0"/>
              </a:spcAft>
              <a:buChar char="»"/>
              <a:defRPr sz="2005" b="1">
                <a:solidFill>
                  <a:schemeClr val="tx1"/>
                </a:solidFill>
                <a:latin typeface="+mn-lt"/>
                <a:ea typeface="ＭＳ Ｐゴシック" charset="-128"/>
              </a:defRPr>
            </a:lvl5pPr>
            <a:lvl6pPr marL="2500447"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6pPr>
            <a:lvl7pPr marL="2958836"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7pPr>
            <a:lvl8pPr marL="3417225"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8pPr>
            <a:lvl9pPr marL="3875613"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9pPr>
          </a:lstStyle>
          <a:p>
            <a:pPr marL="0" indent="0">
              <a:buFont typeface="Arial" pitchFamily="34" charset="0"/>
              <a:buNone/>
            </a:pPr>
            <a:r>
              <a:rPr lang="en-GB" kern="0" dirty="0">
                <a:effectLst>
                  <a:outerShdw blurRad="38100" dist="38100" dir="2700000" algn="tl">
                    <a:srgbClr val="000000">
                      <a:alpha val="43137"/>
                    </a:srgbClr>
                  </a:outerShdw>
                </a:effectLst>
              </a:rPr>
              <a:t>OSL</a:t>
            </a:r>
            <a:endParaRPr lang="en-GB" kern="0" dirty="0"/>
          </a:p>
        </p:txBody>
      </p:sp>
      <p:sp>
        <p:nvSpPr>
          <p:cNvPr id="5" name="Arrow: Down 4">
            <a:extLst>
              <a:ext uri="{FF2B5EF4-FFF2-40B4-BE49-F238E27FC236}">
                <a16:creationId xmlns:a16="http://schemas.microsoft.com/office/drawing/2014/main" id="{A7936898-4206-60FC-3D3E-EB7AA2D5B37B}"/>
              </a:ext>
            </a:extLst>
          </p:cNvPr>
          <p:cNvSpPr/>
          <p:nvPr/>
        </p:nvSpPr>
        <p:spPr bwMode="auto">
          <a:xfrm>
            <a:off x="5058135" y="2511706"/>
            <a:ext cx="2711833" cy="613458"/>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04875"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chemeClr val="tx2"/>
                </a:solidFill>
                <a:effectLst/>
                <a:latin typeface="Arial" charset="0"/>
              </a:rPr>
              <a:t>Readers</a:t>
            </a:r>
          </a:p>
        </p:txBody>
      </p:sp>
      <p:sp>
        <p:nvSpPr>
          <p:cNvPr id="6" name="Content Placeholder 2">
            <a:extLst>
              <a:ext uri="{FF2B5EF4-FFF2-40B4-BE49-F238E27FC236}">
                <a16:creationId xmlns:a16="http://schemas.microsoft.com/office/drawing/2014/main" id="{7A3C3C7F-8B7D-3F4E-5575-8A7B51BD9ABC}"/>
              </a:ext>
            </a:extLst>
          </p:cNvPr>
          <p:cNvSpPr txBox="1">
            <a:spLocks/>
          </p:cNvSpPr>
          <p:nvPr/>
        </p:nvSpPr>
        <p:spPr bwMode="auto">
          <a:xfrm>
            <a:off x="4509998" y="3336887"/>
            <a:ext cx="1416240" cy="613459"/>
          </a:xfrm>
          <a:prstGeom prst="rect">
            <a:avLst/>
          </a:prstGeom>
          <a:noFill/>
          <a:ln w="9525">
            <a:noFill/>
            <a:miter lim="800000"/>
            <a:headEnd/>
            <a:tailEnd/>
          </a:ln>
        </p:spPr>
        <p:txBody>
          <a:bodyPr vert="horz" wrap="square" lIns="90516" tIns="45258" rIns="90516" bIns="45258" numCol="1" anchor="t" anchorCtr="0" compatLnSpc="1">
            <a:prstTxWarp prst="textNoShape">
              <a:avLst/>
            </a:prstTxWarp>
          </a:bodyPr>
          <a:lstStyle>
            <a:lvl1pPr marL="230786" indent="-230786" algn="l" defTabSz="907228" rtl="0" eaLnBrk="1" fontAlgn="base" hangingPunct="1">
              <a:spcBef>
                <a:spcPts val="1003"/>
              </a:spcBef>
              <a:spcAft>
                <a:spcPts val="0"/>
              </a:spcAft>
              <a:buClr>
                <a:schemeClr val="tx2"/>
              </a:buClr>
              <a:buFont typeface="Arial" pitchFamily="34" charset="0"/>
              <a:buChar char="•"/>
              <a:defRPr sz="2206" b="0">
                <a:solidFill>
                  <a:schemeClr val="tx2"/>
                </a:solidFill>
                <a:latin typeface="+mn-lt"/>
                <a:ea typeface="ＭＳ Ｐゴシック" charset="-128"/>
                <a:cs typeface="+mn-cs"/>
              </a:defRPr>
            </a:lvl1pPr>
            <a:lvl2pPr marL="701908" indent="-248294" algn="l" defTabSz="907228" rtl="0" eaLnBrk="1" fontAlgn="base" hangingPunct="1">
              <a:spcBef>
                <a:spcPts val="1003"/>
              </a:spcBef>
              <a:spcAft>
                <a:spcPts val="0"/>
              </a:spcAft>
              <a:buClr>
                <a:schemeClr val="tx2"/>
              </a:buClr>
              <a:buChar char="–"/>
              <a:defRPr sz="2206" b="0">
                <a:solidFill>
                  <a:schemeClr val="tx2"/>
                </a:solidFill>
                <a:latin typeface="+mn-lt"/>
                <a:ea typeface="ＭＳ Ｐゴシック" charset="-128"/>
              </a:defRPr>
            </a:lvl2pPr>
            <a:lvl3pPr marL="1091856" indent="-179854" algn="l" defTabSz="907228" rtl="0" eaLnBrk="1" fontAlgn="base" hangingPunct="1">
              <a:spcBef>
                <a:spcPts val="1003"/>
              </a:spcBef>
              <a:spcAft>
                <a:spcPts val="0"/>
              </a:spcAft>
              <a:buClr>
                <a:schemeClr val="tx2"/>
              </a:buClr>
              <a:buFont typeface="Lucida Grande"/>
              <a:buChar char="»"/>
              <a:defRPr sz="2005" b="0">
                <a:solidFill>
                  <a:schemeClr val="tx2"/>
                </a:solidFill>
                <a:latin typeface="+mn-lt"/>
                <a:ea typeface="ＭＳ Ｐゴシック" charset="-128"/>
              </a:defRPr>
            </a:lvl3pPr>
            <a:lvl4pPr marL="1555021" indent="-194179" algn="l" defTabSz="907228" rtl="0" eaLnBrk="1" fontAlgn="base" hangingPunct="1">
              <a:spcBef>
                <a:spcPts val="1003"/>
              </a:spcBef>
              <a:spcAft>
                <a:spcPts val="0"/>
              </a:spcAft>
              <a:buClr>
                <a:schemeClr val="tx2"/>
              </a:buClr>
              <a:buChar char="–"/>
              <a:defRPr sz="2005" b="0">
                <a:solidFill>
                  <a:schemeClr val="tx2"/>
                </a:solidFill>
                <a:latin typeface="+mn-lt"/>
                <a:ea typeface="ＭＳ Ｐゴシック" charset="-128"/>
              </a:defRPr>
            </a:lvl4pPr>
            <a:lvl5pPr marL="2042059" indent="-227603" algn="l" defTabSz="907228" rtl="0" eaLnBrk="1" fontAlgn="base" hangingPunct="1">
              <a:spcBef>
                <a:spcPct val="20000"/>
              </a:spcBef>
              <a:spcAft>
                <a:spcPct val="0"/>
              </a:spcAft>
              <a:buChar char="»"/>
              <a:defRPr sz="2005" b="1">
                <a:solidFill>
                  <a:schemeClr val="tx1"/>
                </a:solidFill>
                <a:latin typeface="+mn-lt"/>
                <a:ea typeface="ＭＳ Ｐゴシック" charset="-128"/>
              </a:defRPr>
            </a:lvl5pPr>
            <a:lvl6pPr marL="2500447"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6pPr>
            <a:lvl7pPr marL="2958836"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7pPr>
            <a:lvl8pPr marL="3417225"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8pPr>
            <a:lvl9pPr marL="3875613"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9pPr>
          </a:lstStyle>
          <a:p>
            <a:pPr marL="0" indent="0">
              <a:buFont typeface="Arial" pitchFamily="34" charset="0"/>
              <a:buNone/>
            </a:pPr>
            <a:r>
              <a:rPr lang="en-GB" kern="0" dirty="0">
                <a:effectLst>
                  <a:outerShdw blurRad="38100" dist="38100" dir="2700000" algn="tl">
                    <a:srgbClr val="000000">
                      <a:alpha val="43137"/>
                    </a:srgbClr>
                  </a:outerShdw>
                </a:effectLst>
              </a:rPr>
              <a:t>Cheaper</a:t>
            </a:r>
            <a:endParaRPr lang="en-GB" kern="0" dirty="0"/>
          </a:p>
          <a:p>
            <a:pPr marL="0" indent="0">
              <a:buNone/>
            </a:pPr>
            <a:endParaRPr lang="en-GB" kern="0" dirty="0"/>
          </a:p>
          <a:p>
            <a:endParaRPr lang="en-GB" kern="0" dirty="0"/>
          </a:p>
        </p:txBody>
      </p:sp>
      <p:sp>
        <p:nvSpPr>
          <p:cNvPr id="7" name="Content Placeholder 2">
            <a:extLst>
              <a:ext uri="{FF2B5EF4-FFF2-40B4-BE49-F238E27FC236}">
                <a16:creationId xmlns:a16="http://schemas.microsoft.com/office/drawing/2014/main" id="{176FEC60-7DE5-55A1-4C5E-C849EAF0566A}"/>
              </a:ext>
            </a:extLst>
          </p:cNvPr>
          <p:cNvSpPr txBox="1">
            <a:spLocks/>
          </p:cNvSpPr>
          <p:nvPr/>
        </p:nvSpPr>
        <p:spPr bwMode="auto">
          <a:xfrm>
            <a:off x="7087532" y="3360169"/>
            <a:ext cx="1416240" cy="613459"/>
          </a:xfrm>
          <a:prstGeom prst="rect">
            <a:avLst/>
          </a:prstGeom>
          <a:noFill/>
          <a:ln w="9525">
            <a:noFill/>
            <a:miter lim="800000"/>
            <a:headEnd/>
            <a:tailEnd/>
          </a:ln>
        </p:spPr>
        <p:txBody>
          <a:bodyPr vert="horz" wrap="square" lIns="90516" tIns="45258" rIns="90516" bIns="45258" numCol="1" anchor="t" anchorCtr="0" compatLnSpc="1">
            <a:prstTxWarp prst="textNoShape">
              <a:avLst/>
            </a:prstTxWarp>
          </a:bodyPr>
          <a:lstStyle>
            <a:lvl1pPr marL="230786" indent="-230786" algn="l" defTabSz="907228" rtl="0" eaLnBrk="1" fontAlgn="base" hangingPunct="1">
              <a:spcBef>
                <a:spcPts val="1003"/>
              </a:spcBef>
              <a:spcAft>
                <a:spcPts val="0"/>
              </a:spcAft>
              <a:buClr>
                <a:schemeClr val="tx2"/>
              </a:buClr>
              <a:buFont typeface="Arial" pitchFamily="34" charset="0"/>
              <a:buChar char="•"/>
              <a:defRPr sz="2206" b="0">
                <a:solidFill>
                  <a:schemeClr val="tx2"/>
                </a:solidFill>
                <a:latin typeface="+mn-lt"/>
                <a:ea typeface="ＭＳ Ｐゴシック" charset="-128"/>
                <a:cs typeface="+mn-cs"/>
              </a:defRPr>
            </a:lvl1pPr>
            <a:lvl2pPr marL="701908" indent="-248294" algn="l" defTabSz="907228" rtl="0" eaLnBrk="1" fontAlgn="base" hangingPunct="1">
              <a:spcBef>
                <a:spcPts val="1003"/>
              </a:spcBef>
              <a:spcAft>
                <a:spcPts val="0"/>
              </a:spcAft>
              <a:buClr>
                <a:schemeClr val="tx2"/>
              </a:buClr>
              <a:buChar char="–"/>
              <a:defRPr sz="2206" b="0">
                <a:solidFill>
                  <a:schemeClr val="tx2"/>
                </a:solidFill>
                <a:latin typeface="+mn-lt"/>
                <a:ea typeface="ＭＳ Ｐゴシック" charset="-128"/>
              </a:defRPr>
            </a:lvl2pPr>
            <a:lvl3pPr marL="1091856" indent="-179854" algn="l" defTabSz="907228" rtl="0" eaLnBrk="1" fontAlgn="base" hangingPunct="1">
              <a:spcBef>
                <a:spcPts val="1003"/>
              </a:spcBef>
              <a:spcAft>
                <a:spcPts val="0"/>
              </a:spcAft>
              <a:buClr>
                <a:schemeClr val="tx2"/>
              </a:buClr>
              <a:buFont typeface="Lucida Grande"/>
              <a:buChar char="»"/>
              <a:defRPr sz="2005" b="0">
                <a:solidFill>
                  <a:schemeClr val="tx2"/>
                </a:solidFill>
                <a:latin typeface="+mn-lt"/>
                <a:ea typeface="ＭＳ Ｐゴシック" charset="-128"/>
              </a:defRPr>
            </a:lvl3pPr>
            <a:lvl4pPr marL="1555021" indent="-194179" algn="l" defTabSz="907228" rtl="0" eaLnBrk="1" fontAlgn="base" hangingPunct="1">
              <a:spcBef>
                <a:spcPts val="1003"/>
              </a:spcBef>
              <a:spcAft>
                <a:spcPts val="0"/>
              </a:spcAft>
              <a:buClr>
                <a:schemeClr val="tx2"/>
              </a:buClr>
              <a:buChar char="–"/>
              <a:defRPr sz="2005" b="0">
                <a:solidFill>
                  <a:schemeClr val="tx2"/>
                </a:solidFill>
                <a:latin typeface="+mn-lt"/>
                <a:ea typeface="ＭＳ Ｐゴシック" charset="-128"/>
              </a:defRPr>
            </a:lvl4pPr>
            <a:lvl5pPr marL="2042059" indent="-227603" algn="l" defTabSz="907228" rtl="0" eaLnBrk="1" fontAlgn="base" hangingPunct="1">
              <a:spcBef>
                <a:spcPct val="20000"/>
              </a:spcBef>
              <a:spcAft>
                <a:spcPct val="0"/>
              </a:spcAft>
              <a:buChar char="»"/>
              <a:defRPr sz="2005" b="1">
                <a:solidFill>
                  <a:schemeClr val="tx1"/>
                </a:solidFill>
                <a:latin typeface="+mn-lt"/>
                <a:ea typeface="ＭＳ Ｐゴシック" charset="-128"/>
              </a:defRPr>
            </a:lvl5pPr>
            <a:lvl6pPr marL="2500447"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6pPr>
            <a:lvl7pPr marL="2958836"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7pPr>
            <a:lvl8pPr marL="3417225"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8pPr>
            <a:lvl9pPr marL="3875613"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9pPr>
          </a:lstStyle>
          <a:p>
            <a:pPr marL="0" indent="0">
              <a:buFont typeface="Arial" pitchFamily="34" charset="0"/>
              <a:buNone/>
            </a:pPr>
            <a:r>
              <a:rPr lang="en-GB" kern="0" dirty="0">
                <a:effectLst>
                  <a:outerShdw blurRad="38100" dist="38100" dir="2700000" algn="tl">
                    <a:srgbClr val="000000">
                      <a:alpha val="43137"/>
                    </a:srgbClr>
                  </a:outerShdw>
                </a:effectLst>
              </a:rPr>
              <a:t>Portable</a:t>
            </a:r>
            <a:endParaRPr lang="en-GB" kern="0" dirty="0"/>
          </a:p>
          <a:p>
            <a:pPr marL="0" indent="0">
              <a:buNone/>
            </a:pPr>
            <a:endParaRPr lang="en-GB" kern="0" dirty="0"/>
          </a:p>
          <a:p>
            <a:endParaRPr lang="en-GB" kern="0" dirty="0"/>
          </a:p>
        </p:txBody>
      </p:sp>
      <p:sp>
        <p:nvSpPr>
          <p:cNvPr id="8" name="Arrow: Down 7">
            <a:extLst>
              <a:ext uri="{FF2B5EF4-FFF2-40B4-BE49-F238E27FC236}">
                <a16:creationId xmlns:a16="http://schemas.microsoft.com/office/drawing/2014/main" id="{FD3B5F1B-E448-0776-BE63-76603DE8451C}"/>
              </a:ext>
            </a:extLst>
          </p:cNvPr>
          <p:cNvSpPr/>
          <p:nvPr/>
        </p:nvSpPr>
        <p:spPr bwMode="auto">
          <a:xfrm>
            <a:off x="4870873" y="3886201"/>
            <a:ext cx="300942" cy="613459"/>
          </a:xfrm>
          <a:prstGeom prst="downArrow">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04875"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2"/>
              </a:solidFill>
              <a:effectLst/>
              <a:latin typeface="Arial" charset="0"/>
            </a:endParaRPr>
          </a:p>
        </p:txBody>
      </p:sp>
      <p:sp>
        <p:nvSpPr>
          <p:cNvPr id="9" name="Arrow: Down 8">
            <a:extLst>
              <a:ext uri="{FF2B5EF4-FFF2-40B4-BE49-F238E27FC236}">
                <a16:creationId xmlns:a16="http://schemas.microsoft.com/office/drawing/2014/main" id="{FA9B1CFC-BC03-5A7E-DCA3-E7C072E6A45A}"/>
              </a:ext>
            </a:extLst>
          </p:cNvPr>
          <p:cNvSpPr/>
          <p:nvPr/>
        </p:nvSpPr>
        <p:spPr bwMode="auto">
          <a:xfrm>
            <a:off x="7605856" y="3886201"/>
            <a:ext cx="300942" cy="613459"/>
          </a:xfrm>
          <a:prstGeom prst="downArrow">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04875"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2"/>
              </a:solidFill>
              <a:effectLst/>
              <a:latin typeface="Arial" charset="0"/>
            </a:endParaRPr>
          </a:p>
        </p:txBody>
      </p:sp>
      <p:sp>
        <p:nvSpPr>
          <p:cNvPr id="10" name="Content Placeholder 2">
            <a:extLst>
              <a:ext uri="{FF2B5EF4-FFF2-40B4-BE49-F238E27FC236}">
                <a16:creationId xmlns:a16="http://schemas.microsoft.com/office/drawing/2014/main" id="{FE640CAC-B0F7-CF64-04EE-844B15E00FC9}"/>
              </a:ext>
            </a:extLst>
          </p:cNvPr>
          <p:cNvSpPr txBox="1">
            <a:spLocks/>
          </p:cNvSpPr>
          <p:nvPr/>
        </p:nvSpPr>
        <p:spPr bwMode="auto">
          <a:xfrm>
            <a:off x="4405824" y="4545963"/>
            <a:ext cx="1416240" cy="613459"/>
          </a:xfrm>
          <a:prstGeom prst="rect">
            <a:avLst/>
          </a:prstGeom>
          <a:noFill/>
          <a:ln w="9525">
            <a:noFill/>
            <a:miter lim="800000"/>
            <a:headEnd/>
            <a:tailEnd/>
          </a:ln>
        </p:spPr>
        <p:txBody>
          <a:bodyPr vert="horz" wrap="square" lIns="90516" tIns="45258" rIns="90516" bIns="45258" numCol="1" anchor="t" anchorCtr="0" compatLnSpc="1">
            <a:prstTxWarp prst="textNoShape">
              <a:avLst/>
            </a:prstTxWarp>
          </a:bodyPr>
          <a:lstStyle>
            <a:lvl1pPr marL="230786" indent="-230786" algn="l" defTabSz="907228" rtl="0" eaLnBrk="1" fontAlgn="base" hangingPunct="1">
              <a:spcBef>
                <a:spcPts val="1003"/>
              </a:spcBef>
              <a:spcAft>
                <a:spcPts val="0"/>
              </a:spcAft>
              <a:buClr>
                <a:schemeClr val="tx2"/>
              </a:buClr>
              <a:buFont typeface="Arial" pitchFamily="34" charset="0"/>
              <a:buChar char="•"/>
              <a:defRPr sz="2206" b="0">
                <a:solidFill>
                  <a:schemeClr val="tx2"/>
                </a:solidFill>
                <a:latin typeface="+mn-lt"/>
                <a:ea typeface="ＭＳ Ｐゴシック" charset="-128"/>
                <a:cs typeface="+mn-cs"/>
              </a:defRPr>
            </a:lvl1pPr>
            <a:lvl2pPr marL="701908" indent="-248294" algn="l" defTabSz="907228" rtl="0" eaLnBrk="1" fontAlgn="base" hangingPunct="1">
              <a:spcBef>
                <a:spcPts val="1003"/>
              </a:spcBef>
              <a:spcAft>
                <a:spcPts val="0"/>
              </a:spcAft>
              <a:buClr>
                <a:schemeClr val="tx2"/>
              </a:buClr>
              <a:buChar char="–"/>
              <a:defRPr sz="2206" b="0">
                <a:solidFill>
                  <a:schemeClr val="tx2"/>
                </a:solidFill>
                <a:latin typeface="+mn-lt"/>
                <a:ea typeface="ＭＳ Ｐゴシック" charset="-128"/>
              </a:defRPr>
            </a:lvl2pPr>
            <a:lvl3pPr marL="1091856" indent="-179854" algn="l" defTabSz="907228" rtl="0" eaLnBrk="1" fontAlgn="base" hangingPunct="1">
              <a:spcBef>
                <a:spcPts val="1003"/>
              </a:spcBef>
              <a:spcAft>
                <a:spcPts val="0"/>
              </a:spcAft>
              <a:buClr>
                <a:schemeClr val="tx2"/>
              </a:buClr>
              <a:buFont typeface="Lucida Grande"/>
              <a:buChar char="»"/>
              <a:defRPr sz="2005" b="0">
                <a:solidFill>
                  <a:schemeClr val="tx2"/>
                </a:solidFill>
                <a:latin typeface="+mn-lt"/>
                <a:ea typeface="ＭＳ Ｐゴシック" charset="-128"/>
              </a:defRPr>
            </a:lvl3pPr>
            <a:lvl4pPr marL="1555021" indent="-194179" algn="l" defTabSz="907228" rtl="0" eaLnBrk="1" fontAlgn="base" hangingPunct="1">
              <a:spcBef>
                <a:spcPts val="1003"/>
              </a:spcBef>
              <a:spcAft>
                <a:spcPts val="0"/>
              </a:spcAft>
              <a:buClr>
                <a:schemeClr val="tx2"/>
              </a:buClr>
              <a:buChar char="–"/>
              <a:defRPr sz="2005" b="0">
                <a:solidFill>
                  <a:schemeClr val="tx2"/>
                </a:solidFill>
                <a:latin typeface="+mn-lt"/>
                <a:ea typeface="ＭＳ Ｐゴシック" charset="-128"/>
              </a:defRPr>
            </a:lvl4pPr>
            <a:lvl5pPr marL="2042059" indent="-227603" algn="l" defTabSz="907228" rtl="0" eaLnBrk="1" fontAlgn="base" hangingPunct="1">
              <a:spcBef>
                <a:spcPct val="20000"/>
              </a:spcBef>
              <a:spcAft>
                <a:spcPct val="0"/>
              </a:spcAft>
              <a:buChar char="»"/>
              <a:defRPr sz="2005" b="1">
                <a:solidFill>
                  <a:schemeClr val="tx1"/>
                </a:solidFill>
                <a:latin typeface="+mn-lt"/>
                <a:ea typeface="ＭＳ Ｐゴシック" charset="-128"/>
              </a:defRPr>
            </a:lvl5pPr>
            <a:lvl6pPr marL="2500447"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6pPr>
            <a:lvl7pPr marL="2958836"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7pPr>
            <a:lvl8pPr marL="3417225"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8pPr>
            <a:lvl9pPr marL="3875613"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9pPr>
          </a:lstStyle>
          <a:p>
            <a:pPr marL="0" indent="0">
              <a:buFont typeface="Arial" pitchFamily="34" charset="0"/>
              <a:buNone/>
            </a:pPr>
            <a:r>
              <a:rPr lang="en-GB" kern="0" dirty="0">
                <a:effectLst>
                  <a:outerShdw blurRad="38100" dist="38100" dir="2700000" algn="tl">
                    <a:srgbClr val="000000">
                      <a:alpha val="43137"/>
                    </a:srgbClr>
                  </a:outerShdw>
                </a:effectLst>
              </a:rPr>
              <a:t>Network</a:t>
            </a:r>
            <a:endParaRPr lang="en-GB" kern="0" dirty="0"/>
          </a:p>
          <a:p>
            <a:pPr marL="0" indent="0">
              <a:buNone/>
            </a:pPr>
            <a:endParaRPr lang="en-GB" kern="0" dirty="0"/>
          </a:p>
          <a:p>
            <a:endParaRPr lang="en-GB" kern="0" dirty="0"/>
          </a:p>
        </p:txBody>
      </p:sp>
      <p:sp>
        <p:nvSpPr>
          <p:cNvPr id="11" name="Content Placeholder 2">
            <a:extLst>
              <a:ext uri="{FF2B5EF4-FFF2-40B4-BE49-F238E27FC236}">
                <a16:creationId xmlns:a16="http://schemas.microsoft.com/office/drawing/2014/main" id="{6EF5EF91-779C-8DBB-C297-91F3BD1C81FA}"/>
              </a:ext>
            </a:extLst>
          </p:cNvPr>
          <p:cNvSpPr txBox="1">
            <a:spLocks/>
          </p:cNvSpPr>
          <p:nvPr/>
        </p:nvSpPr>
        <p:spPr bwMode="auto">
          <a:xfrm>
            <a:off x="6851056" y="4493874"/>
            <a:ext cx="2121009" cy="613459"/>
          </a:xfrm>
          <a:prstGeom prst="rect">
            <a:avLst/>
          </a:prstGeom>
          <a:noFill/>
          <a:ln w="9525">
            <a:noFill/>
            <a:miter lim="800000"/>
            <a:headEnd/>
            <a:tailEnd/>
          </a:ln>
        </p:spPr>
        <p:txBody>
          <a:bodyPr vert="horz" wrap="square" lIns="90516" tIns="45258" rIns="90516" bIns="45258" numCol="1" anchor="t" anchorCtr="0" compatLnSpc="1">
            <a:prstTxWarp prst="textNoShape">
              <a:avLst/>
            </a:prstTxWarp>
          </a:bodyPr>
          <a:lstStyle>
            <a:lvl1pPr marL="230786" indent="-230786" algn="l" defTabSz="907228" rtl="0" eaLnBrk="1" fontAlgn="base" hangingPunct="1">
              <a:spcBef>
                <a:spcPts val="1003"/>
              </a:spcBef>
              <a:spcAft>
                <a:spcPts val="0"/>
              </a:spcAft>
              <a:buClr>
                <a:schemeClr val="tx2"/>
              </a:buClr>
              <a:buFont typeface="Arial" pitchFamily="34" charset="0"/>
              <a:buChar char="•"/>
              <a:defRPr sz="2206" b="0">
                <a:solidFill>
                  <a:schemeClr val="tx2"/>
                </a:solidFill>
                <a:latin typeface="+mn-lt"/>
                <a:ea typeface="ＭＳ Ｐゴシック" charset="-128"/>
                <a:cs typeface="+mn-cs"/>
              </a:defRPr>
            </a:lvl1pPr>
            <a:lvl2pPr marL="701908" indent="-248294" algn="l" defTabSz="907228" rtl="0" eaLnBrk="1" fontAlgn="base" hangingPunct="1">
              <a:spcBef>
                <a:spcPts val="1003"/>
              </a:spcBef>
              <a:spcAft>
                <a:spcPts val="0"/>
              </a:spcAft>
              <a:buClr>
                <a:schemeClr val="tx2"/>
              </a:buClr>
              <a:buChar char="–"/>
              <a:defRPr sz="2206" b="0">
                <a:solidFill>
                  <a:schemeClr val="tx2"/>
                </a:solidFill>
                <a:latin typeface="+mn-lt"/>
                <a:ea typeface="ＭＳ Ｐゴシック" charset="-128"/>
              </a:defRPr>
            </a:lvl2pPr>
            <a:lvl3pPr marL="1091856" indent="-179854" algn="l" defTabSz="907228" rtl="0" eaLnBrk="1" fontAlgn="base" hangingPunct="1">
              <a:spcBef>
                <a:spcPts val="1003"/>
              </a:spcBef>
              <a:spcAft>
                <a:spcPts val="0"/>
              </a:spcAft>
              <a:buClr>
                <a:schemeClr val="tx2"/>
              </a:buClr>
              <a:buFont typeface="Lucida Grande"/>
              <a:buChar char="»"/>
              <a:defRPr sz="2005" b="0">
                <a:solidFill>
                  <a:schemeClr val="tx2"/>
                </a:solidFill>
                <a:latin typeface="+mn-lt"/>
                <a:ea typeface="ＭＳ Ｐゴシック" charset="-128"/>
              </a:defRPr>
            </a:lvl3pPr>
            <a:lvl4pPr marL="1555021" indent="-194179" algn="l" defTabSz="907228" rtl="0" eaLnBrk="1" fontAlgn="base" hangingPunct="1">
              <a:spcBef>
                <a:spcPts val="1003"/>
              </a:spcBef>
              <a:spcAft>
                <a:spcPts val="0"/>
              </a:spcAft>
              <a:buClr>
                <a:schemeClr val="tx2"/>
              </a:buClr>
              <a:buChar char="–"/>
              <a:defRPr sz="2005" b="0">
                <a:solidFill>
                  <a:schemeClr val="tx2"/>
                </a:solidFill>
                <a:latin typeface="+mn-lt"/>
                <a:ea typeface="ＭＳ Ｐゴシック" charset="-128"/>
              </a:defRPr>
            </a:lvl4pPr>
            <a:lvl5pPr marL="2042059" indent="-227603" algn="l" defTabSz="907228" rtl="0" eaLnBrk="1" fontAlgn="base" hangingPunct="1">
              <a:spcBef>
                <a:spcPct val="20000"/>
              </a:spcBef>
              <a:spcAft>
                <a:spcPct val="0"/>
              </a:spcAft>
              <a:buChar char="»"/>
              <a:defRPr sz="2005" b="1">
                <a:solidFill>
                  <a:schemeClr val="tx1"/>
                </a:solidFill>
                <a:latin typeface="+mn-lt"/>
                <a:ea typeface="ＭＳ Ｐゴシック" charset="-128"/>
              </a:defRPr>
            </a:lvl5pPr>
            <a:lvl6pPr marL="2500447"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6pPr>
            <a:lvl7pPr marL="2958836"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7pPr>
            <a:lvl8pPr marL="3417225"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8pPr>
            <a:lvl9pPr marL="3875613"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9pPr>
          </a:lstStyle>
          <a:p>
            <a:pPr marL="0" indent="0">
              <a:buFont typeface="Arial" pitchFamily="34" charset="0"/>
              <a:buNone/>
            </a:pPr>
            <a:r>
              <a:rPr lang="en-GB" i="1" kern="0" dirty="0">
                <a:effectLst>
                  <a:outerShdw blurRad="38100" dist="38100" dir="2700000" algn="tl">
                    <a:srgbClr val="000000">
                      <a:alpha val="43137"/>
                    </a:srgbClr>
                  </a:outerShdw>
                </a:effectLst>
              </a:rPr>
              <a:t>In situ +</a:t>
            </a:r>
            <a:br>
              <a:rPr lang="en-GB" i="1" kern="0" dirty="0">
                <a:effectLst>
                  <a:outerShdw blurRad="38100" dist="38100" dir="2700000" algn="tl">
                    <a:srgbClr val="000000">
                      <a:alpha val="43137"/>
                    </a:srgbClr>
                  </a:outerShdw>
                </a:effectLst>
              </a:rPr>
            </a:br>
            <a:r>
              <a:rPr lang="en-GB" i="1" kern="0" dirty="0">
                <a:effectLst>
                  <a:outerShdw blurRad="38100" dist="38100" dir="2700000" algn="tl">
                    <a:srgbClr val="000000">
                      <a:alpha val="43137"/>
                    </a:srgbClr>
                  </a:outerShdw>
                </a:effectLst>
              </a:rPr>
              <a:t>No need of external power</a:t>
            </a:r>
            <a:endParaRPr lang="en-GB" i="1" kern="0" dirty="0"/>
          </a:p>
          <a:p>
            <a:pPr marL="0" indent="0">
              <a:buNone/>
            </a:pPr>
            <a:endParaRPr lang="en-GB" kern="0" dirty="0"/>
          </a:p>
          <a:p>
            <a:endParaRPr lang="en-GB" kern="0" dirty="0"/>
          </a:p>
        </p:txBody>
      </p:sp>
      <p:sp>
        <p:nvSpPr>
          <p:cNvPr id="12" name="Content Placeholder 2">
            <a:extLst>
              <a:ext uri="{FF2B5EF4-FFF2-40B4-BE49-F238E27FC236}">
                <a16:creationId xmlns:a16="http://schemas.microsoft.com/office/drawing/2014/main" id="{2F83D56B-3FB8-E00A-24FC-0CD69B389A4E}"/>
              </a:ext>
            </a:extLst>
          </p:cNvPr>
          <p:cNvSpPr txBox="1">
            <a:spLocks/>
          </p:cNvSpPr>
          <p:nvPr/>
        </p:nvSpPr>
        <p:spPr bwMode="auto">
          <a:xfrm>
            <a:off x="5660543" y="1841814"/>
            <a:ext cx="2381027" cy="517491"/>
          </a:xfrm>
          <a:prstGeom prst="rect">
            <a:avLst/>
          </a:prstGeom>
          <a:noFill/>
          <a:ln w="9525">
            <a:noFill/>
            <a:miter lim="800000"/>
            <a:headEnd/>
            <a:tailEnd/>
          </a:ln>
        </p:spPr>
        <p:txBody>
          <a:bodyPr vert="horz" wrap="square" lIns="90516" tIns="45258" rIns="90516" bIns="45258" numCol="1" anchor="t" anchorCtr="0" compatLnSpc="1">
            <a:prstTxWarp prst="textNoShape">
              <a:avLst/>
            </a:prstTxWarp>
          </a:bodyPr>
          <a:lstStyle>
            <a:lvl1pPr marL="230786" indent="-230786" algn="l" defTabSz="907228" rtl="0" eaLnBrk="1" fontAlgn="base" hangingPunct="1">
              <a:spcBef>
                <a:spcPts val="1003"/>
              </a:spcBef>
              <a:spcAft>
                <a:spcPts val="0"/>
              </a:spcAft>
              <a:buClr>
                <a:schemeClr val="tx2"/>
              </a:buClr>
              <a:buFont typeface="Arial" pitchFamily="34" charset="0"/>
              <a:buChar char="•"/>
              <a:defRPr sz="2206" b="0">
                <a:solidFill>
                  <a:schemeClr val="tx2"/>
                </a:solidFill>
                <a:latin typeface="+mn-lt"/>
                <a:ea typeface="ＭＳ Ｐゴシック" charset="-128"/>
                <a:cs typeface="+mn-cs"/>
              </a:defRPr>
            </a:lvl1pPr>
            <a:lvl2pPr marL="701908" indent="-248294" algn="l" defTabSz="907228" rtl="0" eaLnBrk="1" fontAlgn="base" hangingPunct="1">
              <a:spcBef>
                <a:spcPts val="1003"/>
              </a:spcBef>
              <a:spcAft>
                <a:spcPts val="0"/>
              </a:spcAft>
              <a:buClr>
                <a:schemeClr val="tx2"/>
              </a:buClr>
              <a:buChar char="–"/>
              <a:defRPr sz="2206" b="0">
                <a:solidFill>
                  <a:schemeClr val="tx2"/>
                </a:solidFill>
                <a:latin typeface="+mn-lt"/>
                <a:ea typeface="ＭＳ Ｐゴシック" charset="-128"/>
              </a:defRPr>
            </a:lvl2pPr>
            <a:lvl3pPr marL="1091856" indent="-179854" algn="l" defTabSz="907228" rtl="0" eaLnBrk="1" fontAlgn="base" hangingPunct="1">
              <a:spcBef>
                <a:spcPts val="1003"/>
              </a:spcBef>
              <a:spcAft>
                <a:spcPts val="0"/>
              </a:spcAft>
              <a:buClr>
                <a:schemeClr val="tx2"/>
              </a:buClr>
              <a:buFont typeface="Lucida Grande"/>
              <a:buChar char="»"/>
              <a:defRPr sz="2005" b="0">
                <a:solidFill>
                  <a:schemeClr val="tx2"/>
                </a:solidFill>
                <a:latin typeface="+mn-lt"/>
                <a:ea typeface="ＭＳ Ｐゴシック" charset="-128"/>
              </a:defRPr>
            </a:lvl3pPr>
            <a:lvl4pPr marL="1555021" indent="-194179" algn="l" defTabSz="907228" rtl="0" eaLnBrk="1" fontAlgn="base" hangingPunct="1">
              <a:spcBef>
                <a:spcPts val="1003"/>
              </a:spcBef>
              <a:spcAft>
                <a:spcPts val="0"/>
              </a:spcAft>
              <a:buClr>
                <a:schemeClr val="tx2"/>
              </a:buClr>
              <a:buChar char="–"/>
              <a:defRPr sz="2005" b="0">
                <a:solidFill>
                  <a:schemeClr val="tx2"/>
                </a:solidFill>
                <a:latin typeface="+mn-lt"/>
                <a:ea typeface="ＭＳ Ｐゴシック" charset="-128"/>
              </a:defRPr>
            </a:lvl4pPr>
            <a:lvl5pPr marL="2042059" indent="-227603" algn="l" defTabSz="907228" rtl="0" eaLnBrk="1" fontAlgn="base" hangingPunct="1">
              <a:spcBef>
                <a:spcPct val="20000"/>
              </a:spcBef>
              <a:spcAft>
                <a:spcPct val="0"/>
              </a:spcAft>
              <a:buChar char="»"/>
              <a:defRPr sz="2005" b="1">
                <a:solidFill>
                  <a:schemeClr val="tx1"/>
                </a:solidFill>
                <a:latin typeface="+mn-lt"/>
                <a:ea typeface="ＭＳ Ｐゴシック" charset="-128"/>
              </a:defRPr>
            </a:lvl5pPr>
            <a:lvl6pPr marL="2500447"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6pPr>
            <a:lvl7pPr marL="2958836"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7pPr>
            <a:lvl8pPr marL="3417225"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8pPr>
            <a:lvl9pPr marL="3875613"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9pPr>
          </a:lstStyle>
          <a:p>
            <a:pPr marL="0" indent="0">
              <a:buFont typeface="Arial" pitchFamily="34" charset="0"/>
              <a:buNone/>
            </a:pPr>
            <a:r>
              <a:rPr lang="en-GB" kern="0" dirty="0">
                <a:effectLst>
                  <a:outerShdw blurRad="38100" dist="38100" dir="2700000" algn="tl">
                    <a:srgbClr val="000000">
                      <a:alpha val="43137"/>
                    </a:srgbClr>
                  </a:outerShdw>
                </a:effectLst>
                <a:sym typeface="Wingdings" panose="05000000000000000000" pitchFamily="2" charset="2"/>
              </a:rPr>
              <a:t></a:t>
            </a:r>
            <a:r>
              <a:rPr lang="en-GB" kern="0" dirty="0"/>
              <a:t> No need of N</a:t>
            </a:r>
            <a:r>
              <a:rPr lang="en-GB" kern="0" baseline="-25000" dirty="0"/>
              <a:t>2</a:t>
            </a:r>
          </a:p>
          <a:p>
            <a:pPr marL="0" indent="0">
              <a:buNone/>
            </a:pPr>
            <a:endParaRPr lang="en-GB" kern="0" dirty="0"/>
          </a:p>
        </p:txBody>
      </p:sp>
      <p:sp>
        <p:nvSpPr>
          <p:cNvPr id="13" name="Content Placeholder 2">
            <a:extLst>
              <a:ext uri="{FF2B5EF4-FFF2-40B4-BE49-F238E27FC236}">
                <a16:creationId xmlns:a16="http://schemas.microsoft.com/office/drawing/2014/main" id="{9432AF3D-4FA2-686B-0E4D-9723C2DA577D}"/>
              </a:ext>
            </a:extLst>
          </p:cNvPr>
          <p:cNvSpPr txBox="1">
            <a:spLocks/>
          </p:cNvSpPr>
          <p:nvPr/>
        </p:nvSpPr>
        <p:spPr bwMode="auto">
          <a:xfrm>
            <a:off x="5752474" y="5755039"/>
            <a:ext cx="1416240" cy="613459"/>
          </a:xfrm>
          <a:prstGeom prst="rect">
            <a:avLst/>
          </a:prstGeom>
          <a:noFill/>
          <a:ln w="9525">
            <a:noFill/>
            <a:miter lim="800000"/>
            <a:headEnd/>
            <a:tailEnd/>
          </a:ln>
        </p:spPr>
        <p:txBody>
          <a:bodyPr vert="horz" wrap="square" lIns="90516" tIns="45258" rIns="90516" bIns="45258" numCol="1" anchor="t" anchorCtr="0" compatLnSpc="1">
            <a:prstTxWarp prst="textNoShape">
              <a:avLst/>
            </a:prstTxWarp>
          </a:bodyPr>
          <a:lstStyle>
            <a:lvl1pPr marL="230786" indent="-230786" algn="l" defTabSz="907228" rtl="0" eaLnBrk="1" fontAlgn="base" hangingPunct="1">
              <a:spcBef>
                <a:spcPts val="1003"/>
              </a:spcBef>
              <a:spcAft>
                <a:spcPts val="0"/>
              </a:spcAft>
              <a:buClr>
                <a:schemeClr val="tx2"/>
              </a:buClr>
              <a:buFont typeface="Arial" pitchFamily="34" charset="0"/>
              <a:buChar char="•"/>
              <a:defRPr sz="2206" b="0">
                <a:solidFill>
                  <a:schemeClr val="tx2"/>
                </a:solidFill>
                <a:latin typeface="+mn-lt"/>
                <a:ea typeface="ＭＳ Ｐゴシック" charset="-128"/>
                <a:cs typeface="+mn-cs"/>
              </a:defRPr>
            </a:lvl1pPr>
            <a:lvl2pPr marL="701908" indent="-248294" algn="l" defTabSz="907228" rtl="0" eaLnBrk="1" fontAlgn="base" hangingPunct="1">
              <a:spcBef>
                <a:spcPts val="1003"/>
              </a:spcBef>
              <a:spcAft>
                <a:spcPts val="0"/>
              </a:spcAft>
              <a:buClr>
                <a:schemeClr val="tx2"/>
              </a:buClr>
              <a:buChar char="–"/>
              <a:defRPr sz="2206" b="0">
                <a:solidFill>
                  <a:schemeClr val="tx2"/>
                </a:solidFill>
                <a:latin typeface="+mn-lt"/>
                <a:ea typeface="ＭＳ Ｐゴシック" charset="-128"/>
              </a:defRPr>
            </a:lvl2pPr>
            <a:lvl3pPr marL="1091856" indent="-179854" algn="l" defTabSz="907228" rtl="0" eaLnBrk="1" fontAlgn="base" hangingPunct="1">
              <a:spcBef>
                <a:spcPts val="1003"/>
              </a:spcBef>
              <a:spcAft>
                <a:spcPts val="0"/>
              </a:spcAft>
              <a:buClr>
                <a:schemeClr val="tx2"/>
              </a:buClr>
              <a:buFont typeface="Lucida Grande"/>
              <a:buChar char="»"/>
              <a:defRPr sz="2005" b="0">
                <a:solidFill>
                  <a:schemeClr val="tx2"/>
                </a:solidFill>
                <a:latin typeface="+mn-lt"/>
                <a:ea typeface="ＭＳ Ｐゴシック" charset="-128"/>
              </a:defRPr>
            </a:lvl3pPr>
            <a:lvl4pPr marL="1555021" indent="-194179" algn="l" defTabSz="907228" rtl="0" eaLnBrk="1" fontAlgn="base" hangingPunct="1">
              <a:spcBef>
                <a:spcPts val="1003"/>
              </a:spcBef>
              <a:spcAft>
                <a:spcPts val="0"/>
              </a:spcAft>
              <a:buClr>
                <a:schemeClr val="tx2"/>
              </a:buClr>
              <a:buChar char="–"/>
              <a:defRPr sz="2005" b="0">
                <a:solidFill>
                  <a:schemeClr val="tx2"/>
                </a:solidFill>
                <a:latin typeface="+mn-lt"/>
                <a:ea typeface="ＭＳ Ｐゴシック" charset="-128"/>
              </a:defRPr>
            </a:lvl4pPr>
            <a:lvl5pPr marL="2042059" indent="-227603" algn="l" defTabSz="907228" rtl="0" eaLnBrk="1" fontAlgn="base" hangingPunct="1">
              <a:spcBef>
                <a:spcPct val="20000"/>
              </a:spcBef>
              <a:spcAft>
                <a:spcPct val="0"/>
              </a:spcAft>
              <a:buChar char="»"/>
              <a:defRPr sz="2005" b="1">
                <a:solidFill>
                  <a:schemeClr val="tx1"/>
                </a:solidFill>
                <a:latin typeface="+mn-lt"/>
                <a:ea typeface="ＭＳ Ｐゴシック" charset="-128"/>
              </a:defRPr>
            </a:lvl5pPr>
            <a:lvl6pPr marL="2500447"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6pPr>
            <a:lvl7pPr marL="2958836"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7pPr>
            <a:lvl8pPr marL="3417225"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8pPr>
            <a:lvl9pPr marL="3875613" indent="-227603" algn="l" defTabSz="907228" rtl="0" eaLnBrk="1" fontAlgn="base" hangingPunct="1">
              <a:spcBef>
                <a:spcPct val="20000"/>
              </a:spcBef>
              <a:spcAft>
                <a:spcPct val="0"/>
              </a:spcAft>
              <a:buChar char="»"/>
              <a:defRPr sz="2005">
                <a:solidFill>
                  <a:schemeClr val="tx1"/>
                </a:solidFill>
                <a:latin typeface="+mn-lt"/>
                <a:ea typeface="ＭＳ Ｐゴシック" charset="-128"/>
              </a:defRPr>
            </a:lvl9pPr>
          </a:lstStyle>
          <a:p>
            <a:pPr marL="0" indent="0">
              <a:buFont typeface="Arial" pitchFamily="34" charset="0"/>
              <a:buNone/>
            </a:pPr>
            <a:r>
              <a:rPr lang="en-GB" kern="0" dirty="0">
                <a:effectLst>
                  <a:outerShdw blurRad="38100" dist="38100" dir="2700000" algn="tl">
                    <a:srgbClr val="000000">
                      <a:alpha val="43137"/>
                    </a:srgbClr>
                  </a:outerShdw>
                </a:effectLst>
              </a:rPr>
              <a:t>Rapid results</a:t>
            </a:r>
            <a:endParaRPr lang="en-GB" kern="0" dirty="0"/>
          </a:p>
          <a:p>
            <a:pPr marL="0" indent="0">
              <a:buNone/>
            </a:pPr>
            <a:endParaRPr lang="en-GB" kern="0" dirty="0"/>
          </a:p>
          <a:p>
            <a:endParaRPr lang="en-GB" kern="0" dirty="0"/>
          </a:p>
        </p:txBody>
      </p:sp>
      <p:sp>
        <p:nvSpPr>
          <p:cNvPr id="14" name="Arrow: Down 13">
            <a:extLst>
              <a:ext uri="{FF2B5EF4-FFF2-40B4-BE49-F238E27FC236}">
                <a16:creationId xmlns:a16="http://schemas.microsoft.com/office/drawing/2014/main" id="{AECB9096-6EB8-9993-87F9-670AD1D14C95}"/>
              </a:ext>
            </a:extLst>
          </p:cNvPr>
          <p:cNvSpPr/>
          <p:nvPr/>
        </p:nvSpPr>
        <p:spPr bwMode="auto">
          <a:xfrm rot="19819493">
            <a:off x="5743561" y="5069120"/>
            <a:ext cx="301077" cy="613459"/>
          </a:xfrm>
          <a:prstGeom prst="downArrow">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04875"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2"/>
              </a:solidFill>
              <a:effectLst/>
              <a:latin typeface="Arial" charset="0"/>
            </a:endParaRPr>
          </a:p>
        </p:txBody>
      </p:sp>
      <p:sp>
        <p:nvSpPr>
          <p:cNvPr id="15" name="Arrow: Down 14">
            <a:extLst>
              <a:ext uri="{FF2B5EF4-FFF2-40B4-BE49-F238E27FC236}">
                <a16:creationId xmlns:a16="http://schemas.microsoft.com/office/drawing/2014/main" id="{32110EF7-DBFC-C130-FF8A-D8E6F2DEFC29}"/>
              </a:ext>
            </a:extLst>
          </p:cNvPr>
          <p:cNvSpPr/>
          <p:nvPr/>
        </p:nvSpPr>
        <p:spPr bwMode="auto">
          <a:xfrm rot="1729616">
            <a:off x="6310056" y="5064288"/>
            <a:ext cx="301077" cy="613459"/>
          </a:xfrm>
          <a:prstGeom prst="downArrow">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04875"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2"/>
              </a:solidFill>
              <a:effectLst/>
              <a:latin typeface="Arial" charset="0"/>
            </a:endParaRPr>
          </a:p>
        </p:txBody>
      </p:sp>
    </p:spTree>
    <p:extLst>
      <p:ext uri="{BB962C8B-B14F-4D97-AF65-F5344CB8AC3E}">
        <p14:creationId xmlns:p14="http://schemas.microsoft.com/office/powerpoint/2010/main" val="120033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additive="base">
                                        <p:cTn id="65" dur="500" fill="hold"/>
                                        <p:tgtEl>
                                          <p:spTgt spid="7"/>
                                        </p:tgtEl>
                                        <p:attrNameLst>
                                          <p:attrName>ppt_x</p:attrName>
                                        </p:attrNameLst>
                                      </p:cBhvr>
                                      <p:tavLst>
                                        <p:tav tm="0">
                                          <p:val>
                                            <p:strVal val="#ppt_x"/>
                                          </p:val>
                                        </p:tav>
                                        <p:tav tm="100000">
                                          <p:val>
                                            <p:strVal val="#ppt_x"/>
                                          </p:val>
                                        </p:tav>
                                      </p:tavLst>
                                    </p:anim>
                                    <p:anim calcmode="lin" valueType="num">
                                      <p:cBhvr additive="base">
                                        <p:cTn id="6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8"/>
                                        </p:tgtEl>
                                        <p:attrNameLst>
                                          <p:attrName>style.visibility</p:attrName>
                                        </p:attrNameLst>
                                      </p:cBhvr>
                                      <p:to>
                                        <p:strVal val="visible"/>
                                      </p:to>
                                    </p:set>
                                    <p:anim calcmode="lin" valueType="num">
                                      <p:cBhvr additive="base">
                                        <p:cTn id="71" dur="500" fill="hold"/>
                                        <p:tgtEl>
                                          <p:spTgt spid="8"/>
                                        </p:tgtEl>
                                        <p:attrNameLst>
                                          <p:attrName>ppt_x</p:attrName>
                                        </p:attrNameLst>
                                      </p:cBhvr>
                                      <p:tavLst>
                                        <p:tav tm="0">
                                          <p:val>
                                            <p:strVal val="#ppt_x"/>
                                          </p:val>
                                        </p:tav>
                                        <p:tav tm="100000">
                                          <p:val>
                                            <p:strVal val="#ppt_x"/>
                                          </p:val>
                                        </p:tav>
                                      </p:tavLst>
                                    </p:anim>
                                    <p:anim calcmode="lin" valueType="num">
                                      <p:cBhvr additive="base">
                                        <p:cTn id="72" dur="500" fill="hold"/>
                                        <p:tgtEl>
                                          <p:spTgt spid="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500" fill="hold"/>
                                        <p:tgtEl>
                                          <p:spTgt spid="10"/>
                                        </p:tgtEl>
                                        <p:attrNameLst>
                                          <p:attrName>ppt_x</p:attrName>
                                        </p:attrNameLst>
                                      </p:cBhvr>
                                      <p:tavLst>
                                        <p:tav tm="0">
                                          <p:val>
                                            <p:strVal val="#ppt_x"/>
                                          </p:val>
                                        </p:tav>
                                        <p:tav tm="100000">
                                          <p:val>
                                            <p:strVal val="#ppt_x"/>
                                          </p:val>
                                        </p:tav>
                                      </p:tavLst>
                                    </p:anim>
                                    <p:anim calcmode="lin" valueType="num">
                                      <p:cBhvr additive="base">
                                        <p:cTn id="7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additive="base">
                                        <p:cTn id="81" dur="500" fill="hold"/>
                                        <p:tgtEl>
                                          <p:spTgt spid="9"/>
                                        </p:tgtEl>
                                        <p:attrNameLst>
                                          <p:attrName>ppt_x</p:attrName>
                                        </p:attrNameLst>
                                      </p:cBhvr>
                                      <p:tavLst>
                                        <p:tav tm="0">
                                          <p:val>
                                            <p:strVal val="#ppt_x"/>
                                          </p:val>
                                        </p:tav>
                                        <p:tav tm="100000">
                                          <p:val>
                                            <p:strVal val="#ppt_x"/>
                                          </p:val>
                                        </p:tav>
                                      </p:tavLst>
                                    </p:anim>
                                    <p:anim calcmode="lin" valueType="num">
                                      <p:cBhvr additive="base">
                                        <p:cTn id="82" dur="500" fill="hold"/>
                                        <p:tgtEl>
                                          <p:spTgt spid="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additive="base">
                                        <p:cTn id="85" dur="500" fill="hold"/>
                                        <p:tgtEl>
                                          <p:spTgt spid="11"/>
                                        </p:tgtEl>
                                        <p:attrNameLst>
                                          <p:attrName>ppt_x</p:attrName>
                                        </p:attrNameLst>
                                      </p:cBhvr>
                                      <p:tavLst>
                                        <p:tav tm="0">
                                          <p:val>
                                            <p:strVal val="#ppt_x"/>
                                          </p:val>
                                        </p:tav>
                                        <p:tav tm="100000">
                                          <p:val>
                                            <p:strVal val="#ppt_x"/>
                                          </p:val>
                                        </p:tav>
                                      </p:tavLst>
                                    </p:anim>
                                    <p:anim calcmode="lin" valueType="num">
                                      <p:cBhvr additive="base">
                                        <p:cTn id="8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fade">
                                      <p:cBhvr>
                                        <p:cTn id="91" dur="1000"/>
                                        <p:tgtEl>
                                          <p:spTgt spid="14"/>
                                        </p:tgtEl>
                                      </p:cBhvr>
                                    </p:animEffect>
                                    <p:anim calcmode="lin" valueType="num">
                                      <p:cBhvr>
                                        <p:cTn id="92" dur="1000" fill="hold"/>
                                        <p:tgtEl>
                                          <p:spTgt spid="14"/>
                                        </p:tgtEl>
                                        <p:attrNameLst>
                                          <p:attrName>ppt_x</p:attrName>
                                        </p:attrNameLst>
                                      </p:cBhvr>
                                      <p:tavLst>
                                        <p:tav tm="0">
                                          <p:val>
                                            <p:strVal val="#ppt_x"/>
                                          </p:val>
                                        </p:tav>
                                        <p:tav tm="100000">
                                          <p:val>
                                            <p:strVal val="#ppt_x"/>
                                          </p:val>
                                        </p:tav>
                                      </p:tavLst>
                                    </p:anim>
                                    <p:anim calcmode="lin" valueType="num">
                                      <p:cBhvr>
                                        <p:cTn id="93" dur="1000" fill="hold"/>
                                        <p:tgtEl>
                                          <p:spTgt spid="14"/>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fade">
                                      <p:cBhvr>
                                        <p:cTn id="96" dur="1000"/>
                                        <p:tgtEl>
                                          <p:spTgt spid="15"/>
                                        </p:tgtEl>
                                      </p:cBhvr>
                                    </p:animEffect>
                                    <p:anim calcmode="lin" valueType="num">
                                      <p:cBhvr>
                                        <p:cTn id="97" dur="1000" fill="hold"/>
                                        <p:tgtEl>
                                          <p:spTgt spid="15"/>
                                        </p:tgtEl>
                                        <p:attrNameLst>
                                          <p:attrName>ppt_x</p:attrName>
                                        </p:attrNameLst>
                                      </p:cBhvr>
                                      <p:tavLst>
                                        <p:tav tm="0">
                                          <p:val>
                                            <p:strVal val="#ppt_x"/>
                                          </p:val>
                                        </p:tav>
                                        <p:tav tm="100000">
                                          <p:val>
                                            <p:strVal val="#ppt_x"/>
                                          </p:val>
                                        </p:tav>
                                      </p:tavLst>
                                    </p:anim>
                                    <p:anim calcmode="lin" valueType="num">
                                      <p:cBhvr>
                                        <p:cTn id="98" dur="1000" fill="hold"/>
                                        <p:tgtEl>
                                          <p:spTgt spid="15"/>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1000"/>
                                        <p:tgtEl>
                                          <p:spTgt spid="13"/>
                                        </p:tgtEl>
                                      </p:cBhvr>
                                    </p:animEffect>
                                    <p:anim calcmode="lin" valueType="num">
                                      <p:cBhvr>
                                        <p:cTn id="102" dur="1000" fill="hold"/>
                                        <p:tgtEl>
                                          <p:spTgt spid="13"/>
                                        </p:tgtEl>
                                        <p:attrNameLst>
                                          <p:attrName>ppt_x</p:attrName>
                                        </p:attrNameLst>
                                      </p:cBhvr>
                                      <p:tavLst>
                                        <p:tav tm="0">
                                          <p:val>
                                            <p:strVal val="#ppt_x"/>
                                          </p:val>
                                        </p:tav>
                                        <p:tav tm="100000">
                                          <p:val>
                                            <p:strVal val="#ppt_x"/>
                                          </p:val>
                                        </p:tav>
                                      </p:tavLst>
                                    </p:anim>
                                    <p:anim calcmode="lin" valueType="num">
                                      <p:cBhvr>
                                        <p:cTn id="10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animBg="1"/>
      <p:bldP spid="9" grpId="0" animBg="1"/>
      <p:bldP spid="10" grpId="0"/>
      <p:bldP spid="11" grpId="0"/>
      <p:bldP spid="12" grpId="0"/>
      <p:bldP spid="13" grpId="0"/>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6A6A9-A7A0-F89A-B677-A4A5455EEC18}"/>
              </a:ext>
            </a:extLst>
          </p:cNvPr>
          <p:cNvSpPr>
            <a:spLocks noGrp="1"/>
          </p:cNvSpPr>
          <p:nvPr>
            <p:ph type="title"/>
          </p:nvPr>
        </p:nvSpPr>
        <p:spPr/>
        <p:txBody>
          <a:bodyPr/>
          <a:lstStyle/>
          <a:p>
            <a:r>
              <a:rPr lang="en-GB" dirty="0"/>
              <a:t>NaCl properties vs. other dosemeters</a:t>
            </a:r>
          </a:p>
        </p:txBody>
      </p:sp>
      <p:pic>
        <p:nvPicPr>
          <p:cNvPr id="5" name="Picture 4">
            <a:extLst>
              <a:ext uri="{FF2B5EF4-FFF2-40B4-BE49-F238E27FC236}">
                <a16:creationId xmlns:a16="http://schemas.microsoft.com/office/drawing/2014/main" id="{EBC12CCB-D7AA-9C07-602B-6BDF3D43CB4D}"/>
              </a:ext>
            </a:extLst>
          </p:cNvPr>
          <p:cNvPicPr>
            <a:picLocks noChangeAspect="1"/>
          </p:cNvPicPr>
          <p:nvPr/>
        </p:nvPicPr>
        <p:blipFill>
          <a:blip r:embed="rId2"/>
          <a:stretch>
            <a:fillRect/>
          </a:stretch>
        </p:blipFill>
        <p:spPr>
          <a:xfrm>
            <a:off x="567756" y="1543924"/>
            <a:ext cx="8008488" cy="3329019"/>
          </a:xfrm>
          <a:prstGeom prst="rect">
            <a:avLst/>
          </a:prstGeom>
        </p:spPr>
      </p:pic>
      <p:pic>
        <p:nvPicPr>
          <p:cNvPr id="7" name="Picture 6" descr="A qr code on a white background&#10;&#10;Description automatically generated">
            <a:extLst>
              <a:ext uri="{FF2B5EF4-FFF2-40B4-BE49-F238E27FC236}">
                <a16:creationId xmlns:a16="http://schemas.microsoft.com/office/drawing/2014/main" id="{2BACDDC8-56D6-3A10-1572-87CCE8C0EEE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109609" y="4989636"/>
            <a:ext cx="1652045" cy="1652045"/>
          </a:xfrm>
          <a:prstGeom prst="rect">
            <a:avLst/>
          </a:prstGeom>
        </p:spPr>
      </p:pic>
    </p:spTree>
    <p:extLst>
      <p:ext uri="{BB962C8B-B14F-4D97-AF65-F5344CB8AC3E}">
        <p14:creationId xmlns:p14="http://schemas.microsoft.com/office/powerpoint/2010/main" val="3476404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A061E-E2DD-B3FA-745E-2E0FB4AE88EF}"/>
              </a:ext>
            </a:extLst>
          </p:cNvPr>
          <p:cNvSpPr>
            <a:spLocks noGrp="1"/>
          </p:cNvSpPr>
          <p:nvPr>
            <p:ph type="title"/>
          </p:nvPr>
        </p:nvSpPr>
        <p:spPr/>
        <p:txBody>
          <a:bodyPr/>
          <a:lstStyle/>
          <a:p>
            <a:r>
              <a:rPr lang="en-GB" dirty="0"/>
              <a:t>Performance</a:t>
            </a:r>
          </a:p>
        </p:txBody>
      </p:sp>
      <p:sp>
        <p:nvSpPr>
          <p:cNvPr id="3" name="Content Placeholder 2">
            <a:extLst>
              <a:ext uri="{FF2B5EF4-FFF2-40B4-BE49-F238E27FC236}">
                <a16:creationId xmlns:a16="http://schemas.microsoft.com/office/drawing/2014/main" id="{DCD4B4F6-C91C-871F-5DD9-2EEBCE8EB2FE}"/>
              </a:ext>
            </a:extLst>
          </p:cNvPr>
          <p:cNvSpPr>
            <a:spLocks noGrp="1"/>
          </p:cNvSpPr>
          <p:nvPr>
            <p:ph idx="1"/>
          </p:nvPr>
        </p:nvSpPr>
        <p:spPr>
          <a:xfrm>
            <a:off x="5631901" y="1826594"/>
            <a:ext cx="3399205" cy="3572255"/>
          </a:xfrm>
        </p:spPr>
        <p:txBody>
          <a:bodyPr/>
          <a:lstStyle/>
          <a:p>
            <a:pPr marL="0" indent="0">
              <a:buNone/>
            </a:pPr>
            <a:r>
              <a:rPr lang="en-GB" dirty="0"/>
              <a:t>Tested for </a:t>
            </a:r>
            <a:r>
              <a:rPr lang="el-GR" dirty="0"/>
              <a:t>β</a:t>
            </a:r>
            <a:r>
              <a:rPr lang="en-GB" dirty="0"/>
              <a:t> &amp; </a:t>
            </a:r>
            <a:r>
              <a:rPr lang="el-GR" dirty="0"/>
              <a:t>γ</a:t>
            </a:r>
            <a:br>
              <a:rPr lang="en-GB" dirty="0"/>
            </a:br>
            <a:endParaRPr lang="en-GB" dirty="0"/>
          </a:p>
          <a:p>
            <a:pPr marL="0" indent="0">
              <a:buNone/>
            </a:pPr>
            <a:r>
              <a:rPr lang="en-GB" dirty="0"/>
              <a:t>SUERC </a:t>
            </a:r>
            <a:r>
              <a:rPr lang="en-GB" dirty="0">
                <a:sym typeface="Wingdings" panose="05000000000000000000" pitchFamily="2" charset="2"/>
              </a:rPr>
              <a:t> 5 pellets together</a:t>
            </a:r>
            <a:br>
              <a:rPr lang="en-GB" dirty="0">
                <a:sym typeface="Wingdings" panose="05000000000000000000" pitchFamily="2" charset="2"/>
              </a:rPr>
            </a:br>
            <a:endParaRPr lang="en-GB" dirty="0"/>
          </a:p>
          <a:p>
            <a:pPr marL="0" indent="0">
              <a:buNone/>
            </a:pPr>
            <a:r>
              <a:rPr lang="en-GB" dirty="0"/>
              <a:t>Detection limits:</a:t>
            </a:r>
          </a:p>
          <a:p>
            <a:r>
              <a:rPr lang="en-GB" dirty="0">
                <a:solidFill>
                  <a:schemeClr val="accent2">
                    <a:lumMod val="50000"/>
                  </a:schemeClr>
                </a:solidFill>
              </a:rPr>
              <a:t>OSL </a:t>
            </a:r>
            <a:r>
              <a:rPr lang="en-GB" dirty="0">
                <a:solidFill>
                  <a:schemeClr val="accent2">
                    <a:lumMod val="50000"/>
                  </a:schemeClr>
                </a:solidFill>
                <a:sym typeface="Wingdings" panose="05000000000000000000" pitchFamily="2" charset="2"/>
              </a:rPr>
              <a:t> 3 µGy</a:t>
            </a:r>
          </a:p>
          <a:p>
            <a:r>
              <a:rPr lang="en-GB" dirty="0">
                <a:solidFill>
                  <a:schemeClr val="accent2">
                    <a:lumMod val="50000"/>
                  </a:schemeClr>
                </a:solidFill>
                <a:sym typeface="Wingdings" panose="05000000000000000000" pitchFamily="2" charset="2"/>
              </a:rPr>
              <a:t>IRSL  50-80 </a:t>
            </a:r>
            <a:r>
              <a:rPr lang="en-GB" sz="2400" dirty="0">
                <a:solidFill>
                  <a:schemeClr val="accent2">
                    <a:lumMod val="50000"/>
                  </a:schemeClr>
                </a:solidFill>
                <a:effectLst/>
              </a:rPr>
              <a:t>µGy</a:t>
            </a:r>
          </a:p>
          <a:p>
            <a:pPr marL="0" indent="0">
              <a:buNone/>
            </a:pPr>
            <a:endParaRPr lang="en-GB" sz="2400" dirty="0"/>
          </a:p>
        </p:txBody>
      </p:sp>
      <p:pic>
        <p:nvPicPr>
          <p:cNvPr id="4" name="Content Placeholder 10" descr="A graph of different colored objects&#10;&#10;Description automatically generated with medium confidence">
            <a:extLst>
              <a:ext uri="{FF2B5EF4-FFF2-40B4-BE49-F238E27FC236}">
                <a16:creationId xmlns:a16="http://schemas.microsoft.com/office/drawing/2014/main" id="{8805C0A4-230C-A3E1-49A5-2EB9B22151F5}"/>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bwMode="auto">
          <a:xfrm>
            <a:off x="0" y="1642872"/>
            <a:ext cx="5486413" cy="4140116"/>
          </a:xfrm>
          <a:prstGeom prst="rect">
            <a:avLst/>
          </a:prstGeom>
          <a:noFill/>
          <a:ln w="9525">
            <a:noFill/>
            <a:miter lim="800000"/>
            <a:headEnd/>
            <a:tailEnd/>
          </a:ln>
        </p:spPr>
      </p:pic>
      <p:sp>
        <p:nvSpPr>
          <p:cNvPr id="5" name="TextBox 4">
            <a:extLst>
              <a:ext uri="{FF2B5EF4-FFF2-40B4-BE49-F238E27FC236}">
                <a16:creationId xmlns:a16="http://schemas.microsoft.com/office/drawing/2014/main" id="{B892005E-385E-8470-2FE8-DAC6FFF95CC1}"/>
              </a:ext>
            </a:extLst>
          </p:cNvPr>
          <p:cNvSpPr txBox="1"/>
          <p:nvPr/>
        </p:nvSpPr>
        <p:spPr>
          <a:xfrm>
            <a:off x="942841" y="5824933"/>
            <a:ext cx="4360985" cy="615553"/>
          </a:xfrm>
          <a:prstGeom prst="rect">
            <a:avLst/>
          </a:prstGeom>
          <a:noFill/>
        </p:spPr>
        <p:txBody>
          <a:bodyPr wrap="square" rtlCol="0">
            <a:spAutoFit/>
          </a:bodyPr>
          <a:lstStyle/>
          <a:p>
            <a:pPr algn="ctr"/>
            <a:r>
              <a:rPr lang="en-GB" sz="1700" dirty="0"/>
              <a:t>OSL and IRSL dose response for irradiations with </a:t>
            </a:r>
            <a:r>
              <a:rPr lang="en-GB" sz="1700" baseline="30000" dirty="0"/>
              <a:t>90</a:t>
            </a:r>
            <a:r>
              <a:rPr lang="en-GB" sz="1700" dirty="0"/>
              <a:t>Sr/</a:t>
            </a:r>
            <a:r>
              <a:rPr lang="en-GB" sz="1700" baseline="30000" dirty="0"/>
              <a:t>90</a:t>
            </a:r>
            <a:r>
              <a:rPr lang="en-GB" sz="1700" dirty="0"/>
              <a:t>Y, for all 3 readers. </a:t>
            </a:r>
          </a:p>
        </p:txBody>
      </p:sp>
      <p:sp>
        <p:nvSpPr>
          <p:cNvPr id="6" name="Oval 5">
            <a:extLst>
              <a:ext uri="{FF2B5EF4-FFF2-40B4-BE49-F238E27FC236}">
                <a16:creationId xmlns:a16="http://schemas.microsoft.com/office/drawing/2014/main" id="{F585C693-055D-22F0-87D6-7633F5FB7307}"/>
              </a:ext>
            </a:extLst>
          </p:cNvPr>
          <p:cNvSpPr/>
          <p:nvPr/>
        </p:nvSpPr>
        <p:spPr bwMode="auto">
          <a:xfrm rot="20193145">
            <a:off x="1040090" y="2901990"/>
            <a:ext cx="4345803" cy="489368"/>
          </a:xfrm>
          <a:prstGeom prst="ellipse">
            <a:avLst/>
          </a:prstGeom>
          <a:noFill/>
          <a:ln>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04875"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2"/>
              </a:solidFill>
              <a:effectLst/>
              <a:latin typeface="Arial" charset="0"/>
            </a:endParaRPr>
          </a:p>
        </p:txBody>
      </p:sp>
      <p:sp>
        <p:nvSpPr>
          <p:cNvPr id="7" name="Oval 6">
            <a:extLst>
              <a:ext uri="{FF2B5EF4-FFF2-40B4-BE49-F238E27FC236}">
                <a16:creationId xmlns:a16="http://schemas.microsoft.com/office/drawing/2014/main" id="{F72C69DA-9889-AB55-638B-1BC3BF61B0B3}"/>
              </a:ext>
            </a:extLst>
          </p:cNvPr>
          <p:cNvSpPr/>
          <p:nvPr/>
        </p:nvSpPr>
        <p:spPr bwMode="auto">
          <a:xfrm rot="20193145">
            <a:off x="1139278" y="3496564"/>
            <a:ext cx="4475501" cy="649198"/>
          </a:xfrm>
          <a:prstGeom prst="ellipse">
            <a:avLst/>
          </a:prstGeom>
          <a:noFill/>
          <a:ln>
            <a:solidFill>
              <a:schemeClr val="accent2"/>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04875"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2"/>
              </a:solidFill>
              <a:effectLst/>
              <a:latin typeface="Arial" charset="0"/>
            </a:endParaRPr>
          </a:p>
        </p:txBody>
      </p:sp>
    </p:spTree>
    <p:extLst>
      <p:ext uri="{BB962C8B-B14F-4D97-AF65-F5344CB8AC3E}">
        <p14:creationId xmlns:p14="http://schemas.microsoft.com/office/powerpoint/2010/main" val="1225226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7703F-8583-8C0F-6079-9217184ADC7C}"/>
              </a:ext>
            </a:extLst>
          </p:cNvPr>
          <p:cNvSpPr>
            <a:spLocks noGrp="1"/>
          </p:cNvSpPr>
          <p:nvPr>
            <p:ph type="title"/>
          </p:nvPr>
        </p:nvSpPr>
        <p:spPr/>
        <p:txBody>
          <a:bodyPr/>
          <a:lstStyle/>
          <a:p>
            <a:r>
              <a:rPr lang="en-GB" dirty="0"/>
              <a:t>Potential in war-time</a:t>
            </a:r>
          </a:p>
        </p:txBody>
      </p:sp>
      <p:sp>
        <p:nvSpPr>
          <p:cNvPr id="3" name="Content Placeholder 2">
            <a:extLst>
              <a:ext uri="{FF2B5EF4-FFF2-40B4-BE49-F238E27FC236}">
                <a16:creationId xmlns:a16="http://schemas.microsoft.com/office/drawing/2014/main" id="{F86DED21-42FC-378B-116A-8A548A8B41A3}"/>
              </a:ext>
            </a:extLst>
          </p:cNvPr>
          <p:cNvSpPr>
            <a:spLocks noGrp="1"/>
          </p:cNvSpPr>
          <p:nvPr>
            <p:ph idx="1"/>
          </p:nvPr>
        </p:nvSpPr>
        <p:spPr>
          <a:xfrm>
            <a:off x="276955" y="1535190"/>
            <a:ext cx="7866583" cy="4558985"/>
          </a:xfrm>
        </p:spPr>
        <p:txBody>
          <a:bodyPr/>
          <a:lstStyle/>
          <a:p>
            <a:r>
              <a:rPr lang="en-GB" sz="2150" dirty="0"/>
              <a:t>No need for </a:t>
            </a:r>
            <a:r>
              <a:rPr lang="en-GB" sz="2150" dirty="0">
                <a:solidFill>
                  <a:schemeClr val="accent2">
                    <a:lumMod val="50000"/>
                  </a:schemeClr>
                </a:solidFill>
                <a:effectLst>
                  <a:outerShdw blurRad="38100" dist="38100" dir="2700000" algn="tl">
                    <a:srgbClr val="000000">
                      <a:alpha val="43137"/>
                    </a:srgbClr>
                  </a:outerShdw>
                </a:effectLst>
              </a:rPr>
              <a:t>power supply </a:t>
            </a:r>
          </a:p>
          <a:p>
            <a:r>
              <a:rPr lang="en-GB" sz="2150" dirty="0"/>
              <a:t>Low-cost </a:t>
            </a:r>
            <a:r>
              <a:rPr lang="en-GB" sz="2150" dirty="0">
                <a:sym typeface="Wingdings" panose="05000000000000000000" pitchFamily="2" charset="2"/>
              </a:rPr>
              <a:t> building a larger </a:t>
            </a:r>
            <a:r>
              <a:rPr lang="en-GB" sz="2150" dirty="0">
                <a:solidFill>
                  <a:schemeClr val="accent2">
                    <a:lumMod val="50000"/>
                  </a:schemeClr>
                </a:solidFill>
                <a:effectLst>
                  <a:outerShdw blurRad="38100" dist="38100" dir="2700000" algn="tl">
                    <a:srgbClr val="000000">
                      <a:alpha val="43137"/>
                    </a:srgbClr>
                  </a:outerShdw>
                </a:effectLst>
                <a:sym typeface="Wingdings" panose="05000000000000000000" pitchFamily="2" charset="2"/>
              </a:rPr>
              <a:t>network</a:t>
            </a:r>
            <a:r>
              <a:rPr lang="en-GB" sz="2150" dirty="0">
                <a:sym typeface="Wingdings" panose="05000000000000000000" pitchFamily="2" charset="2"/>
              </a:rPr>
              <a:t> of readers</a:t>
            </a:r>
          </a:p>
          <a:p>
            <a:r>
              <a:rPr lang="en-GB" sz="2150" dirty="0">
                <a:solidFill>
                  <a:schemeClr val="accent2">
                    <a:lumMod val="50000"/>
                  </a:schemeClr>
                </a:solidFill>
                <a:effectLst>
                  <a:outerShdw blurRad="38100" dist="38100" dir="2700000" algn="tl">
                    <a:srgbClr val="000000">
                      <a:alpha val="43137"/>
                    </a:srgbClr>
                  </a:outerShdw>
                </a:effectLst>
                <a:sym typeface="Wingdings" panose="05000000000000000000" pitchFamily="2" charset="2"/>
              </a:rPr>
              <a:t>In situ </a:t>
            </a:r>
            <a:r>
              <a:rPr lang="en-GB" sz="2150" dirty="0">
                <a:sym typeface="Wingdings" panose="05000000000000000000" pitchFamily="2" charset="2"/>
              </a:rPr>
              <a:t> overcomes the difficulty of transporting samples through borders</a:t>
            </a:r>
            <a:endParaRPr lang="en-GB" sz="2150" dirty="0"/>
          </a:p>
          <a:p>
            <a:r>
              <a:rPr lang="en-GB" sz="2150" dirty="0">
                <a:sym typeface="Wingdings" panose="05000000000000000000" pitchFamily="2" charset="2"/>
              </a:rPr>
              <a:t>No limitations due to </a:t>
            </a:r>
            <a:r>
              <a:rPr lang="en-GB" sz="2150" dirty="0">
                <a:solidFill>
                  <a:schemeClr val="accent2">
                    <a:lumMod val="50000"/>
                  </a:schemeClr>
                </a:solidFill>
                <a:effectLst>
                  <a:outerShdw blurRad="38100" dist="38100" dir="2700000" algn="tl">
                    <a:srgbClr val="000000">
                      <a:alpha val="43137"/>
                    </a:srgbClr>
                  </a:outerShdw>
                </a:effectLst>
                <a:sym typeface="Wingdings" panose="05000000000000000000" pitchFamily="2" charset="2"/>
              </a:rPr>
              <a:t>communication disruption </a:t>
            </a:r>
            <a:r>
              <a:rPr lang="en-GB" sz="2150" dirty="0">
                <a:sym typeface="Wingdings" panose="05000000000000000000" pitchFamily="2" charset="2"/>
              </a:rPr>
              <a:t>during war</a:t>
            </a:r>
          </a:p>
          <a:p>
            <a:r>
              <a:rPr lang="en-GB" sz="2150" dirty="0">
                <a:solidFill>
                  <a:schemeClr val="accent2">
                    <a:lumMod val="50000"/>
                  </a:schemeClr>
                </a:solidFill>
                <a:effectLst>
                  <a:outerShdw blurRad="38100" dist="38100" dir="2700000" algn="tl">
                    <a:srgbClr val="000000">
                      <a:alpha val="43137"/>
                    </a:srgbClr>
                  </a:outerShdw>
                </a:effectLst>
                <a:sym typeface="Wingdings" panose="05000000000000000000" pitchFamily="2" charset="2"/>
              </a:rPr>
              <a:t>Linear</a:t>
            </a:r>
            <a:r>
              <a:rPr lang="en-GB" sz="2150" dirty="0">
                <a:sym typeface="Wingdings" panose="05000000000000000000" pitchFamily="2" charset="2"/>
              </a:rPr>
              <a:t> response to dose  Ability to retrieve the dose</a:t>
            </a:r>
          </a:p>
          <a:p>
            <a:r>
              <a:rPr lang="en-GB" sz="2150" dirty="0">
                <a:sym typeface="Wingdings" panose="05000000000000000000" pitchFamily="2" charset="2"/>
              </a:rPr>
              <a:t>Low detection limit  can relief even the </a:t>
            </a:r>
            <a:r>
              <a:rPr lang="en-GB" sz="2150" dirty="0">
                <a:solidFill>
                  <a:schemeClr val="accent2">
                    <a:lumMod val="50000"/>
                  </a:schemeClr>
                </a:solidFill>
                <a:effectLst>
                  <a:outerShdw blurRad="38100" dist="38100" dir="2700000" algn="tl">
                    <a:srgbClr val="000000">
                      <a:alpha val="43137"/>
                    </a:srgbClr>
                  </a:outerShdw>
                </a:effectLst>
                <a:sym typeface="Wingdings" panose="05000000000000000000" pitchFamily="2" charset="2"/>
              </a:rPr>
              <a:t>“worried-well”</a:t>
            </a:r>
          </a:p>
          <a:p>
            <a:r>
              <a:rPr lang="en-GB" sz="2150" dirty="0">
                <a:sym typeface="Wingdings" panose="05000000000000000000" pitchFamily="2" charset="2"/>
              </a:rPr>
              <a:t>Higher residuals </a:t>
            </a:r>
            <a:r>
              <a:rPr lang="en-GB" sz="2150" dirty="0">
                <a:effectLst>
                  <a:outerShdw blurRad="38100" dist="38100" dir="2700000" algn="tl">
                    <a:srgbClr val="000000">
                      <a:alpha val="43137"/>
                    </a:srgbClr>
                  </a:outerShdw>
                </a:effectLst>
                <a:sym typeface="Wingdings" panose="05000000000000000000" pitchFamily="2" charset="2"/>
              </a:rPr>
              <a:t> </a:t>
            </a:r>
            <a:r>
              <a:rPr lang="en-GB" sz="2150" dirty="0">
                <a:solidFill>
                  <a:schemeClr val="accent2">
                    <a:lumMod val="50000"/>
                  </a:schemeClr>
                </a:solidFill>
                <a:effectLst>
                  <a:outerShdw blurRad="38100" dist="38100" dir="2700000" algn="tl">
                    <a:srgbClr val="000000">
                      <a:alpha val="43137"/>
                    </a:srgbClr>
                  </a:outerShdw>
                </a:effectLst>
                <a:sym typeface="Wingdings" panose="05000000000000000000" pitchFamily="2" charset="2"/>
              </a:rPr>
              <a:t>re-reading</a:t>
            </a:r>
            <a:r>
              <a:rPr lang="en-GB" sz="2150" dirty="0">
                <a:effectLst>
                  <a:outerShdw blurRad="38100" dist="38100" dir="2700000" algn="tl">
                    <a:srgbClr val="000000">
                      <a:alpha val="43137"/>
                    </a:srgbClr>
                  </a:outerShdw>
                </a:effectLst>
                <a:sym typeface="Wingdings" panose="05000000000000000000" pitchFamily="2" charset="2"/>
              </a:rPr>
              <a:t> </a:t>
            </a:r>
            <a:r>
              <a:rPr lang="en-GB" sz="2150" dirty="0">
                <a:sym typeface="Wingdings" panose="05000000000000000000" pitchFamily="2" charset="2"/>
              </a:rPr>
              <a:t>the same samples</a:t>
            </a:r>
          </a:p>
          <a:p>
            <a:r>
              <a:rPr lang="en-GB" sz="2150" dirty="0">
                <a:sym typeface="Wingdings" panose="05000000000000000000" pitchFamily="2" charset="2"/>
              </a:rPr>
              <a:t>Combination of </a:t>
            </a:r>
            <a:r>
              <a:rPr lang="en-GB" sz="2150" dirty="0">
                <a:solidFill>
                  <a:schemeClr val="accent2">
                    <a:lumMod val="50000"/>
                  </a:schemeClr>
                </a:solidFill>
                <a:effectLst>
                  <a:outerShdw blurRad="38100" dist="38100" dir="2700000" algn="tl">
                    <a:srgbClr val="000000">
                      <a:alpha val="43137"/>
                    </a:srgbClr>
                  </a:outerShdw>
                </a:effectLst>
                <a:sym typeface="Wingdings" panose="05000000000000000000" pitchFamily="2" charset="2"/>
              </a:rPr>
              <a:t>IRSL and OSL</a:t>
            </a:r>
          </a:p>
          <a:p>
            <a:r>
              <a:rPr lang="en-GB" sz="2150" dirty="0">
                <a:sym typeface="Wingdings" panose="05000000000000000000" pitchFamily="2" charset="2"/>
              </a:rPr>
              <a:t>Helpful for </a:t>
            </a:r>
            <a:r>
              <a:rPr lang="en-GB" sz="2150" dirty="0">
                <a:solidFill>
                  <a:schemeClr val="accent2">
                    <a:lumMod val="50000"/>
                  </a:schemeClr>
                </a:solidFill>
                <a:effectLst>
                  <a:outerShdw blurRad="38100" dist="38100" dir="2700000" algn="tl">
                    <a:srgbClr val="000000">
                      <a:alpha val="43137"/>
                    </a:srgbClr>
                  </a:outerShdw>
                </a:effectLst>
                <a:sym typeface="Wingdings" panose="05000000000000000000" pitchFamily="2" charset="2"/>
              </a:rPr>
              <a:t>triage</a:t>
            </a:r>
            <a:r>
              <a:rPr lang="en-GB" sz="2150" dirty="0">
                <a:sym typeface="Wingdings" panose="05000000000000000000" pitchFamily="2" charset="2"/>
              </a:rPr>
              <a:t>  can even read many samples together and do 1-1 analysis only to batches that the dose appears higher than the threshold </a:t>
            </a:r>
          </a:p>
        </p:txBody>
      </p:sp>
      <p:pic>
        <p:nvPicPr>
          <p:cNvPr id="1026" name="Picture 2" descr="8 Common Pregnancy Myths">
            <a:extLst>
              <a:ext uri="{FF2B5EF4-FFF2-40B4-BE49-F238E27FC236}">
                <a16:creationId xmlns:a16="http://schemas.microsoft.com/office/drawing/2014/main" id="{03AD3A09-3EC2-3E6C-E698-97553E0589C5}"/>
              </a:ext>
            </a:extLst>
          </p:cNvPr>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a:off x="7634646" y="0"/>
            <a:ext cx="1482409" cy="16899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emium Photo | Woman in underwear holding something near her belly on  white background closeup Healthy stomach">
            <a:extLst>
              <a:ext uri="{FF2B5EF4-FFF2-40B4-BE49-F238E27FC236}">
                <a16:creationId xmlns:a16="http://schemas.microsoft.com/office/drawing/2014/main" id="{2FD9BB4E-577A-8808-176E-65566CA4C444}"/>
              </a:ext>
            </a:extLst>
          </p:cNvPr>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p:blipFill>
        <p:spPr bwMode="auto">
          <a:xfrm>
            <a:off x="6014189" y="13864"/>
            <a:ext cx="1620457" cy="1683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8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28"/>
                                        </p:tgtEl>
                                        <p:attrNameLst>
                                          <p:attrName>style.visibility</p:attrName>
                                        </p:attrNameLst>
                                      </p:cBhvr>
                                      <p:to>
                                        <p:strVal val="visible"/>
                                      </p:to>
                                    </p:set>
                                    <p:anim calcmode="lin" valueType="num">
                                      <p:cBhvr additive="base">
                                        <p:cTn id="37" dur="500" fill="hold"/>
                                        <p:tgtEl>
                                          <p:spTgt spid="1028"/>
                                        </p:tgtEl>
                                        <p:attrNameLst>
                                          <p:attrName>ppt_x</p:attrName>
                                        </p:attrNameLst>
                                      </p:cBhvr>
                                      <p:tavLst>
                                        <p:tav tm="0">
                                          <p:val>
                                            <p:strVal val="#ppt_x"/>
                                          </p:val>
                                        </p:tav>
                                        <p:tav tm="100000">
                                          <p:val>
                                            <p:strVal val="#ppt_x"/>
                                          </p:val>
                                        </p:tav>
                                      </p:tavLst>
                                    </p:anim>
                                    <p:anim calcmode="lin" valueType="num">
                                      <p:cBhvr additive="base">
                                        <p:cTn id="38" dur="500" fill="hold"/>
                                        <p:tgtEl>
                                          <p:spTgt spid="1028"/>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026"/>
                                        </p:tgtEl>
                                        <p:attrNameLst>
                                          <p:attrName>style.visibility</p:attrName>
                                        </p:attrNameLst>
                                      </p:cBhvr>
                                      <p:to>
                                        <p:strVal val="visible"/>
                                      </p:to>
                                    </p:set>
                                    <p:anim calcmode="lin" valueType="num">
                                      <p:cBhvr additive="base">
                                        <p:cTn id="41" dur="500" fill="hold"/>
                                        <p:tgtEl>
                                          <p:spTgt spid="1026"/>
                                        </p:tgtEl>
                                        <p:attrNameLst>
                                          <p:attrName>ppt_x</p:attrName>
                                        </p:attrNameLst>
                                      </p:cBhvr>
                                      <p:tavLst>
                                        <p:tav tm="0">
                                          <p:val>
                                            <p:strVal val="#ppt_x"/>
                                          </p:val>
                                        </p:tav>
                                        <p:tav tm="100000">
                                          <p:val>
                                            <p:strVal val="#ppt_x"/>
                                          </p:val>
                                        </p:tav>
                                      </p:tavLst>
                                    </p:anim>
                                    <p:anim calcmode="lin" valueType="num">
                                      <p:cBhvr additive="base">
                                        <p:cTn id="42"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 calcmode="lin" valueType="num">
                                      <p:cBhvr additive="base">
                                        <p:cTn id="5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 calcmode="lin" valueType="num">
                                      <p:cBhvr additive="base">
                                        <p:cTn id="5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80270-9F08-3CAD-56A9-2B1A78BAB776}"/>
              </a:ext>
            </a:extLst>
          </p:cNvPr>
          <p:cNvSpPr>
            <a:spLocks noGrp="1"/>
          </p:cNvSpPr>
          <p:nvPr>
            <p:ph type="title"/>
          </p:nvPr>
        </p:nvSpPr>
        <p:spPr/>
        <p:txBody>
          <a:bodyPr/>
          <a:lstStyle/>
          <a:p>
            <a:r>
              <a:rPr lang="en-GB" dirty="0"/>
              <a:t>RRADEW - </a:t>
            </a:r>
            <a:r>
              <a:rPr lang="en-US" dirty="0"/>
              <a:t>Resilience to </a:t>
            </a:r>
            <a:r>
              <a:rPr lang="en-US" dirty="0" err="1"/>
              <a:t>RADiological</a:t>
            </a:r>
            <a:r>
              <a:rPr lang="en-US" dirty="0"/>
              <a:t> Events in Wartime</a:t>
            </a:r>
            <a:endParaRPr lang="en-GB" dirty="0"/>
          </a:p>
        </p:txBody>
      </p:sp>
      <p:sp>
        <p:nvSpPr>
          <p:cNvPr id="3" name="Content Placeholder 2">
            <a:extLst>
              <a:ext uri="{FF2B5EF4-FFF2-40B4-BE49-F238E27FC236}">
                <a16:creationId xmlns:a16="http://schemas.microsoft.com/office/drawing/2014/main" id="{406A7C22-435E-6253-ACF9-DD169B1270F2}"/>
              </a:ext>
            </a:extLst>
          </p:cNvPr>
          <p:cNvSpPr>
            <a:spLocks noGrp="1"/>
          </p:cNvSpPr>
          <p:nvPr>
            <p:ph idx="1"/>
          </p:nvPr>
        </p:nvSpPr>
        <p:spPr>
          <a:xfrm>
            <a:off x="667975" y="1853390"/>
            <a:ext cx="7707876" cy="4321942"/>
          </a:xfrm>
        </p:spPr>
        <p:txBody>
          <a:bodyPr/>
          <a:lstStyle/>
          <a:p>
            <a:r>
              <a:rPr lang="en-GB" dirty="0"/>
              <a:t>WP4 (Ukrainian case study)</a:t>
            </a:r>
          </a:p>
          <a:p>
            <a:r>
              <a:rPr lang="en-GB" dirty="0"/>
              <a:t>Develop information material to the public </a:t>
            </a:r>
          </a:p>
          <a:p>
            <a:pPr lvl="1"/>
            <a:r>
              <a:rPr lang="en-GB" dirty="0"/>
              <a:t>Packaging material &amp; method, optimal positioning on the body, labelling, general information</a:t>
            </a:r>
          </a:p>
          <a:p>
            <a:r>
              <a:rPr lang="en-GB" dirty="0"/>
              <a:t>Study optimal ways of broadcasting the information</a:t>
            </a:r>
          </a:p>
          <a:p>
            <a:r>
              <a:rPr lang="en-GB" dirty="0"/>
              <a:t>Establishing workflow for the chain packing-collection-readout-reporting back the results</a:t>
            </a:r>
          </a:p>
          <a:p>
            <a:r>
              <a:rPr lang="en-GB" dirty="0"/>
              <a:t>Testing parts or the whole chain of the proposed guideline for using NaCl as a “folk-dosemeter”</a:t>
            </a:r>
          </a:p>
        </p:txBody>
      </p:sp>
    </p:spTree>
    <p:extLst>
      <p:ext uri="{BB962C8B-B14F-4D97-AF65-F5344CB8AC3E}">
        <p14:creationId xmlns:p14="http://schemas.microsoft.com/office/powerpoint/2010/main" val="4199669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ome - Doktorand-Portfolio Medical Faculty Lund">
            <a:extLst>
              <a:ext uri="{FF2B5EF4-FFF2-40B4-BE49-F238E27FC236}">
                <a16:creationId xmlns:a16="http://schemas.microsoft.com/office/drawing/2014/main" id="{23724CBA-152A-4A6D-8217-2C96EC3DF77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53952" y="2302871"/>
            <a:ext cx="5047861" cy="2252257"/>
          </a:xfrm>
          <a:prstGeom prst="rect">
            <a:avLst/>
          </a:prstGeom>
          <a:noFill/>
          <a:extLst>
            <a:ext uri="{909E8E84-426E-40DD-AFC4-6F175D3DCCD1}">
              <a14:hiddenFill xmlns:a14="http://schemas.microsoft.com/office/drawing/2010/main">
                <a:solidFill>
                  <a:srgbClr val="FFFFFF"/>
                </a:solidFill>
              </a14:hiddenFill>
            </a:ext>
          </a:extLst>
        </p:spPr>
      </p:pic>
      <p:sp>
        <p:nvSpPr>
          <p:cNvPr id="3" name="textruta 2">
            <a:extLst>
              <a:ext uri="{FF2B5EF4-FFF2-40B4-BE49-F238E27FC236}">
                <a16:creationId xmlns:a16="http://schemas.microsoft.com/office/drawing/2014/main" id="{955CA92A-7FFD-47B9-B3B5-EDCB7827538F}"/>
              </a:ext>
            </a:extLst>
          </p:cNvPr>
          <p:cNvSpPr txBox="1"/>
          <p:nvPr/>
        </p:nvSpPr>
        <p:spPr>
          <a:xfrm>
            <a:off x="2453952" y="4878702"/>
            <a:ext cx="4590039" cy="1569660"/>
          </a:xfrm>
          <a:prstGeom prst="rect">
            <a:avLst/>
          </a:prstGeom>
          <a:noFill/>
        </p:spPr>
        <p:txBody>
          <a:bodyPr wrap="none" rtlCol="0">
            <a:spAutoFit/>
          </a:bodyPr>
          <a:lstStyle/>
          <a:p>
            <a:r>
              <a:rPr lang="en-GB" sz="2400" dirty="0"/>
              <a:t>Maria.Karampiperi@med.lu.se</a:t>
            </a:r>
            <a:br>
              <a:rPr lang="en-GB" sz="2400" dirty="0"/>
            </a:br>
            <a:r>
              <a:rPr lang="en-GB" sz="2400" dirty="0"/>
              <a:t>Christian.Bernhardsson@med.lu.se</a:t>
            </a:r>
          </a:p>
          <a:p>
            <a:endParaRPr lang="en-GB" sz="2400" dirty="0"/>
          </a:p>
          <a:p>
            <a:pPr algn="ctr"/>
            <a:r>
              <a:rPr lang="en-GB" sz="2400" i="1" dirty="0"/>
              <a:t>https://www.msf-malmo.lu.se/</a:t>
            </a:r>
          </a:p>
        </p:txBody>
      </p:sp>
      <p:sp>
        <p:nvSpPr>
          <p:cNvPr id="2" name="textruta 1">
            <a:extLst>
              <a:ext uri="{FF2B5EF4-FFF2-40B4-BE49-F238E27FC236}">
                <a16:creationId xmlns:a16="http://schemas.microsoft.com/office/drawing/2014/main" id="{67E72226-37AA-4950-9DDB-F6E2B3D76746}"/>
              </a:ext>
            </a:extLst>
          </p:cNvPr>
          <p:cNvSpPr txBox="1"/>
          <p:nvPr/>
        </p:nvSpPr>
        <p:spPr>
          <a:xfrm>
            <a:off x="2453952" y="977027"/>
            <a:ext cx="4749282" cy="523220"/>
          </a:xfrm>
          <a:prstGeom prst="rect">
            <a:avLst/>
          </a:prstGeom>
          <a:noFill/>
        </p:spPr>
        <p:txBody>
          <a:bodyPr wrap="square" rtlCol="0">
            <a:spAutoFit/>
          </a:bodyPr>
          <a:lstStyle/>
          <a:p>
            <a:pPr algn="ctr"/>
            <a:r>
              <a:rPr lang="en-GB" sz="2800" b="1" dirty="0">
                <a:solidFill>
                  <a:schemeClr val="accent2">
                    <a:lumMod val="50000"/>
                  </a:schemeClr>
                </a:solidFill>
              </a:rPr>
              <a:t>Thank you for your attention!</a:t>
            </a:r>
          </a:p>
        </p:txBody>
      </p:sp>
    </p:spTree>
    <p:extLst>
      <p:ext uri="{BB962C8B-B14F-4D97-AF65-F5344CB8AC3E}">
        <p14:creationId xmlns:p14="http://schemas.microsoft.com/office/powerpoint/2010/main" val="3490678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53474" y="345233"/>
            <a:ext cx="7725825" cy="1081998"/>
          </a:xfrm>
        </p:spPr>
        <p:txBody>
          <a:bodyPr/>
          <a:lstStyle/>
          <a:p>
            <a:r>
              <a:rPr lang="en-US" sz="2800" dirty="0"/>
              <a:t>Complex dose estimation: inhomogeneity in radionuclides deposited, residence times, decay</a:t>
            </a:r>
            <a:endParaRPr lang="sv-SE" sz="2800" dirty="0"/>
          </a:p>
        </p:txBody>
      </p:sp>
      <p:pic>
        <p:nvPicPr>
          <p:cNvPr id="1026" name="Picture 2" descr="4 137 Cs fallout deposition over Europe following the Chernobyl... |  Download Scientific Diagram">
            <a:extLst>
              <a:ext uri="{FF2B5EF4-FFF2-40B4-BE49-F238E27FC236}">
                <a16:creationId xmlns:a16="http://schemas.microsoft.com/office/drawing/2014/main" id="{FE623799-F9C1-4A23-ADEA-03FC5F8FC9F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6392" y="2873828"/>
            <a:ext cx="4434551" cy="2911152"/>
          </a:xfrm>
          <a:prstGeom prst="rect">
            <a:avLst/>
          </a:prstGeom>
          <a:noFill/>
          <a:extLst>
            <a:ext uri="{909E8E84-426E-40DD-AFC4-6F175D3DCCD1}">
              <a14:hiddenFill xmlns:a14="http://schemas.microsoft.com/office/drawing/2010/main">
                <a:solidFill>
                  <a:srgbClr val="FFFFFF"/>
                </a:solidFill>
              </a14:hiddenFill>
            </a:ext>
          </a:extLst>
        </p:spPr>
      </p:pic>
      <p:sp>
        <p:nvSpPr>
          <p:cNvPr id="3" name="textruta 2">
            <a:extLst>
              <a:ext uri="{FF2B5EF4-FFF2-40B4-BE49-F238E27FC236}">
                <a16:creationId xmlns:a16="http://schemas.microsoft.com/office/drawing/2014/main" id="{A79A3AA7-BC1A-48C2-AAC3-7202CDA07E6E}"/>
              </a:ext>
            </a:extLst>
          </p:cNvPr>
          <p:cNvSpPr txBox="1"/>
          <p:nvPr/>
        </p:nvSpPr>
        <p:spPr>
          <a:xfrm>
            <a:off x="186392" y="5784980"/>
            <a:ext cx="4292302" cy="369332"/>
          </a:xfrm>
          <a:prstGeom prst="rect">
            <a:avLst/>
          </a:prstGeom>
          <a:noFill/>
        </p:spPr>
        <p:txBody>
          <a:bodyPr wrap="square" rtlCol="0">
            <a:spAutoFit/>
          </a:bodyPr>
          <a:lstStyle/>
          <a:p>
            <a:pPr algn="ctr"/>
            <a:r>
              <a:rPr lang="fr-FR" sz="1800" b="0" i="1" u="none" strike="noStrike" baseline="0" dirty="0">
                <a:solidFill>
                  <a:schemeClr val="bg1">
                    <a:lumMod val="65000"/>
                  </a:schemeClr>
                </a:solidFill>
                <a:latin typeface="Calibri" panose="020F0502020204030204" pitchFamily="34" charset="0"/>
                <a:cs typeface="Calibri" panose="020F0502020204030204" pitchFamily="34" charset="0"/>
              </a:rPr>
              <a:t>De </a:t>
            </a:r>
            <a:r>
              <a:rPr lang="fr-FR" sz="1800" b="0" i="1" u="none" strike="noStrike" baseline="0" dirty="0" err="1">
                <a:solidFill>
                  <a:schemeClr val="bg1">
                    <a:lumMod val="65000"/>
                  </a:schemeClr>
                </a:solidFill>
                <a:latin typeface="Calibri" panose="020F0502020204030204" pitchFamily="34" charset="0"/>
                <a:cs typeface="Calibri" panose="020F0502020204030204" pitchFamily="34" charset="0"/>
              </a:rPr>
              <a:t>Cort</a:t>
            </a:r>
            <a:r>
              <a:rPr lang="fr-FR" sz="1800" b="0" i="1" u="none" strike="noStrike" baseline="0" dirty="0">
                <a:solidFill>
                  <a:schemeClr val="bg1">
                    <a:lumMod val="65000"/>
                  </a:schemeClr>
                </a:solidFill>
                <a:latin typeface="Calibri" panose="020F0502020204030204" pitchFamily="34" charset="0"/>
                <a:cs typeface="Calibri" panose="020F0502020204030204" pitchFamily="34" charset="0"/>
              </a:rPr>
              <a:t> et al. 1998</a:t>
            </a:r>
            <a:endParaRPr lang="en-GB" sz="1200" b="0" dirty="0" err="1">
              <a:solidFill>
                <a:schemeClr val="bg1">
                  <a:lumMod val="65000"/>
                </a:schemeClr>
              </a:solidFill>
              <a:latin typeface="Calibri" panose="020F0502020204030204" pitchFamily="34" charset="0"/>
              <a:cs typeface="Calibri" panose="020F0502020204030204" pitchFamily="34" charset="0"/>
            </a:endParaRPr>
          </a:p>
        </p:txBody>
      </p:sp>
      <p:pic>
        <p:nvPicPr>
          <p:cNvPr id="7" name="Bildobjekt 6" descr="Cs_137iSverige.gif">
            <a:extLst>
              <a:ext uri="{FF2B5EF4-FFF2-40B4-BE49-F238E27FC236}">
                <a16:creationId xmlns:a16="http://schemas.microsoft.com/office/drawing/2014/main" id="{481C1FC1-EA8D-4D85-9BEA-B302360431DF}"/>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825827" y="2633098"/>
            <a:ext cx="1678643" cy="3242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Bildobjekt 7">
            <a:extLst>
              <a:ext uri="{FF2B5EF4-FFF2-40B4-BE49-F238E27FC236}">
                <a16:creationId xmlns:a16="http://schemas.microsoft.com/office/drawing/2014/main" id="{18BB0B2E-011D-4A13-933F-1B6C4265AD79}"/>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671710" y="2619069"/>
            <a:ext cx="2367289" cy="3348631"/>
          </a:xfrm>
          <a:prstGeom prst="rect">
            <a:avLst/>
          </a:prstGeom>
        </p:spPr>
      </p:pic>
      <p:sp>
        <p:nvSpPr>
          <p:cNvPr id="9" name="textruta 8">
            <a:extLst>
              <a:ext uri="{FF2B5EF4-FFF2-40B4-BE49-F238E27FC236}">
                <a16:creationId xmlns:a16="http://schemas.microsoft.com/office/drawing/2014/main" id="{756E6D27-2567-4E1B-82E0-53D665EB1EA8}"/>
              </a:ext>
            </a:extLst>
          </p:cNvPr>
          <p:cNvSpPr txBox="1"/>
          <p:nvPr/>
        </p:nvSpPr>
        <p:spPr>
          <a:xfrm>
            <a:off x="4825827" y="5908337"/>
            <a:ext cx="4131781" cy="369332"/>
          </a:xfrm>
          <a:prstGeom prst="rect">
            <a:avLst/>
          </a:prstGeom>
          <a:noFill/>
        </p:spPr>
        <p:txBody>
          <a:bodyPr wrap="square" rtlCol="0">
            <a:spAutoFit/>
          </a:bodyPr>
          <a:lstStyle/>
          <a:p>
            <a:pPr algn="ctr"/>
            <a:r>
              <a:rPr lang="en-GB" b="0" i="1" dirty="0">
                <a:solidFill>
                  <a:schemeClr val="bg1">
                    <a:lumMod val="75000"/>
                  </a:schemeClr>
                </a:solidFill>
                <a:latin typeface="Calibri" panose="020F0502020204030204" pitchFamily="34" charset="0"/>
                <a:cs typeface="Calibri" panose="020F0502020204030204" pitchFamily="34" charset="0"/>
              </a:rPr>
              <a:t>SGU</a:t>
            </a:r>
          </a:p>
        </p:txBody>
      </p:sp>
      <p:sp>
        <p:nvSpPr>
          <p:cNvPr id="10" name="Text Box 3">
            <a:extLst>
              <a:ext uri="{FF2B5EF4-FFF2-40B4-BE49-F238E27FC236}">
                <a16:creationId xmlns:a16="http://schemas.microsoft.com/office/drawing/2014/main" id="{8EE7BF99-F103-44EE-B271-9D42B1089AC2}"/>
              </a:ext>
            </a:extLst>
          </p:cNvPr>
          <p:cNvSpPr txBox="1">
            <a:spLocks noChangeArrowheads="1"/>
          </p:cNvSpPr>
          <p:nvPr/>
        </p:nvSpPr>
        <p:spPr bwMode="auto">
          <a:xfrm>
            <a:off x="788853" y="1655058"/>
            <a:ext cx="8073947" cy="1383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230" tIns="43310" rIns="90230" bIns="4331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50000"/>
              </a:spcBef>
              <a:spcAft>
                <a:spcPct val="0"/>
              </a:spcAft>
              <a:defRPr sz="2400">
                <a:solidFill>
                  <a:schemeClr val="tx1"/>
                </a:solidFill>
                <a:latin typeface="Times New Roman" pitchFamily="18" charset="0"/>
              </a:defRPr>
            </a:lvl6pPr>
            <a:lvl7pPr marL="2971800" indent="-228600" eaLnBrk="0" fontAlgn="base" hangingPunct="0">
              <a:spcBef>
                <a:spcPct val="50000"/>
              </a:spcBef>
              <a:spcAft>
                <a:spcPct val="0"/>
              </a:spcAft>
              <a:defRPr sz="2400">
                <a:solidFill>
                  <a:schemeClr val="tx1"/>
                </a:solidFill>
                <a:latin typeface="Times New Roman" pitchFamily="18" charset="0"/>
              </a:defRPr>
            </a:lvl7pPr>
            <a:lvl8pPr marL="3429000" indent="-228600" eaLnBrk="0" fontAlgn="base" hangingPunct="0">
              <a:spcBef>
                <a:spcPct val="50000"/>
              </a:spcBef>
              <a:spcAft>
                <a:spcPct val="0"/>
              </a:spcAft>
              <a:defRPr sz="2400">
                <a:solidFill>
                  <a:schemeClr val="tx1"/>
                </a:solidFill>
                <a:latin typeface="Times New Roman" pitchFamily="18" charset="0"/>
              </a:defRPr>
            </a:lvl8pPr>
            <a:lvl9pPr marL="3886200" indent="-228600" eaLnBrk="0" fontAlgn="base" hangingPunct="0">
              <a:spcBef>
                <a:spcPct val="50000"/>
              </a:spcBef>
              <a:spcAft>
                <a:spcPct val="0"/>
              </a:spcAft>
              <a:defRPr sz="2400">
                <a:solidFill>
                  <a:schemeClr val="tx1"/>
                </a:solidFill>
                <a:latin typeface="Times New Roman" pitchFamily="18" charset="0"/>
              </a:defRPr>
            </a:lvl9pPr>
          </a:lstStyle>
          <a:p>
            <a:pPr defTabSz="916777" fontAlgn="base">
              <a:spcBef>
                <a:spcPct val="0"/>
              </a:spcBef>
              <a:spcAft>
                <a:spcPct val="0"/>
              </a:spcAft>
            </a:pPr>
            <a:r>
              <a:rPr lang="en-GB" altLang="en-US" sz="2807" b="1" dirty="0">
                <a:solidFill>
                  <a:srgbClr val="000080">
                    <a:lumMod val="60000"/>
                    <a:lumOff val="40000"/>
                  </a:srgbClr>
                </a:solidFill>
                <a:latin typeface="Arial Narrow" pitchFamily="34" charset="0"/>
                <a:ea typeface="ＭＳ Ｐゴシック" charset="-128"/>
              </a:rPr>
              <a:t>Cs-137 from Chornobyl deposited over Europe, Sweden, and </a:t>
            </a:r>
            <a:r>
              <a:rPr lang="en-GB" altLang="en-US" sz="2807" b="1" dirty="0" err="1">
                <a:solidFill>
                  <a:srgbClr val="000080">
                    <a:lumMod val="60000"/>
                    <a:lumOff val="40000"/>
                  </a:srgbClr>
                </a:solidFill>
                <a:latin typeface="Arial Narrow" pitchFamily="34" charset="0"/>
                <a:ea typeface="ＭＳ Ｐゴシック" charset="-128"/>
              </a:rPr>
              <a:t>Gävle</a:t>
            </a:r>
            <a:r>
              <a:rPr lang="en-GB" altLang="en-US" sz="2807" b="1" dirty="0">
                <a:solidFill>
                  <a:srgbClr val="000080">
                    <a:lumMod val="60000"/>
                    <a:lumOff val="40000"/>
                  </a:srgbClr>
                </a:solidFill>
                <a:latin typeface="Arial Narrow" pitchFamily="34" charset="0"/>
                <a:ea typeface="ＭＳ Ｐゴシック" charset="-128"/>
              </a:rPr>
              <a:t> area in Sweden</a:t>
            </a:r>
          </a:p>
          <a:p>
            <a:pPr defTabSz="916777" fontAlgn="base">
              <a:spcBef>
                <a:spcPct val="0"/>
              </a:spcBef>
              <a:spcAft>
                <a:spcPct val="0"/>
              </a:spcAft>
            </a:pPr>
            <a:endParaRPr lang="en-GB" altLang="en-US" sz="2807" b="1" dirty="0">
              <a:solidFill>
                <a:srgbClr val="000080">
                  <a:lumMod val="60000"/>
                  <a:lumOff val="40000"/>
                </a:srgbClr>
              </a:solidFill>
              <a:latin typeface="Arial Narrow" pitchFamily="34" charset="0"/>
              <a:ea typeface="ＭＳ Ｐゴシック" charset="-128"/>
            </a:endParaRPr>
          </a:p>
        </p:txBody>
      </p:sp>
      <p:sp>
        <p:nvSpPr>
          <p:cNvPr id="4" name="textruta 3">
            <a:extLst>
              <a:ext uri="{FF2B5EF4-FFF2-40B4-BE49-F238E27FC236}">
                <a16:creationId xmlns:a16="http://schemas.microsoft.com/office/drawing/2014/main" id="{8E52751D-02DF-458B-AC08-B902566DE378}"/>
              </a:ext>
            </a:extLst>
          </p:cNvPr>
          <p:cNvSpPr txBox="1"/>
          <p:nvPr/>
        </p:nvSpPr>
        <p:spPr>
          <a:xfrm>
            <a:off x="1914394" y="6382139"/>
            <a:ext cx="5562851" cy="338554"/>
          </a:xfrm>
          <a:prstGeom prst="rect">
            <a:avLst/>
          </a:prstGeom>
          <a:noFill/>
        </p:spPr>
        <p:txBody>
          <a:bodyPr wrap="square" rtlCol="0">
            <a:spAutoFit/>
          </a:bodyPr>
          <a:lstStyle/>
          <a:p>
            <a:r>
              <a:rPr lang="en-GB" sz="1600" b="0" dirty="0">
                <a:solidFill>
                  <a:srgbClr val="FF0000"/>
                </a:solidFill>
                <a:effectLst>
                  <a:outerShdw blurRad="38100" dist="38100" dir="2700000" algn="tl">
                    <a:srgbClr val="000000">
                      <a:alpha val="43137"/>
                    </a:srgbClr>
                  </a:outerShdw>
                </a:effectLst>
                <a:sym typeface="Wingdings" panose="05000000000000000000" pitchFamily="2" charset="2"/>
              </a:rPr>
              <a:t>Justification for individualised (external) dosimetry</a:t>
            </a:r>
            <a:endParaRPr lang="en-GB" sz="1600" b="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97310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a:t>Retrospective dosimetry methods</a:t>
            </a:r>
          </a:p>
        </p:txBody>
      </p:sp>
      <p:sp>
        <p:nvSpPr>
          <p:cNvPr id="3" name="Platshållare för innehåll 2"/>
          <p:cNvSpPr>
            <a:spLocks noGrp="1"/>
          </p:cNvSpPr>
          <p:nvPr>
            <p:ph idx="1"/>
          </p:nvPr>
        </p:nvSpPr>
        <p:spPr/>
        <p:txBody>
          <a:bodyPr/>
          <a:lstStyle/>
          <a:p>
            <a:r>
              <a:rPr lang="en-GB" b="1" dirty="0">
                <a:solidFill>
                  <a:schemeClr val="bg2">
                    <a:lumMod val="40000"/>
                    <a:lumOff val="60000"/>
                  </a:schemeClr>
                </a:solidFill>
              </a:rPr>
              <a:t>Biological</a:t>
            </a:r>
          </a:p>
          <a:p>
            <a:pPr lvl="1"/>
            <a:r>
              <a:rPr lang="en-US" dirty="0">
                <a:solidFill>
                  <a:schemeClr val="bg2">
                    <a:lumMod val="40000"/>
                    <a:lumOff val="60000"/>
                  </a:schemeClr>
                </a:solidFill>
              </a:rPr>
              <a:t>chromosomal aberrations, lymphocytes, radionuclides in the body, etc.</a:t>
            </a:r>
            <a:r>
              <a:rPr lang="sv-SE" dirty="0">
                <a:solidFill>
                  <a:schemeClr val="bg2">
                    <a:lumMod val="40000"/>
                    <a:lumOff val="60000"/>
                  </a:schemeClr>
                </a:solidFill>
              </a:rPr>
              <a:t>  </a:t>
            </a:r>
          </a:p>
          <a:p>
            <a:r>
              <a:rPr lang="en-GB" b="1" dirty="0">
                <a:solidFill>
                  <a:schemeClr val="bg2">
                    <a:lumMod val="40000"/>
                    <a:lumOff val="60000"/>
                  </a:schemeClr>
                </a:solidFill>
              </a:rPr>
              <a:t>Physical  </a:t>
            </a:r>
          </a:p>
          <a:p>
            <a:pPr lvl="1"/>
            <a:r>
              <a:rPr lang="sv-SE" dirty="0">
                <a:solidFill>
                  <a:schemeClr val="bg2">
                    <a:lumMod val="40000"/>
                    <a:lumOff val="60000"/>
                  </a:schemeClr>
                </a:solidFill>
              </a:rPr>
              <a:t>TL</a:t>
            </a:r>
            <a:r>
              <a:rPr lang="sv-SE" baseline="30000" dirty="0">
                <a:solidFill>
                  <a:schemeClr val="bg2">
                    <a:lumMod val="40000"/>
                    <a:lumOff val="60000"/>
                  </a:schemeClr>
                </a:solidFill>
              </a:rPr>
              <a:t>*</a:t>
            </a:r>
            <a:r>
              <a:rPr lang="sv-SE" dirty="0">
                <a:solidFill>
                  <a:schemeClr val="bg2">
                    <a:lumMod val="40000"/>
                    <a:lumOff val="60000"/>
                  </a:schemeClr>
                </a:solidFill>
              </a:rPr>
              <a:t>- and OSL</a:t>
            </a:r>
            <a:r>
              <a:rPr lang="sv-SE" baseline="30000" dirty="0">
                <a:solidFill>
                  <a:schemeClr val="bg2">
                    <a:lumMod val="40000"/>
                    <a:lumOff val="60000"/>
                  </a:schemeClr>
                </a:solidFill>
              </a:rPr>
              <a:t>**</a:t>
            </a:r>
            <a:r>
              <a:rPr lang="sv-SE" dirty="0">
                <a:solidFill>
                  <a:schemeClr val="bg2">
                    <a:lumMod val="40000"/>
                    <a:lumOff val="60000"/>
                  </a:schemeClr>
                </a:solidFill>
              </a:rPr>
              <a:t> materials, EPR</a:t>
            </a:r>
            <a:r>
              <a:rPr lang="sv-SE" baseline="30000" dirty="0">
                <a:solidFill>
                  <a:schemeClr val="bg2">
                    <a:lumMod val="40000"/>
                    <a:lumOff val="60000"/>
                  </a:schemeClr>
                </a:solidFill>
              </a:rPr>
              <a:t>***</a:t>
            </a:r>
            <a:r>
              <a:rPr lang="sv-SE" dirty="0">
                <a:solidFill>
                  <a:schemeClr val="bg2">
                    <a:lumMod val="40000"/>
                    <a:lumOff val="60000"/>
                  </a:schemeClr>
                </a:solidFill>
              </a:rPr>
              <a:t>, </a:t>
            </a:r>
            <a:r>
              <a:rPr lang="en-GB" dirty="0">
                <a:solidFill>
                  <a:schemeClr val="bg2">
                    <a:lumMod val="40000"/>
                    <a:lumOff val="60000"/>
                  </a:schemeClr>
                </a:solidFill>
              </a:rPr>
              <a:t>radionuclides</a:t>
            </a:r>
            <a:r>
              <a:rPr lang="sv-SE" dirty="0">
                <a:solidFill>
                  <a:schemeClr val="bg2">
                    <a:lumMod val="40000"/>
                    <a:lumOff val="60000"/>
                  </a:schemeClr>
                </a:solidFill>
              </a:rPr>
              <a:t> in the </a:t>
            </a:r>
            <a:r>
              <a:rPr lang="en-GB" dirty="0">
                <a:solidFill>
                  <a:schemeClr val="bg2">
                    <a:lumMod val="40000"/>
                    <a:lumOff val="60000"/>
                  </a:schemeClr>
                </a:solidFill>
              </a:rPr>
              <a:t>body</a:t>
            </a:r>
            <a:r>
              <a:rPr lang="sv-SE" dirty="0">
                <a:solidFill>
                  <a:schemeClr val="bg2">
                    <a:lumMod val="40000"/>
                    <a:lumOff val="60000"/>
                  </a:schemeClr>
                </a:solidFill>
              </a:rPr>
              <a:t>.</a:t>
            </a:r>
          </a:p>
          <a:p>
            <a:r>
              <a:rPr lang="en-GB" b="1" dirty="0">
                <a:solidFill>
                  <a:schemeClr val="bg2">
                    <a:lumMod val="40000"/>
                    <a:lumOff val="60000"/>
                  </a:schemeClr>
                </a:solidFill>
              </a:rPr>
              <a:t>Mathematical  </a:t>
            </a:r>
          </a:p>
          <a:p>
            <a:pPr lvl="1"/>
            <a:r>
              <a:rPr lang="sv-SE" dirty="0">
                <a:solidFill>
                  <a:schemeClr val="bg2">
                    <a:lumMod val="40000"/>
                    <a:lumOff val="60000"/>
                  </a:schemeClr>
                </a:solidFill>
              </a:rPr>
              <a:t>Monte Carlo </a:t>
            </a:r>
            <a:r>
              <a:rPr lang="en-GB" dirty="0">
                <a:solidFill>
                  <a:schemeClr val="bg2">
                    <a:lumMod val="40000"/>
                    <a:lumOff val="60000"/>
                  </a:schemeClr>
                </a:solidFill>
              </a:rPr>
              <a:t>calculations (based on </a:t>
            </a:r>
            <a:r>
              <a:rPr lang="en-GB" i="1" dirty="0">
                <a:solidFill>
                  <a:schemeClr val="bg2">
                    <a:lumMod val="40000"/>
                    <a:lumOff val="60000"/>
                  </a:schemeClr>
                </a:solidFill>
              </a:rPr>
              <a:t>in situ </a:t>
            </a:r>
            <a:r>
              <a:rPr lang="en-GB" dirty="0">
                <a:solidFill>
                  <a:schemeClr val="bg2">
                    <a:lumMod val="40000"/>
                    <a:lumOff val="60000"/>
                  </a:schemeClr>
                </a:solidFill>
              </a:rPr>
              <a:t>measurements</a:t>
            </a:r>
            <a:r>
              <a:rPr lang="sv-SE" dirty="0">
                <a:solidFill>
                  <a:schemeClr val="bg2">
                    <a:lumMod val="40000"/>
                    <a:lumOff val="60000"/>
                  </a:schemeClr>
                </a:solidFill>
              </a:rPr>
              <a:t>). </a:t>
            </a:r>
            <a:endParaRPr lang="en-GB" i="1" dirty="0">
              <a:solidFill>
                <a:schemeClr val="bg2">
                  <a:lumMod val="40000"/>
                  <a:lumOff val="60000"/>
                </a:schemeClr>
              </a:solidFill>
            </a:endParaRPr>
          </a:p>
          <a:p>
            <a:endParaRPr lang="sv-SE" dirty="0">
              <a:solidFill>
                <a:schemeClr val="bg2">
                  <a:lumMod val="40000"/>
                  <a:lumOff val="60000"/>
                </a:schemeClr>
              </a:solidFill>
            </a:endParaRPr>
          </a:p>
          <a:p>
            <a:endParaRPr lang="sv-SE" dirty="0">
              <a:solidFill>
                <a:schemeClr val="bg2">
                  <a:lumMod val="40000"/>
                  <a:lumOff val="60000"/>
                </a:schemeClr>
              </a:solidFill>
            </a:endParaRPr>
          </a:p>
        </p:txBody>
      </p:sp>
      <p:sp>
        <p:nvSpPr>
          <p:cNvPr id="4" name="textruta 3"/>
          <p:cNvSpPr txBox="1"/>
          <p:nvPr/>
        </p:nvSpPr>
        <p:spPr>
          <a:xfrm>
            <a:off x="842993" y="5758167"/>
            <a:ext cx="7658086" cy="586268"/>
          </a:xfrm>
          <a:prstGeom prst="rect">
            <a:avLst/>
          </a:prstGeom>
          <a:noFill/>
        </p:spPr>
        <p:txBody>
          <a:bodyPr wrap="square" rtlCol="0">
            <a:spAutoFit/>
          </a:bodyPr>
          <a:lstStyle/>
          <a:p>
            <a:pPr defTabSz="916777" fontAlgn="base">
              <a:spcBef>
                <a:spcPct val="0"/>
              </a:spcBef>
              <a:spcAft>
                <a:spcPct val="0"/>
              </a:spcAft>
            </a:pPr>
            <a:r>
              <a:rPr lang="en-US" sz="1604" i="1" dirty="0">
                <a:solidFill>
                  <a:srgbClr val="000000"/>
                </a:solidFill>
                <a:latin typeface="Arial" charset="0"/>
                <a:ea typeface="ＭＳ Ｐゴシック" charset="-128"/>
              </a:rPr>
              <a:t>*Thermoluminescence; **Optically Stimulated Luminescence; ***Electron paramagnetic resonance</a:t>
            </a:r>
          </a:p>
        </p:txBody>
      </p:sp>
    </p:spTree>
    <p:extLst>
      <p:ext uri="{BB962C8B-B14F-4D97-AF65-F5344CB8AC3E}">
        <p14:creationId xmlns:p14="http://schemas.microsoft.com/office/powerpoint/2010/main" val="78242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a:t>Optically stimulated luminescence dosimetry</a:t>
            </a:r>
          </a:p>
        </p:txBody>
      </p:sp>
      <p:sp>
        <p:nvSpPr>
          <p:cNvPr id="5" name="Text Box 3"/>
          <p:cNvSpPr txBox="1">
            <a:spLocks noChangeArrowheads="1"/>
          </p:cNvSpPr>
          <p:nvPr/>
        </p:nvSpPr>
        <p:spPr bwMode="auto">
          <a:xfrm>
            <a:off x="700254" y="1609798"/>
            <a:ext cx="8073947" cy="2452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230" tIns="43310" rIns="90230" bIns="4331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50000"/>
              </a:spcBef>
              <a:spcAft>
                <a:spcPct val="0"/>
              </a:spcAft>
              <a:defRPr sz="2400">
                <a:solidFill>
                  <a:schemeClr val="tx1"/>
                </a:solidFill>
                <a:latin typeface="Times New Roman" pitchFamily="18" charset="0"/>
              </a:defRPr>
            </a:lvl6pPr>
            <a:lvl7pPr marL="2971800" indent="-228600" eaLnBrk="0" fontAlgn="base" hangingPunct="0">
              <a:spcBef>
                <a:spcPct val="50000"/>
              </a:spcBef>
              <a:spcAft>
                <a:spcPct val="0"/>
              </a:spcAft>
              <a:defRPr sz="2400">
                <a:solidFill>
                  <a:schemeClr val="tx1"/>
                </a:solidFill>
                <a:latin typeface="Times New Roman" pitchFamily="18" charset="0"/>
              </a:defRPr>
            </a:lvl7pPr>
            <a:lvl8pPr marL="3429000" indent="-228600" eaLnBrk="0" fontAlgn="base" hangingPunct="0">
              <a:spcBef>
                <a:spcPct val="50000"/>
              </a:spcBef>
              <a:spcAft>
                <a:spcPct val="0"/>
              </a:spcAft>
              <a:defRPr sz="2400">
                <a:solidFill>
                  <a:schemeClr val="tx1"/>
                </a:solidFill>
                <a:latin typeface="Times New Roman" pitchFamily="18" charset="0"/>
              </a:defRPr>
            </a:lvl8pPr>
            <a:lvl9pPr marL="3886200" indent="-228600" eaLnBrk="0" fontAlgn="base" hangingPunct="0">
              <a:spcBef>
                <a:spcPct val="50000"/>
              </a:spcBef>
              <a:spcAft>
                <a:spcPct val="0"/>
              </a:spcAft>
              <a:defRPr sz="2400">
                <a:solidFill>
                  <a:schemeClr val="tx1"/>
                </a:solidFill>
                <a:latin typeface="Times New Roman" pitchFamily="18" charset="0"/>
              </a:defRPr>
            </a:lvl9pPr>
          </a:lstStyle>
          <a:p>
            <a:pPr defTabSz="916777" fontAlgn="base">
              <a:spcBef>
                <a:spcPct val="0"/>
              </a:spcBef>
              <a:spcAft>
                <a:spcPct val="0"/>
              </a:spcAft>
            </a:pPr>
            <a:r>
              <a:rPr lang="en-GB" altLang="en-US" b="1" dirty="0">
                <a:solidFill>
                  <a:srgbClr val="000080">
                    <a:lumMod val="60000"/>
                    <a:lumOff val="40000"/>
                  </a:srgbClr>
                </a:solidFill>
                <a:latin typeface="Arial Narrow" pitchFamily="34" charset="0"/>
                <a:ea typeface="ＭＳ Ｐゴシック" charset="-128"/>
              </a:rPr>
              <a:t>Retrospective- and prospective dose determinations on an individual level</a:t>
            </a:r>
          </a:p>
          <a:p>
            <a:pPr defTabSz="916777" fontAlgn="base">
              <a:spcBef>
                <a:spcPct val="0"/>
              </a:spcBef>
              <a:spcAft>
                <a:spcPct val="0"/>
              </a:spcAft>
            </a:pPr>
            <a:endParaRPr lang="en-GB" altLang="en-US" sz="900" b="1" dirty="0">
              <a:solidFill>
                <a:srgbClr val="000080">
                  <a:lumMod val="60000"/>
                  <a:lumOff val="40000"/>
                </a:srgbClr>
              </a:solidFill>
              <a:latin typeface="Arial Narrow" pitchFamily="34" charset="0"/>
              <a:ea typeface="ＭＳ Ｐゴシック" charset="-128"/>
            </a:endParaRPr>
          </a:p>
          <a:p>
            <a:pPr marL="230188" marR="0" lvl="0" indent="-230188" algn="l" defTabSz="904875" rtl="0" eaLnBrk="1" fontAlgn="base" latinLnBrk="0" hangingPunct="1">
              <a:lnSpc>
                <a:spcPct val="100000"/>
              </a:lnSpc>
              <a:spcBef>
                <a:spcPts val="1000"/>
              </a:spcBef>
              <a:spcAft>
                <a:spcPts val="0"/>
              </a:spcAft>
              <a:buClr>
                <a:srgbClr val="000000"/>
              </a:buClr>
              <a:buSzTx/>
              <a:buFont typeface="Arial" pitchFamily="34" charset="0"/>
              <a:buChar char="•"/>
              <a:tabLst/>
              <a:defRPr/>
            </a:pPr>
            <a:r>
              <a:rPr kumimoji="0" lang="en-GB" sz="2000" b="0" i="0" u="none" strike="noStrike" kern="0" cap="none" spc="0" normalizeH="0" baseline="0" dirty="0">
                <a:ln>
                  <a:noFill/>
                </a:ln>
                <a:solidFill>
                  <a:srgbClr val="000080">
                    <a:lumMod val="40000"/>
                    <a:lumOff val="60000"/>
                  </a:srgbClr>
                </a:solidFill>
                <a:effectLst/>
                <a:uLnTx/>
                <a:uFillTx/>
                <a:latin typeface="Arial"/>
                <a:ea typeface="ＭＳ Ｐゴシック" charset="-128"/>
                <a:cs typeface="+mn-cs"/>
              </a:rPr>
              <a:t>Energy is stored in crystalline defects (quartz, feldspar, salt, and others) when exposed to ionising radiation</a:t>
            </a:r>
          </a:p>
          <a:p>
            <a:pPr marL="230188" marR="0" lvl="0" indent="-230188" algn="l" defTabSz="904875" rtl="0" eaLnBrk="1" fontAlgn="base" latinLnBrk="0" hangingPunct="1">
              <a:lnSpc>
                <a:spcPct val="100000"/>
              </a:lnSpc>
              <a:spcBef>
                <a:spcPts val="1000"/>
              </a:spcBef>
              <a:spcAft>
                <a:spcPts val="0"/>
              </a:spcAft>
              <a:buClr>
                <a:srgbClr val="000000"/>
              </a:buClr>
              <a:buSzTx/>
              <a:buFont typeface="Arial" pitchFamily="34" charset="0"/>
              <a:buChar char="•"/>
              <a:tabLst/>
              <a:defRPr/>
            </a:pPr>
            <a:r>
              <a:rPr kumimoji="0" lang="en-GB" sz="2000" b="0" i="0" u="none" strike="noStrike" kern="0" cap="none" spc="0" normalizeH="0" baseline="0" dirty="0">
                <a:ln>
                  <a:noFill/>
                </a:ln>
                <a:solidFill>
                  <a:srgbClr val="000080">
                    <a:lumMod val="40000"/>
                    <a:lumOff val="60000"/>
                  </a:srgbClr>
                </a:solidFill>
                <a:effectLst/>
                <a:uLnTx/>
                <a:uFillTx/>
                <a:latin typeface="Arial"/>
                <a:ea typeface="ＭＳ Ｐゴシック" charset="-128"/>
                <a:cs typeface="+mn-cs"/>
              </a:rPr>
              <a:t>Energy is released</a:t>
            </a:r>
            <a:r>
              <a:rPr lang="en-GB" sz="2000" kern="0" dirty="0">
                <a:solidFill>
                  <a:srgbClr val="000080">
                    <a:lumMod val="40000"/>
                    <a:lumOff val="60000"/>
                  </a:srgbClr>
                </a:solidFill>
                <a:latin typeface="Arial"/>
                <a:ea typeface="ＭＳ Ｐゴシック" charset="-128"/>
              </a:rPr>
              <a:t>, as luminescence, when the material is stimulated by heat (TL) or light (OSL)</a:t>
            </a:r>
            <a:endParaRPr kumimoji="0" lang="en-GB" sz="2000" b="0" i="0" u="none" strike="noStrike" kern="0" cap="none" spc="0" normalizeH="0" baseline="0" dirty="0">
              <a:ln>
                <a:noFill/>
              </a:ln>
              <a:solidFill>
                <a:srgbClr val="000080">
                  <a:lumMod val="40000"/>
                  <a:lumOff val="60000"/>
                </a:srgbClr>
              </a:solidFill>
              <a:effectLst/>
              <a:uLnTx/>
              <a:uFillTx/>
              <a:latin typeface="Arial"/>
              <a:ea typeface="ＭＳ Ｐゴシック" charset="-128"/>
              <a:cs typeface="+mn-cs"/>
            </a:endParaRPr>
          </a:p>
        </p:txBody>
      </p:sp>
      <p:grpSp>
        <p:nvGrpSpPr>
          <p:cNvPr id="4" name="Grupp 3">
            <a:extLst>
              <a:ext uri="{FF2B5EF4-FFF2-40B4-BE49-F238E27FC236}">
                <a16:creationId xmlns:a16="http://schemas.microsoft.com/office/drawing/2014/main" id="{5E2A0D98-4F7A-492C-BF2D-6A3404A3014B}"/>
              </a:ext>
            </a:extLst>
          </p:cNvPr>
          <p:cNvGrpSpPr/>
          <p:nvPr/>
        </p:nvGrpSpPr>
        <p:grpSpPr>
          <a:xfrm>
            <a:off x="2028241" y="4259454"/>
            <a:ext cx="3929089" cy="2362212"/>
            <a:chOff x="250826" y="2786852"/>
            <a:chExt cx="3929089" cy="2362212"/>
          </a:xfrm>
        </p:grpSpPr>
        <p:cxnSp>
          <p:nvCxnSpPr>
            <p:cNvPr id="6" name="Rak pil 4">
              <a:extLst>
                <a:ext uri="{FF2B5EF4-FFF2-40B4-BE49-F238E27FC236}">
                  <a16:creationId xmlns:a16="http://schemas.microsoft.com/office/drawing/2014/main" id="{A7A827CC-295D-4FAE-80FD-0A87980FA3E7}"/>
                </a:ext>
              </a:extLst>
            </p:cNvPr>
            <p:cNvCxnSpPr/>
            <p:nvPr/>
          </p:nvCxnSpPr>
          <p:spPr>
            <a:xfrm rot="5400000" flipH="1" flipV="1">
              <a:off x="-427837" y="3893347"/>
              <a:ext cx="221457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 name="Rak pil 5">
              <a:extLst>
                <a:ext uri="{FF2B5EF4-FFF2-40B4-BE49-F238E27FC236}">
                  <a16:creationId xmlns:a16="http://schemas.microsoft.com/office/drawing/2014/main" id="{E9403BAA-FD13-4E2B-97F8-A1DEA4F799A3}"/>
                </a:ext>
              </a:extLst>
            </p:cNvPr>
            <p:cNvCxnSpPr/>
            <p:nvPr/>
          </p:nvCxnSpPr>
          <p:spPr>
            <a:xfrm>
              <a:off x="536576" y="4857760"/>
              <a:ext cx="364333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textruta 8">
              <a:extLst>
                <a:ext uri="{FF2B5EF4-FFF2-40B4-BE49-F238E27FC236}">
                  <a16:creationId xmlns:a16="http://schemas.microsoft.com/office/drawing/2014/main" id="{18858BB5-A74A-4F1D-BC1D-5FCB17AEDC7A}"/>
                </a:ext>
              </a:extLst>
            </p:cNvPr>
            <p:cNvSpPr txBox="1"/>
            <p:nvPr/>
          </p:nvSpPr>
          <p:spPr>
            <a:xfrm rot="16200000">
              <a:off x="327737" y="3685222"/>
              <a:ext cx="184731" cy="338554"/>
            </a:xfrm>
            <a:prstGeom prst="rect">
              <a:avLst/>
            </a:prstGeom>
            <a:noFill/>
          </p:spPr>
          <p:txBody>
            <a:bodyPr wrap="none" rtlCol="0">
              <a:spAutoFit/>
            </a:bodyPr>
            <a:lstStyle/>
            <a:p>
              <a:endParaRPr lang="sv-SE" sz="1600" dirty="0">
                <a:ln w="18415" cmpd="sng">
                  <a:solidFill>
                    <a:srgbClr val="FFFFFF"/>
                  </a:solidFill>
                  <a:prstDash val="solid"/>
                </a:ln>
                <a:solidFill>
                  <a:schemeClr val="bg1">
                    <a:lumMod val="65000"/>
                  </a:schemeClr>
                </a:solidFill>
                <a:latin typeface="Arial" panose="020B0604020202020204" pitchFamily="34" charset="0"/>
                <a:cs typeface="Arial" panose="020B0604020202020204" pitchFamily="34" charset="0"/>
              </a:endParaRPr>
            </a:p>
          </p:txBody>
        </p:sp>
        <p:cxnSp>
          <p:nvCxnSpPr>
            <p:cNvPr id="10" name="Rak 8">
              <a:extLst>
                <a:ext uri="{FF2B5EF4-FFF2-40B4-BE49-F238E27FC236}">
                  <a16:creationId xmlns:a16="http://schemas.microsoft.com/office/drawing/2014/main" id="{EFB4A823-9E0E-4770-A677-8DCFE11F33BA}"/>
                </a:ext>
              </a:extLst>
            </p:cNvPr>
            <p:cNvCxnSpPr/>
            <p:nvPr/>
          </p:nvCxnSpPr>
          <p:spPr>
            <a:xfrm flipV="1">
              <a:off x="3448808" y="3305183"/>
              <a:ext cx="516767" cy="119055"/>
            </a:xfrm>
            <a:prstGeom prst="line">
              <a:avLst/>
            </a:prstGeom>
          </p:spPr>
          <p:style>
            <a:lnRef idx="2">
              <a:schemeClr val="accent6"/>
            </a:lnRef>
            <a:fillRef idx="0">
              <a:schemeClr val="accent6"/>
            </a:fillRef>
            <a:effectRef idx="1">
              <a:schemeClr val="accent6"/>
            </a:effectRef>
            <a:fontRef idx="minor">
              <a:schemeClr val="tx1"/>
            </a:fontRef>
          </p:style>
        </p:cxnSp>
        <p:sp>
          <p:nvSpPr>
            <p:cNvPr id="11" name="Frihandsfigur 9">
              <a:extLst>
                <a:ext uri="{FF2B5EF4-FFF2-40B4-BE49-F238E27FC236}">
                  <a16:creationId xmlns:a16="http://schemas.microsoft.com/office/drawing/2014/main" id="{201E628B-7A5C-4B10-A314-F8EA92DCE68A}"/>
                </a:ext>
              </a:extLst>
            </p:cNvPr>
            <p:cNvSpPr/>
            <p:nvPr/>
          </p:nvSpPr>
          <p:spPr>
            <a:xfrm>
              <a:off x="2809872" y="3422650"/>
              <a:ext cx="654050" cy="1149350"/>
            </a:xfrm>
            <a:custGeom>
              <a:avLst/>
              <a:gdLst>
                <a:gd name="connsiteX0" fmla="*/ 0 w 654050"/>
                <a:gd name="connsiteY0" fmla="*/ 1149350 h 1149350"/>
                <a:gd name="connsiteX1" fmla="*/ 152400 w 654050"/>
                <a:gd name="connsiteY1" fmla="*/ 406400 h 1149350"/>
                <a:gd name="connsiteX2" fmla="*/ 323850 w 654050"/>
                <a:gd name="connsiteY2" fmla="*/ 152400 h 1149350"/>
                <a:gd name="connsiteX3" fmla="*/ 527050 w 654050"/>
                <a:gd name="connsiteY3" fmla="*/ 44450 h 1149350"/>
                <a:gd name="connsiteX4" fmla="*/ 654050 w 654050"/>
                <a:gd name="connsiteY4" fmla="*/ 0 h 1149350"/>
                <a:gd name="connsiteX5" fmla="*/ 654050 w 654050"/>
                <a:gd name="connsiteY5" fmla="*/ 0 h 114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050" h="1149350">
                  <a:moveTo>
                    <a:pt x="0" y="1149350"/>
                  </a:moveTo>
                  <a:cubicBezTo>
                    <a:pt x="49212" y="860954"/>
                    <a:pt x="98425" y="572558"/>
                    <a:pt x="152400" y="406400"/>
                  </a:cubicBezTo>
                  <a:cubicBezTo>
                    <a:pt x="206375" y="240242"/>
                    <a:pt x="261408" y="212725"/>
                    <a:pt x="323850" y="152400"/>
                  </a:cubicBezTo>
                  <a:cubicBezTo>
                    <a:pt x="386292" y="92075"/>
                    <a:pt x="472017" y="69850"/>
                    <a:pt x="527050" y="44450"/>
                  </a:cubicBezTo>
                  <a:cubicBezTo>
                    <a:pt x="582083" y="19050"/>
                    <a:pt x="654050" y="0"/>
                    <a:pt x="654050" y="0"/>
                  </a:cubicBezTo>
                  <a:lnTo>
                    <a:pt x="654050" y="0"/>
                  </a:lnTo>
                </a:path>
              </a:pathLst>
            </a:custGeom>
          </p:spPr>
          <p:style>
            <a:lnRef idx="2">
              <a:schemeClr val="accent6"/>
            </a:lnRef>
            <a:fillRef idx="0">
              <a:schemeClr val="accent6"/>
            </a:fillRef>
            <a:effectRef idx="1">
              <a:schemeClr val="accent6"/>
            </a:effectRef>
            <a:fontRef idx="minor">
              <a:schemeClr val="tx1"/>
            </a:fontRef>
          </p:style>
          <p:txBody>
            <a:bodyPr rtlCol="0" anchor="ctr"/>
            <a:lstStyle/>
            <a:p>
              <a:pPr algn="ctr"/>
              <a:endParaRPr lang="sv-SE"/>
            </a:p>
          </p:txBody>
        </p:sp>
        <p:cxnSp>
          <p:nvCxnSpPr>
            <p:cNvPr id="12" name="Rak 10">
              <a:extLst>
                <a:ext uri="{FF2B5EF4-FFF2-40B4-BE49-F238E27FC236}">
                  <a16:creationId xmlns:a16="http://schemas.microsoft.com/office/drawing/2014/main" id="{07799FFA-DFBD-41F8-ACB2-F63D5AF09DEC}"/>
                </a:ext>
              </a:extLst>
            </p:cNvPr>
            <p:cNvCxnSpPr/>
            <p:nvPr/>
          </p:nvCxnSpPr>
          <p:spPr>
            <a:xfrm flipV="1">
              <a:off x="679452" y="4572008"/>
              <a:ext cx="2143140" cy="285752"/>
            </a:xfrm>
            <a:prstGeom prst="line">
              <a:avLst/>
            </a:prstGeom>
          </p:spPr>
          <p:style>
            <a:lnRef idx="2">
              <a:schemeClr val="accent6"/>
            </a:lnRef>
            <a:fillRef idx="0">
              <a:schemeClr val="accent6"/>
            </a:fillRef>
            <a:effectRef idx="1">
              <a:schemeClr val="accent6"/>
            </a:effectRef>
            <a:fontRef idx="minor">
              <a:schemeClr val="tx1"/>
            </a:fontRef>
          </p:style>
        </p:cxnSp>
        <p:cxnSp>
          <p:nvCxnSpPr>
            <p:cNvPr id="13" name="Rak 11">
              <a:extLst>
                <a:ext uri="{FF2B5EF4-FFF2-40B4-BE49-F238E27FC236}">
                  <a16:creationId xmlns:a16="http://schemas.microsoft.com/office/drawing/2014/main" id="{3D62468A-A427-4AB6-A66E-E9AF1B0C2820}"/>
                </a:ext>
              </a:extLst>
            </p:cNvPr>
            <p:cNvCxnSpPr/>
            <p:nvPr/>
          </p:nvCxnSpPr>
          <p:spPr>
            <a:xfrm rot="5400000">
              <a:off x="537372" y="4999839"/>
              <a:ext cx="285748" cy="1591"/>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Rak 12">
              <a:extLst>
                <a:ext uri="{FF2B5EF4-FFF2-40B4-BE49-F238E27FC236}">
                  <a16:creationId xmlns:a16="http://schemas.microsoft.com/office/drawing/2014/main" id="{D98361F7-246A-4AF2-A543-80078BE99B4D}"/>
                </a:ext>
              </a:extLst>
            </p:cNvPr>
            <p:cNvCxnSpPr/>
            <p:nvPr/>
          </p:nvCxnSpPr>
          <p:spPr>
            <a:xfrm rot="5400000">
              <a:off x="1856589" y="4190194"/>
              <a:ext cx="1901034" cy="812"/>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Rak 13">
              <a:extLst>
                <a:ext uri="{FF2B5EF4-FFF2-40B4-BE49-F238E27FC236}">
                  <a16:creationId xmlns:a16="http://schemas.microsoft.com/office/drawing/2014/main" id="{E3B227E3-556A-45A5-8421-DDD0D2D68615}"/>
                </a:ext>
              </a:extLst>
            </p:cNvPr>
            <p:cNvCxnSpPr/>
            <p:nvPr/>
          </p:nvCxnSpPr>
          <p:spPr>
            <a:xfrm rot="5400000">
              <a:off x="2355867" y="4181478"/>
              <a:ext cx="1933585" cy="1588"/>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Rak 14">
              <a:extLst>
                <a:ext uri="{FF2B5EF4-FFF2-40B4-BE49-F238E27FC236}">
                  <a16:creationId xmlns:a16="http://schemas.microsoft.com/office/drawing/2014/main" id="{F6FF6501-4786-4374-8E86-F9AD51DBB1E8}"/>
                </a:ext>
              </a:extLst>
            </p:cNvPr>
            <p:cNvCxnSpPr/>
            <p:nvPr/>
          </p:nvCxnSpPr>
          <p:spPr>
            <a:xfrm>
              <a:off x="3322659" y="3500438"/>
              <a:ext cx="857256" cy="1588"/>
            </a:xfrm>
            <a:prstGeom prst="line">
              <a:avLst/>
            </a:prstGeom>
            <a:ln w="1270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7" name="Rak 15">
              <a:extLst>
                <a:ext uri="{FF2B5EF4-FFF2-40B4-BE49-F238E27FC236}">
                  <a16:creationId xmlns:a16="http://schemas.microsoft.com/office/drawing/2014/main" id="{35A51F70-6D1B-4AA3-85F3-32E79B98EC8E}"/>
                </a:ext>
              </a:extLst>
            </p:cNvPr>
            <p:cNvCxnSpPr/>
            <p:nvPr/>
          </p:nvCxnSpPr>
          <p:spPr>
            <a:xfrm>
              <a:off x="2822593" y="4572008"/>
              <a:ext cx="1357322" cy="1588"/>
            </a:xfrm>
            <a:prstGeom prst="line">
              <a:avLst/>
            </a:prstGeom>
            <a:ln w="1270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grpSp>
      <p:sp>
        <p:nvSpPr>
          <p:cNvPr id="3" name="textruta 2">
            <a:extLst>
              <a:ext uri="{FF2B5EF4-FFF2-40B4-BE49-F238E27FC236}">
                <a16:creationId xmlns:a16="http://schemas.microsoft.com/office/drawing/2014/main" id="{F01E050A-828B-4A89-B0DC-7394BF84243F}"/>
              </a:ext>
            </a:extLst>
          </p:cNvPr>
          <p:cNvSpPr txBox="1"/>
          <p:nvPr/>
        </p:nvSpPr>
        <p:spPr>
          <a:xfrm rot="16200000">
            <a:off x="1234002" y="5163231"/>
            <a:ext cx="1874231" cy="307777"/>
          </a:xfrm>
          <a:prstGeom prst="rect">
            <a:avLst/>
          </a:prstGeom>
          <a:noFill/>
        </p:spPr>
        <p:txBody>
          <a:bodyPr wrap="none" rtlCol="0">
            <a:spAutoFit/>
          </a:bodyPr>
          <a:lstStyle/>
          <a:p>
            <a:r>
              <a:rPr lang="en-GB" sz="1400" b="1" dirty="0">
                <a:solidFill>
                  <a:schemeClr val="tx2"/>
                </a:solidFill>
              </a:rPr>
              <a:t>Accumulated</a:t>
            </a:r>
            <a:r>
              <a:rPr lang="sv-SE" sz="1400" b="1" dirty="0">
                <a:solidFill>
                  <a:schemeClr val="tx2"/>
                </a:solidFill>
              </a:rPr>
              <a:t> signal</a:t>
            </a:r>
          </a:p>
        </p:txBody>
      </p:sp>
      <p:sp>
        <p:nvSpPr>
          <p:cNvPr id="18" name="textruta 17">
            <a:extLst>
              <a:ext uri="{FF2B5EF4-FFF2-40B4-BE49-F238E27FC236}">
                <a16:creationId xmlns:a16="http://schemas.microsoft.com/office/drawing/2014/main" id="{00043AF2-2EE6-4FFB-B624-2858FB745E2A}"/>
              </a:ext>
            </a:extLst>
          </p:cNvPr>
          <p:cNvSpPr txBox="1"/>
          <p:nvPr/>
        </p:nvSpPr>
        <p:spPr>
          <a:xfrm>
            <a:off x="3825400" y="6330362"/>
            <a:ext cx="660245" cy="338554"/>
          </a:xfrm>
          <a:prstGeom prst="rect">
            <a:avLst/>
          </a:prstGeom>
          <a:noFill/>
        </p:spPr>
        <p:txBody>
          <a:bodyPr wrap="none" rtlCol="0">
            <a:spAutoFit/>
          </a:bodyPr>
          <a:lstStyle/>
          <a:p>
            <a:r>
              <a:rPr lang="en-GB" sz="1600" b="1" dirty="0">
                <a:solidFill>
                  <a:schemeClr val="tx2"/>
                </a:solidFill>
              </a:rPr>
              <a:t>Time</a:t>
            </a:r>
          </a:p>
        </p:txBody>
      </p:sp>
      <p:sp>
        <p:nvSpPr>
          <p:cNvPr id="19" name="textruta 18">
            <a:extLst>
              <a:ext uri="{FF2B5EF4-FFF2-40B4-BE49-F238E27FC236}">
                <a16:creationId xmlns:a16="http://schemas.microsoft.com/office/drawing/2014/main" id="{C453A8E7-C08E-49A3-BCFD-03050AAA2FB5}"/>
              </a:ext>
            </a:extLst>
          </p:cNvPr>
          <p:cNvSpPr txBox="1"/>
          <p:nvPr/>
        </p:nvSpPr>
        <p:spPr>
          <a:xfrm>
            <a:off x="5957329" y="5879705"/>
            <a:ext cx="1061509" cy="307777"/>
          </a:xfrm>
          <a:prstGeom prst="rect">
            <a:avLst/>
          </a:prstGeom>
          <a:noFill/>
        </p:spPr>
        <p:txBody>
          <a:bodyPr wrap="none" rtlCol="0">
            <a:spAutoFit/>
          </a:bodyPr>
          <a:lstStyle/>
          <a:p>
            <a:r>
              <a:rPr lang="en-GB" sz="1400" b="0" dirty="0">
                <a:solidFill>
                  <a:schemeClr val="tx2"/>
                </a:solidFill>
              </a:rPr>
              <a:t>Bkg. signal</a:t>
            </a:r>
          </a:p>
        </p:txBody>
      </p:sp>
      <p:sp>
        <p:nvSpPr>
          <p:cNvPr id="20" name="textruta 19">
            <a:extLst>
              <a:ext uri="{FF2B5EF4-FFF2-40B4-BE49-F238E27FC236}">
                <a16:creationId xmlns:a16="http://schemas.microsoft.com/office/drawing/2014/main" id="{798E50F6-5D84-49BB-B09D-35E1C75C5A8A}"/>
              </a:ext>
            </a:extLst>
          </p:cNvPr>
          <p:cNvSpPr txBox="1"/>
          <p:nvPr/>
        </p:nvSpPr>
        <p:spPr>
          <a:xfrm>
            <a:off x="5957329" y="4819151"/>
            <a:ext cx="1518364" cy="307777"/>
          </a:xfrm>
          <a:prstGeom prst="rect">
            <a:avLst/>
          </a:prstGeom>
          <a:noFill/>
        </p:spPr>
        <p:txBody>
          <a:bodyPr wrap="none" rtlCol="0">
            <a:spAutoFit/>
          </a:bodyPr>
          <a:lstStyle/>
          <a:p>
            <a:r>
              <a:rPr lang="sv-SE" sz="1400" dirty="0">
                <a:solidFill>
                  <a:schemeClr val="tx2"/>
                </a:solidFill>
              </a:rPr>
              <a:t>“</a:t>
            </a:r>
            <a:r>
              <a:rPr lang="en-GB" sz="1400" dirty="0">
                <a:solidFill>
                  <a:schemeClr val="tx2"/>
                </a:solidFill>
              </a:rPr>
              <a:t>Accident</a:t>
            </a:r>
            <a:r>
              <a:rPr lang="sv-SE" sz="1400" dirty="0">
                <a:solidFill>
                  <a:schemeClr val="tx2"/>
                </a:solidFill>
              </a:rPr>
              <a:t>”-</a:t>
            </a:r>
            <a:r>
              <a:rPr lang="sv-SE" sz="1400" b="0" dirty="0">
                <a:solidFill>
                  <a:schemeClr val="tx2"/>
                </a:solidFill>
              </a:rPr>
              <a:t>signal</a:t>
            </a:r>
          </a:p>
        </p:txBody>
      </p:sp>
    </p:spTree>
    <p:extLst>
      <p:ext uri="{BB962C8B-B14F-4D97-AF65-F5344CB8AC3E}">
        <p14:creationId xmlns:p14="http://schemas.microsoft.com/office/powerpoint/2010/main" val="8403625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a:t>OSL dosimetry with fortuitous materials</a:t>
            </a:r>
          </a:p>
        </p:txBody>
      </p:sp>
      <p:sp>
        <p:nvSpPr>
          <p:cNvPr id="6" name="textruta 5">
            <a:extLst>
              <a:ext uri="{FF2B5EF4-FFF2-40B4-BE49-F238E27FC236}">
                <a16:creationId xmlns:a16="http://schemas.microsoft.com/office/drawing/2014/main" id="{BB62B20F-4BE7-4BCE-81F1-8ED07767FD94}"/>
              </a:ext>
            </a:extLst>
          </p:cNvPr>
          <p:cNvSpPr txBox="1"/>
          <p:nvPr/>
        </p:nvSpPr>
        <p:spPr>
          <a:xfrm>
            <a:off x="2245568" y="6083560"/>
            <a:ext cx="1869231" cy="461665"/>
          </a:xfrm>
          <a:prstGeom prst="rect">
            <a:avLst/>
          </a:prstGeom>
          <a:noFill/>
        </p:spPr>
        <p:txBody>
          <a:bodyPr wrap="square" rtlCol="0">
            <a:spAutoFit/>
          </a:bodyPr>
          <a:lstStyle/>
          <a:p>
            <a:r>
              <a:rPr lang="sv-SE" sz="1200" b="0" dirty="0">
                <a:solidFill>
                  <a:schemeClr val="tx2"/>
                </a:solidFill>
              </a:rPr>
              <a:t>Collection </a:t>
            </a:r>
            <a:r>
              <a:rPr lang="sv-SE" sz="1200" b="0" dirty="0" err="1">
                <a:solidFill>
                  <a:schemeClr val="tx2"/>
                </a:solidFill>
              </a:rPr>
              <a:t>of</a:t>
            </a:r>
            <a:r>
              <a:rPr lang="sv-SE" sz="1200" b="0" dirty="0">
                <a:solidFill>
                  <a:schemeClr val="tx2"/>
                </a:solidFill>
              </a:rPr>
              <a:t> personal materials</a:t>
            </a:r>
          </a:p>
        </p:txBody>
      </p:sp>
      <p:sp>
        <p:nvSpPr>
          <p:cNvPr id="7" name="textruta 6">
            <a:extLst>
              <a:ext uri="{FF2B5EF4-FFF2-40B4-BE49-F238E27FC236}">
                <a16:creationId xmlns:a16="http://schemas.microsoft.com/office/drawing/2014/main" id="{C3AFEB2A-C1D1-4DF4-B92D-108A166754EC}"/>
              </a:ext>
            </a:extLst>
          </p:cNvPr>
          <p:cNvSpPr txBox="1"/>
          <p:nvPr/>
        </p:nvSpPr>
        <p:spPr>
          <a:xfrm>
            <a:off x="87084" y="1589155"/>
            <a:ext cx="2276280" cy="461665"/>
          </a:xfrm>
          <a:prstGeom prst="rect">
            <a:avLst/>
          </a:prstGeom>
          <a:noFill/>
        </p:spPr>
        <p:txBody>
          <a:bodyPr wrap="square" rtlCol="0">
            <a:spAutoFit/>
          </a:bodyPr>
          <a:lstStyle/>
          <a:p>
            <a:r>
              <a:rPr lang="en-GB" sz="1200" b="0" dirty="0">
                <a:solidFill>
                  <a:schemeClr val="tx2"/>
                </a:solidFill>
              </a:rPr>
              <a:t>Unintentional exposure (OR NOT) to ionising radiation</a:t>
            </a:r>
          </a:p>
        </p:txBody>
      </p:sp>
      <p:sp>
        <p:nvSpPr>
          <p:cNvPr id="8" name="textruta 7">
            <a:extLst>
              <a:ext uri="{FF2B5EF4-FFF2-40B4-BE49-F238E27FC236}">
                <a16:creationId xmlns:a16="http://schemas.microsoft.com/office/drawing/2014/main" id="{9E648AA3-2234-4A00-8563-1893161910B1}"/>
              </a:ext>
            </a:extLst>
          </p:cNvPr>
          <p:cNvSpPr txBox="1"/>
          <p:nvPr/>
        </p:nvSpPr>
        <p:spPr>
          <a:xfrm>
            <a:off x="2435289" y="1655059"/>
            <a:ext cx="4827435" cy="276999"/>
          </a:xfrm>
          <a:prstGeom prst="rect">
            <a:avLst/>
          </a:prstGeom>
          <a:noFill/>
        </p:spPr>
        <p:txBody>
          <a:bodyPr wrap="square" rtlCol="0">
            <a:spAutoFit/>
          </a:bodyPr>
          <a:lstStyle/>
          <a:p>
            <a:r>
              <a:rPr lang="en-GB" sz="1200" b="0" i="1" dirty="0">
                <a:solidFill>
                  <a:schemeClr val="tx2"/>
                </a:solidFill>
              </a:rPr>
              <a:t>In situ </a:t>
            </a:r>
            <a:r>
              <a:rPr lang="en-GB" sz="1200" dirty="0">
                <a:solidFill>
                  <a:schemeClr val="tx2"/>
                </a:solidFill>
              </a:rPr>
              <a:t>or</a:t>
            </a:r>
            <a:r>
              <a:rPr lang="en-GB" sz="1200" b="0" dirty="0">
                <a:solidFill>
                  <a:schemeClr val="tx2"/>
                </a:solidFill>
              </a:rPr>
              <a:t> </a:t>
            </a:r>
            <a:r>
              <a:rPr lang="en-GB" sz="1200" b="0" i="1" dirty="0">
                <a:solidFill>
                  <a:schemeClr val="tx2"/>
                </a:solidFill>
              </a:rPr>
              <a:t>ex situ </a:t>
            </a:r>
            <a:r>
              <a:rPr lang="en-GB" sz="1200" b="0" dirty="0">
                <a:solidFill>
                  <a:schemeClr val="tx2"/>
                </a:solidFill>
              </a:rPr>
              <a:t>read-out (+calibration/pre-determined curve)</a:t>
            </a:r>
          </a:p>
        </p:txBody>
      </p:sp>
      <p:sp>
        <p:nvSpPr>
          <p:cNvPr id="9" name="textruta 8">
            <a:extLst>
              <a:ext uri="{FF2B5EF4-FFF2-40B4-BE49-F238E27FC236}">
                <a16:creationId xmlns:a16="http://schemas.microsoft.com/office/drawing/2014/main" id="{EA1DB722-248B-4B13-9818-8B6C97FFEFDE}"/>
              </a:ext>
            </a:extLst>
          </p:cNvPr>
          <p:cNvSpPr txBox="1"/>
          <p:nvPr/>
        </p:nvSpPr>
        <p:spPr>
          <a:xfrm>
            <a:off x="5132330" y="4107389"/>
            <a:ext cx="3461164" cy="461665"/>
          </a:xfrm>
          <a:prstGeom prst="rect">
            <a:avLst/>
          </a:prstGeom>
          <a:noFill/>
        </p:spPr>
        <p:txBody>
          <a:bodyPr wrap="square" rtlCol="0">
            <a:spAutoFit/>
          </a:bodyPr>
          <a:lstStyle/>
          <a:p>
            <a:r>
              <a:rPr lang="en-GB" sz="1200" b="0" dirty="0">
                <a:solidFill>
                  <a:schemeClr val="tx2"/>
                </a:solidFill>
              </a:rPr>
              <a:t>Analysis of OSL signal vs absorbed (whole-body) dose – estimation of effective dose</a:t>
            </a:r>
          </a:p>
        </p:txBody>
      </p:sp>
      <p:sp>
        <p:nvSpPr>
          <p:cNvPr id="10" name="textruta 9">
            <a:extLst>
              <a:ext uri="{FF2B5EF4-FFF2-40B4-BE49-F238E27FC236}">
                <a16:creationId xmlns:a16="http://schemas.microsoft.com/office/drawing/2014/main" id="{84EA723D-6413-40A2-B018-76B20AB36C0E}"/>
              </a:ext>
            </a:extLst>
          </p:cNvPr>
          <p:cNvSpPr txBox="1"/>
          <p:nvPr/>
        </p:nvSpPr>
        <p:spPr>
          <a:xfrm>
            <a:off x="7128325" y="2531680"/>
            <a:ext cx="1952720" cy="646331"/>
          </a:xfrm>
          <a:prstGeom prst="rect">
            <a:avLst/>
          </a:prstGeom>
          <a:noFill/>
        </p:spPr>
        <p:txBody>
          <a:bodyPr wrap="square" rtlCol="0">
            <a:spAutoFit/>
          </a:bodyPr>
          <a:lstStyle/>
          <a:p>
            <a:r>
              <a:rPr lang="en-GB" sz="1200" b="0" dirty="0">
                <a:solidFill>
                  <a:schemeClr val="tx2"/>
                </a:solidFill>
              </a:rPr>
              <a:t>Reporting of estimated doses (if </a:t>
            </a:r>
            <a:r>
              <a:rPr lang="en-GB" sz="1200" b="0" i="1" dirty="0">
                <a:solidFill>
                  <a:schemeClr val="tx2"/>
                </a:solidFill>
              </a:rPr>
              <a:t>in situ</a:t>
            </a:r>
            <a:r>
              <a:rPr lang="en-GB" sz="1200" b="0" dirty="0">
                <a:solidFill>
                  <a:schemeClr val="tx2"/>
                </a:solidFill>
              </a:rPr>
              <a:t> – potential for triage support)</a:t>
            </a:r>
          </a:p>
        </p:txBody>
      </p:sp>
      <p:pic>
        <p:nvPicPr>
          <p:cNvPr id="12" name="Bildobjekt 11" descr="Risoe-TL-OSL-DA20.jpg">
            <a:extLst>
              <a:ext uri="{FF2B5EF4-FFF2-40B4-BE49-F238E27FC236}">
                <a16:creationId xmlns:a16="http://schemas.microsoft.com/office/drawing/2014/main" id="{03B23C54-5E14-431D-A88D-CCBABBC400BB}"/>
              </a:ext>
            </a:extLst>
          </p:cNvPr>
          <p:cNvPicPr>
            <a:picLocks noChangeAspect="1"/>
          </p:cNvPicPr>
          <p:nvPr/>
        </p:nvPicPr>
        <p:blipFill>
          <a:blip r:embed="rId3" cstate="hqprint">
            <a:extLst>
              <a:ext uri="{28A0092B-C50C-407E-A947-70E740481C1C}">
                <a14:useLocalDpi xmlns:a14="http://schemas.microsoft.com/office/drawing/2010/main"/>
              </a:ext>
            </a:extLst>
          </a:blip>
          <a:srcRect/>
          <a:stretch>
            <a:fillRect/>
          </a:stretch>
        </p:blipFill>
        <p:spPr>
          <a:xfrm>
            <a:off x="2435289" y="1938027"/>
            <a:ext cx="2988517" cy="1660985"/>
          </a:xfrm>
          <a:prstGeom prst="rect">
            <a:avLst/>
          </a:prstGeom>
        </p:spPr>
      </p:pic>
      <p:pic>
        <p:nvPicPr>
          <p:cNvPr id="1026" name="Picture 2">
            <a:extLst>
              <a:ext uri="{FF2B5EF4-FFF2-40B4-BE49-F238E27FC236}">
                <a16:creationId xmlns:a16="http://schemas.microsoft.com/office/drawing/2014/main" id="{FF333FBD-A90A-4D87-AE88-2B6E32FABD9B}"/>
              </a:ext>
            </a:extLst>
          </p:cNvPr>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p:blipFill>
        <p:spPr bwMode="auto">
          <a:xfrm>
            <a:off x="166130" y="2050396"/>
            <a:ext cx="1707502" cy="178365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oney - Wikipedia">
            <a:extLst>
              <a:ext uri="{FF2B5EF4-FFF2-40B4-BE49-F238E27FC236}">
                <a16:creationId xmlns:a16="http://schemas.microsoft.com/office/drawing/2014/main" id="{9EB34E9B-2611-46DE-A715-C9DC706094D5}"/>
              </a:ext>
            </a:extLst>
          </p:cNvPr>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905069" y="5080804"/>
            <a:ext cx="1203649" cy="80264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pple iPhone 15 128 GB Black - Mobile phone &amp; smartphone - LDLC 3-year  warranty">
            <a:extLst>
              <a:ext uri="{FF2B5EF4-FFF2-40B4-BE49-F238E27FC236}">
                <a16:creationId xmlns:a16="http://schemas.microsoft.com/office/drawing/2014/main" id="{49FD70C6-B06F-4771-9AF2-C08DB954F814}"/>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2108718" y="4709811"/>
            <a:ext cx="1203649" cy="1203649"/>
          </a:xfrm>
          <a:prstGeom prst="rect">
            <a:avLst/>
          </a:prstGeom>
          <a:noFill/>
          <a:extLst>
            <a:ext uri="{909E8E84-426E-40DD-AFC4-6F175D3DCCD1}">
              <a14:hiddenFill xmlns:a14="http://schemas.microsoft.com/office/drawing/2010/main">
                <a:solidFill>
                  <a:srgbClr val="FFFFFF"/>
                </a:solidFill>
              </a14:hiddenFill>
            </a:ext>
          </a:extLst>
        </p:spPr>
      </p:pic>
      <p:pic>
        <p:nvPicPr>
          <p:cNvPr id="16" name="Bildobjekt 15">
            <a:extLst>
              <a:ext uri="{FF2B5EF4-FFF2-40B4-BE49-F238E27FC236}">
                <a16:creationId xmlns:a16="http://schemas.microsoft.com/office/drawing/2014/main" id="{ECB635BC-CECA-4035-8F41-6193B1200EC7}"/>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3312367" y="4714476"/>
            <a:ext cx="681809" cy="1153109"/>
          </a:xfrm>
          <a:prstGeom prst="rect">
            <a:avLst/>
          </a:prstGeom>
        </p:spPr>
      </p:pic>
      <p:pic>
        <p:nvPicPr>
          <p:cNvPr id="1032" name="Picture 8" descr="Mastercard Standard Credit Card | Credit Card Benefits">
            <a:extLst>
              <a:ext uri="{FF2B5EF4-FFF2-40B4-BE49-F238E27FC236}">
                <a16:creationId xmlns:a16="http://schemas.microsoft.com/office/drawing/2014/main" id="{4EE785F2-5FB2-4082-A929-101AB2872BAA}"/>
              </a:ext>
            </a:extLst>
          </p:cNvPr>
          <p:cNvPicPr>
            <a:picLocks noChangeAspect="1" noChangeArrowheads="1"/>
          </p:cNvPicPr>
          <p:nvPr/>
        </p:nvPicPr>
        <p:blipFill>
          <a:blip r:embed="rId8" cstate="hqprint">
            <a:extLst>
              <a:ext uri="{28A0092B-C50C-407E-A947-70E740481C1C}">
                <a14:useLocalDpi xmlns:a14="http://schemas.microsoft.com/office/drawing/2010/main"/>
              </a:ext>
            </a:extLst>
          </a:blip>
          <a:srcRect/>
          <a:stretch>
            <a:fillRect/>
          </a:stretch>
        </p:blipFill>
        <p:spPr bwMode="auto">
          <a:xfrm>
            <a:off x="979714" y="5902193"/>
            <a:ext cx="1426909" cy="802636"/>
          </a:xfrm>
          <a:prstGeom prst="rect">
            <a:avLst/>
          </a:prstGeom>
          <a:noFill/>
          <a:extLst>
            <a:ext uri="{909E8E84-426E-40DD-AFC4-6F175D3DCCD1}">
              <a14:hiddenFill xmlns:a14="http://schemas.microsoft.com/office/drawing/2010/main">
                <a:solidFill>
                  <a:srgbClr val="FFFFFF"/>
                </a:solidFill>
              </a14:hiddenFill>
            </a:ext>
          </a:extLst>
        </p:spPr>
      </p:pic>
      <p:pic>
        <p:nvPicPr>
          <p:cNvPr id="13" name="Bildobjekt 12">
            <a:extLst>
              <a:ext uri="{FF2B5EF4-FFF2-40B4-BE49-F238E27FC236}">
                <a16:creationId xmlns:a16="http://schemas.microsoft.com/office/drawing/2014/main" id="{B19B2D5C-51AE-4F41-9049-52302618F925}"/>
              </a:ext>
            </a:extLst>
          </p:cNvPr>
          <p:cNvPicPr>
            <a:picLocks noChangeAspect="1"/>
          </p:cNvPicPr>
          <p:nvPr/>
        </p:nvPicPr>
        <p:blipFill>
          <a:blip r:embed="rId9"/>
          <a:stretch>
            <a:fillRect/>
          </a:stretch>
        </p:blipFill>
        <p:spPr>
          <a:xfrm>
            <a:off x="5196479" y="4555313"/>
            <a:ext cx="2066245" cy="1853623"/>
          </a:xfrm>
          <a:prstGeom prst="rect">
            <a:avLst/>
          </a:prstGeom>
        </p:spPr>
      </p:pic>
      <p:sp>
        <p:nvSpPr>
          <p:cNvPr id="14" name="textruta 13">
            <a:extLst>
              <a:ext uri="{FF2B5EF4-FFF2-40B4-BE49-F238E27FC236}">
                <a16:creationId xmlns:a16="http://schemas.microsoft.com/office/drawing/2014/main" id="{9151380F-3C40-40FE-91E0-6880BCF6CB20}"/>
              </a:ext>
            </a:extLst>
          </p:cNvPr>
          <p:cNvSpPr txBox="1"/>
          <p:nvPr/>
        </p:nvSpPr>
        <p:spPr>
          <a:xfrm>
            <a:off x="5132330" y="6395195"/>
            <a:ext cx="1995586" cy="461665"/>
          </a:xfrm>
          <a:prstGeom prst="rect">
            <a:avLst/>
          </a:prstGeom>
          <a:noFill/>
        </p:spPr>
        <p:txBody>
          <a:bodyPr wrap="square" rtlCol="0">
            <a:spAutoFit/>
          </a:bodyPr>
          <a:lstStyle/>
          <a:p>
            <a:r>
              <a:rPr lang="sv-SE" sz="1200" b="0" i="0" u="none" strike="noStrike" dirty="0">
                <a:solidFill>
                  <a:srgbClr val="1F1F1F"/>
                </a:solidFill>
                <a:effectLst/>
                <a:latin typeface="ElsevierSans"/>
                <a:hlinkClick r:id="rId10" tooltip="Persistent link using digital object identifier"/>
              </a:rPr>
              <a:t>https://doi.org/10.1016/j.radmeas.2017.04.012</a:t>
            </a:r>
            <a:endParaRPr lang="en-GB" sz="1200" b="0" dirty="0">
              <a:solidFill>
                <a:schemeClr val="tx2"/>
              </a:solidFill>
            </a:endParaRPr>
          </a:p>
        </p:txBody>
      </p:sp>
      <p:sp>
        <p:nvSpPr>
          <p:cNvPr id="15" name="Ellips 14">
            <a:extLst>
              <a:ext uri="{FF2B5EF4-FFF2-40B4-BE49-F238E27FC236}">
                <a16:creationId xmlns:a16="http://schemas.microsoft.com/office/drawing/2014/main" id="{6012BBEA-CFA1-487C-8F1F-443C5F1779BE}"/>
              </a:ext>
            </a:extLst>
          </p:cNvPr>
          <p:cNvSpPr/>
          <p:nvPr/>
        </p:nvSpPr>
        <p:spPr bwMode="auto">
          <a:xfrm>
            <a:off x="6944335" y="2341430"/>
            <a:ext cx="2192694" cy="105656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04875"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2"/>
              </a:solidFill>
              <a:effectLst/>
              <a:latin typeface="Arial" charset="0"/>
            </a:endParaRPr>
          </a:p>
        </p:txBody>
      </p:sp>
      <p:cxnSp>
        <p:nvCxnSpPr>
          <p:cNvPr id="18" name="Rak pilkoppling 17">
            <a:extLst>
              <a:ext uri="{FF2B5EF4-FFF2-40B4-BE49-F238E27FC236}">
                <a16:creationId xmlns:a16="http://schemas.microsoft.com/office/drawing/2014/main" id="{ABB5BE40-6B82-46F3-AB04-E3FC7A5DDDDC}"/>
              </a:ext>
            </a:extLst>
          </p:cNvPr>
          <p:cNvCxnSpPr>
            <a:stCxn id="1026" idx="2"/>
          </p:cNvCxnSpPr>
          <p:nvPr/>
        </p:nvCxnSpPr>
        <p:spPr bwMode="auto">
          <a:xfrm>
            <a:off x="1019881" y="3834050"/>
            <a:ext cx="743605" cy="952554"/>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20" name="Rak pilkoppling 19">
            <a:extLst>
              <a:ext uri="{FF2B5EF4-FFF2-40B4-BE49-F238E27FC236}">
                <a16:creationId xmlns:a16="http://schemas.microsoft.com/office/drawing/2014/main" id="{8550AADD-0392-4A3C-BE30-D686EDC2FC33}"/>
              </a:ext>
            </a:extLst>
          </p:cNvPr>
          <p:cNvCxnSpPr/>
          <p:nvPr/>
        </p:nvCxnSpPr>
        <p:spPr bwMode="auto">
          <a:xfrm flipV="1">
            <a:off x="2827176" y="3676261"/>
            <a:ext cx="1604865" cy="879052"/>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22" name="Rak pilkoppling 21">
            <a:extLst>
              <a:ext uri="{FF2B5EF4-FFF2-40B4-BE49-F238E27FC236}">
                <a16:creationId xmlns:a16="http://schemas.microsoft.com/office/drawing/2014/main" id="{C1CD1533-004B-4816-A873-C3C7EE0E4414}"/>
              </a:ext>
            </a:extLst>
          </p:cNvPr>
          <p:cNvCxnSpPr/>
          <p:nvPr/>
        </p:nvCxnSpPr>
        <p:spPr bwMode="auto">
          <a:xfrm>
            <a:off x="4963886" y="3676261"/>
            <a:ext cx="1054359" cy="431128"/>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24" name="Rak pilkoppling 23">
            <a:extLst>
              <a:ext uri="{FF2B5EF4-FFF2-40B4-BE49-F238E27FC236}">
                <a16:creationId xmlns:a16="http://schemas.microsoft.com/office/drawing/2014/main" id="{CDB6F7EE-9163-4BC2-915B-6151BC96E583}"/>
              </a:ext>
            </a:extLst>
          </p:cNvPr>
          <p:cNvCxnSpPr>
            <a:cxnSpLocks/>
            <a:stCxn id="9" idx="0"/>
          </p:cNvCxnSpPr>
          <p:nvPr/>
        </p:nvCxnSpPr>
        <p:spPr bwMode="auto">
          <a:xfrm flipV="1">
            <a:off x="6862912" y="3429001"/>
            <a:ext cx="909488" cy="678388"/>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sp>
        <p:nvSpPr>
          <p:cNvPr id="3" name="textruta 2">
            <a:extLst>
              <a:ext uri="{FF2B5EF4-FFF2-40B4-BE49-F238E27FC236}">
                <a16:creationId xmlns:a16="http://schemas.microsoft.com/office/drawing/2014/main" id="{1C6A4F62-CB01-4F3B-A783-98A48891BCD1}"/>
              </a:ext>
            </a:extLst>
          </p:cNvPr>
          <p:cNvSpPr txBox="1"/>
          <p:nvPr/>
        </p:nvSpPr>
        <p:spPr>
          <a:xfrm rot="16200000">
            <a:off x="4449889" y="5321537"/>
            <a:ext cx="1174368" cy="276999"/>
          </a:xfrm>
          <a:prstGeom prst="rect">
            <a:avLst/>
          </a:prstGeom>
          <a:noFill/>
        </p:spPr>
        <p:txBody>
          <a:bodyPr wrap="square" rtlCol="0">
            <a:spAutoFit/>
          </a:bodyPr>
          <a:lstStyle/>
          <a:p>
            <a:r>
              <a:rPr lang="en-GB" sz="1200" dirty="0">
                <a:solidFill>
                  <a:schemeClr val="tx2"/>
                </a:solidFill>
              </a:rPr>
              <a:t>1</a:t>
            </a:r>
            <a:r>
              <a:rPr lang="en-GB" sz="1200" b="0" dirty="0">
                <a:solidFill>
                  <a:schemeClr val="tx2"/>
                </a:solidFill>
              </a:rPr>
              <a:t>0 PLN </a:t>
            </a:r>
            <a:r>
              <a:rPr lang="sv-SE" sz="1200" b="0" dirty="0">
                <a:solidFill>
                  <a:schemeClr val="tx2"/>
                </a:solidFill>
              </a:rPr>
              <a:t>sedel</a:t>
            </a:r>
          </a:p>
        </p:txBody>
      </p:sp>
      <p:pic>
        <p:nvPicPr>
          <p:cNvPr id="11" name="Bildobjekt 10">
            <a:extLst>
              <a:ext uri="{FF2B5EF4-FFF2-40B4-BE49-F238E27FC236}">
                <a16:creationId xmlns:a16="http://schemas.microsoft.com/office/drawing/2014/main" id="{159ACCAA-FCE8-45D8-BC9A-B71ADA8265BA}"/>
              </a:ext>
            </a:extLst>
          </p:cNvPr>
          <p:cNvPicPr>
            <a:picLocks noChangeAspect="1"/>
          </p:cNvPicPr>
          <p:nvPr/>
        </p:nvPicPr>
        <p:blipFill rotWithShape="1">
          <a:blip r:embed="rId11" cstate="hqprint">
            <a:extLst>
              <a:ext uri="{28A0092B-C50C-407E-A947-70E740481C1C}">
                <a14:useLocalDpi xmlns:a14="http://schemas.microsoft.com/office/drawing/2010/main"/>
              </a:ext>
            </a:extLst>
          </a:blip>
          <a:srcRect/>
          <a:stretch/>
        </p:blipFill>
        <p:spPr>
          <a:xfrm rot="5400000">
            <a:off x="5150273" y="2277517"/>
            <a:ext cx="1673351" cy="982435"/>
          </a:xfrm>
          <a:prstGeom prst="rect">
            <a:avLst/>
          </a:prstGeom>
        </p:spPr>
      </p:pic>
      <p:sp>
        <p:nvSpPr>
          <p:cNvPr id="4" name="TextBox 3">
            <a:extLst>
              <a:ext uri="{FF2B5EF4-FFF2-40B4-BE49-F238E27FC236}">
                <a16:creationId xmlns:a16="http://schemas.microsoft.com/office/drawing/2014/main" id="{338B56AC-6382-65BB-FF05-96CD32912FB1}"/>
              </a:ext>
            </a:extLst>
          </p:cNvPr>
          <p:cNvSpPr txBox="1"/>
          <p:nvPr/>
        </p:nvSpPr>
        <p:spPr>
          <a:xfrm>
            <a:off x="210160" y="4170351"/>
            <a:ext cx="1336284" cy="338554"/>
          </a:xfrm>
          <a:prstGeom prst="rect">
            <a:avLst/>
          </a:prstGeom>
          <a:noFill/>
        </p:spPr>
        <p:txBody>
          <a:bodyPr wrap="square" rtlCol="0">
            <a:spAutoFit/>
          </a:bodyPr>
          <a:lstStyle/>
          <a:p>
            <a:r>
              <a:rPr lang="en-GB" sz="1600" b="1" dirty="0">
                <a:solidFill>
                  <a:schemeClr val="tx2"/>
                </a:solidFill>
              </a:rPr>
              <a:t>RRADEW</a:t>
            </a:r>
          </a:p>
        </p:txBody>
      </p:sp>
    </p:spTree>
    <p:extLst>
      <p:ext uri="{BB962C8B-B14F-4D97-AF65-F5344CB8AC3E}">
        <p14:creationId xmlns:p14="http://schemas.microsoft.com/office/powerpoint/2010/main" val="1518464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a:t>Salt (NaCl) for OSL dosimetry </a:t>
            </a:r>
          </a:p>
        </p:txBody>
      </p:sp>
      <p:sp>
        <p:nvSpPr>
          <p:cNvPr id="3" name="Platshållare för innehåll 2"/>
          <p:cNvSpPr>
            <a:spLocks noGrp="1"/>
          </p:cNvSpPr>
          <p:nvPr>
            <p:ph idx="1"/>
          </p:nvPr>
        </p:nvSpPr>
        <p:spPr/>
        <p:txBody>
          <a:bodyPr/>
          <a:lstStyle/>
          <a:p>
            <a:r>
              <a:rPr lang="en-GB" b="1" dirty="0">
                <a:solidFill>
                  <a:schemeClr val="bg2">
                    <a:lumMod val="40000"/>
                    <a:lumOff val="60000"/>
                  </a:schemeClr>
                </a:solidFill>
              </a:rPr>
              <a:t>Dosimetric properties of (NaCl pellets)</a:t>
            </a:r>
          </a:p>
          <a:p>
            <a:pPr lvl="1"/>
            <a:r>
              <a:rPr lang="en-GB" dirty="0">
                <a:solidFill>
                  <a:schemeClr val="bg2">
                    <a:lumMod val="40000"/>
                    <a:lumOff val="60000"/>
                  </a:schemeClr>
                </a:solidFill>
              </a:rPr>
              <a:t>Minimum detectable dose ~10 µ</a:t>
            </a:r>
            <a:r>
              <a:rPr lang="en-GB" dirty="0" err="1">
                <a:solidFill>
                  <a:schemeClr val="bg2">
                    <a:lumMod val="40000"/>
                    <a:lumOff val="60000"/>
                  </a:schemeClr>
                </a:solidFill>
              </a:rPr>
              <a:t>Gy</a:t>
            </a:r>
            <a:r>
              <a:rPr lang="en-GB" dirty="0">
                <a:solidFill>
                  <a:schemeClr val="bg2">
                    <a:lumMod val="40000"/>
                    <a:lumOff val="60000"/>
                  </a:schemeClr>
                </a:solidFill>
              </a:rPr>
              <a:t> (normal bkg. radiation ca. 3 µ</a:t>
            </a:r>
            <a:r>
              <a:rPr lang="en-GB" dirty="0" err="1">
                <a:solidFill>
                  <a:schemeClr val="bg2">
                    <a:lumMod val="40000"/>
                    <a:lumOff val="60000"/>
                  </a:schemeClr>
                </a:solidFill>
              </a:rPr>
              <a:t>Gy</a:t>
            </a:r>
            <a:r>
              <a:rPr lang="en-GB" dirty="0">
                <a:solidFill>
                  <a:schemeClr val="bg2">
                    <a:lumMod val="40000"/>
                    <a:lumOff val="60000"/>
                  </a:schemeClr>
                </a:solidFill>
              </a:rPr>
              <a:t> per 24 h)</a:t>
            </a:r>
          </a:p>
          <a:p>
            <a:pPr lvl="1"/>
            <a:r>
              <a:rPr lang="en-GB" dirty="0">
                <a:solidFill>
                  <a:schemeClr val="bg2">
                    <a:lumMod val="40000"/>
                    <a:lumOff val="60000"/>
                  </a:schemeClr>
                </a:solidFill>
              </a:rPr>
              <a:t>Reproducibility: ca. 2%</a:t>
            </a:r>
          </a:p>
          <a:p>
            <a:pPr lvl="1"/>
            <a:r>
              <a:rPr lang="en-GB" dirty="0">
                <a:solidFill>
                  <a:schemeClr val="bg2">
                    <a:lumMod val="40000"/>
                    <a:lumOff val="60000"/>
                  </a:schemeClr>
                </a:solidFill>
              </a:rPr>
              <a:t>Dose-reconstruction</a:t>
            </a:r>
            <a:r>
              <a:rPr lang="sv-SE" dirty="0">
                <a:solidFill>
                  <a:schemeClr val="bg2">
                    <a:lumMod val="40000"/>
                    <a:lumOff val="60000"/>
                  </a:schemeClr>
                </a:solidFill>
              </a:rPr>
              <a:t>:</a:t>
            </a:r>
          </a:p>
          <a:p>
            <a:endParaRPr lang="sv-SE" b="1" dirty="0">
              <a:solidFill>
                <a:schemeClr val="bg2">
                  <a:lumMod val="40000"/>
                  <a:lumOff val="60000"/>
                </a:schemeClr>
              </a:solidFill>
            </a:endParaRPr>
          </a:p>
          <a:p>
            <a:endParaRPr lang="sv-SE" b="1" dirty="0">
              <a:solidFill>
                <a:schemeClr val="bg2">
                  <a:lumMod val="40000"/>
                  <a:lumOff val="60000"/>
                </a:schemeClr>
              </a:solidFill>
            </a:endParaRPr>
          </a:p>
          <a:p>
            <a:pPr marL="0" indent="0">
              <a:buNone/>
            </a:pPr>
            <a:endParaRPr lang="sv-SE" b="1" dirty="0">
              <a:solidFill>
                <a:schemeClr val="bg2">
                  <a:lumMod val="40000"/>
                  <a:lumOff val="60000"/>
                </a:schemeClr>
              </a:solidFill>
            </a:endParaRPr>
          </a:p>
          <a:p>
            <a:pPr marL="0" indent="0">
              <a:buNone/>
            </a:pPr>
            <a:endParaRPr lang="sv-SE" b="1" dirty="0">
              <a:solidFill>
                <a:schemeClr val="bg2">
                  <a:lumMod val="40000"/>
                  <a:lumOff val="60000"/>
                </a:schemeClr>
              </a:solidFill>
            </a:endParaRPr>
          </a:p>
          <a:p>
            <a:endParaRPr lang="sv-SE" b="1" dirty="0">
              <a:solidFill>
                <a:schemeClr val="bg2">
                  <a:lumMod val="40000"/>
                  <a:lumOff val="60000"/>
                </a:schemeClr>
              </a:solidFill>
            </a:endParaRPr>
          </a:p>
          <a:p>
            <a:r>
              <a:rPr lang="en-GB" b="1" dirty="0">
                <a:solidFill>
                  <a:schemeClr val="bg2">
                    <a:lumMod val="40000"/>
                    <a:lumOff val="60000"/>
                  </a:schemeClr>
                </a:solidFill>
              </a:rPr>
              <a:t>Pros./cons.: must be kept shielded from light</a:t>
            </a:r>
            <a:endParaRPr lang="en-GB" dirty="0">
              <a:solidFill>
                <a:schemeClr val="bg2">
                  <a:lumMod val="40000"/>
                  <a:lumOff val="60000"/>
                </a:schemeClr>
              </a:solidFill>
            </a:endParaRPr>
          </a:p>
          <a:p>
            <a:endParaRPr lang="sv-SE" dirty="0">
              <a:solidFill>
                <a:schemeClr val="bg2">
                  <a:lumMod val="40000"/>
                  <a:lumOff val="60000"/>
                </a:schemeClr>
              </a:solidFill>
            </a:endParaRPr>
          </a:p>
          <a:p>
            <a:endParaRPr lang="sv-SE" dirty="0">
              <a:solidFill>
                <a:schemeClr val="bg2">
                  <a:lumMod val="40000"/>
                  <a:lumOff val="60000"/>
                </a:schemeClr>
              </a:solidFill>
            </a:endParaRPr>
          </a:p>
        </p:txBody>
      </p:sp>
      <p:pic>
        <p:nvPicPr>
          <p:cNvPr id="6" name="Bildobjekt 5">
            <a:extLst>
              <a:ext uri="{FF2B5EF4-FFF2-40B4-BE49-F238E27FC236}">
                <a16:creationId xmlns:a16="http://schemas.microsoft.com/office/drawing/2014/main" id="{8A251CC8-FED5-4A4F-A03A-F21D24701149}"/>
              </a:ext>
            </a:extLst>
          </p:cNvPr>
          <p:cNvPicPr>
            <a:picLocks noChangeAspect="1"/>
          </p:cNvPicPr>
          <p:nvPr/>
        </p:nvPicPr>
        <p:blipFill>
          <a:blip r:embed="rId3"/>
          <a:stretch>
            <a:fillRect/>
          </a:stretch>
        </p:blipFill>
        <p:spPr>
          <a:xfrm>
            <a:off x="3623720" y="3928321"/>
            <a:ext cx="3672043" cy="2367182"/>
          </a:xfrm>
          <a:prstGeom prst="rect">
            <a:avLst/>
          </a:prstGeom>
        </p:spPr>
      </p:pic>
      <p:pic>
        <p:nvPicPr>
          <p:cNvPr id="7" name="Bildobjekt 6">
            <a:extLst>
              <a:ext uri="{FF2B5EF4-FFF2-40B4-BE49-F238E27FC236}">
                <a16:creationId xmlns:a16="http://schemas.microsoft.com/office/drawing/2014/main" id="{E69AD28B-8188-4825-8462-1F0C81327F5F}"/>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8192824" y="2744035"/>
            <a:ext cx="681809" cy="1153109"/>
          </a:xfrm>
          <a:prstGeom prst="rect">
            <a:avLst/>
          </a:prstGeom>
        </p:spPr>
      </p:pic>
      <p:pic>
        <p:nvPicPr>
          <p:cNvPr id="8" name="Bildobjekt 7">
            <a:extLst>
              <a:ext uri="{FF2B5EF4-FFF2-40B4-BE49-F238E27FC236}">
                <a16:creationId xmlns:a16="http://schemas.microsoft.com/office/drawing/2014/main" id="{88E48BDC-7D54-40CF-8481-A3D2AD8E8603}"/>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8207256" y="4034630"/>
            <a:ext cx="569268" cy="1363601"/>
          </a:xfrm>
          <a:prstGeom prst="rect">
            <a:avLst/>
          </a:prstGeom>
        </p:spPr>
      </p:pic>
      <p:pic>
        <p:nvPicPr>
          <p:cNvPr id="9" name="Bildobjekt 8">
            <a:extLst>
              <a:ext uri="{FF2B5EF4-FFF2-40B4-BE49-F238E27FC236}">
                <a16:creationId xmlns:a16="http://schemas.microsoft.com/office/drawing/2014/main" id="{2348D2ED-9D44-4021-9E45-DC716C34FD55}"/>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7401275" y="3376256"/>
            <a:ext cx="686037" cy="1041776"/>
          </a:xfrm>
          <a:prstGeom prst="rect">
            <a:avLst/>
          </a:prstGeom>
        </p:spPr>
      </p:pic>
      <p:pic>
        <p:nvPicPr>
          <p:cNvPr id="5" name="Bildobjekt 4">
            <a:extLst>
              <a:ext uri="{FF2B5EF4-FFF2-40B4-BE49-F238E27FC236}">
                <a16:creationId xmlns:a16="http://schemas.microsoft.com/office/drawing/2014/main" id="{BED20DC1-0C62-4793-849B-1664E7A7494E}"/>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112220" y="4051804"/>
            <a:ext cx="1288973" cy="1800000"/>
          </a:xfrm>
          <a:prstGeom prst="rect">
            <a:avLst/>
          </a:prstGeom>
        </p:spPr>
      </p:pic>
      <p:pic>
        <p:nvPicPr>
          <p:cNvPr id="11" name="Bildobjekt 10">
            <a:extLst>
              <a:ext uri="{FF2B5EF4-FFF2-40B4-BE49-F238E27FC236}">
                <a16:creationId xmlns:a16="http://schemas.microsoft.com/office/drawing/2014/main" id="{6DB4B855-BC8F-4EF5-838C-4787F0190B02}"/>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978008" y="4379691"/>
            <a:ext cx="1247044" cy="1800000"/>
          </a:xfrm>
          <a:prstGeom prst="rect">
            <a:avLst/>
          </a:prstGeom>
        </p:spPr>
      </p:pic>
      <p:pic>
        <p:nvPicPr>
          <p:cNvPr id="13" name="Bildobjekt 12">
            <a:extLst>
              <a:ext uri="{FF2B5EF4-FFF2-40B4-BE49-F238E27FC236}">
                <a16:creationId xmlns:a16="http://schemas.microsoft.com/office/drawing/2014/main" id="{64298581-AE92-4729-9D01-9300C6F45702}"/>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2007353" y="4623870"/>
            <a:ext cx="1241379" cy="1800000"/>
          </a:xfrm>
          <a:prstGeom prst="rect">
            <a:avLst/>
          </a:prstGeom>
        </p:spPr>
      </p:pic>
    </p:spTree>
    <p:extLst>
      <p:ext uri="{BB962C8B-B14F-4D97-AF65-F5344CB8AC3E}">
        <p14:creationId xmlns:p14="http://schemas.microsoft.com/office/powerpoint/2010/main" val="536989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a:t>Salt as a prospective OSL dosemeter</a:t>
            </a:r>
          </a:p>
        </p:txBody>
      </p:sp>
      <p:sp>
        <p:nvSpPr>
          <p:cNvPr id="3" name="Platshållare för innehåll 2"/>
          <p:cNvSpPr>
            <a:spLocks noGrp="1"/>
          </p:cNvSpPr>
          <p:nvPr>
            <p:ph idx="1"/>
          </p:nvPr>
        </p:nvSpPr>
        <p:spPr>
          <a:xfrm>
            <a:off x="681383" y="1574001"/>
            <a:ext cx="7606809" cy="3572255"/>
          </a:xfrm>
        </p:spPr>
        <p:txBody>
          <a:bodyPr/>
          <a:lstStyle/>
          <a:p>
            <a:pPr>
              <a:lnSpc>
                <a:spcPct val="90000"/>
              </a:lnSpc>
              <a:spcBef>
                <a:spcPct val="0"/>
              </a:spcBef>
              <a:buFont typeface="Courier New" panose="02070309020205020404" pitchFamily="49" charset="0"/>
              <a:buChar char="o"/>
              <a:defRPr/>
            </a:pPr>
            <a:r>
              <a:rPr lang="en-GB" dirty="0">
                <a:solidFill>
                  <a:schemeClr val="bg2">
                    <a:lumMod val="40000"/>
                    <a:lumOff val="60000"/>
                  </a:schemeClr>
                </a:solidFill>
              </a:rPr>
              <a:t>A cost-effective and available alternative to conventional detectors and methods for radiation dose determinations</a:t>
            </a:r>
          </a:p>
          <a:p>
            <a:pPr>
              <a:lnSpc>
                <a:spcPct val="90000"/>
              </a:lnSpc>
              <a:spcBef>
                <a:spcPct val="0"/>
              </a:spcBef>
              <a:buFont typeface="Courier New" panose="02070309020205020404" pitchFamily="49" charset="0"/>
              <a:buChar char="o"/>
              <a:defRPr/>
            </a:pPr>
            <a:endParaRPr lang="sv-SE" b="1" dirty="0">
              <a:solidFill>
                <a:schemeClr val="bg2">
                  <a:lumMod val="40000"/>
                  <a:lumOff val="60000"/>
                </a:schemeClr>
              </a:solidFill>
            </a:endParaRPr>
          </a:p>
        </p:txBody>
      </p:sp>
      <p:pic>
        <p:nvPicPr>
          <p:cNvPr id="8" name="Bildobjekt 7"/>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7031953" y="3498187"/>
            <a:ext cx="1872254" cy="1999289"/>
          </a:xfrm>
          <a:prstGeom prst="rect">
            <a:avLst/>
          </a:prstGeom>
        </p:spPr>
      </p:pic>
      <p:pic>
        <p:nvPicPr>
          <p:cNvPr id="9" name="Bildobjekt 8"/>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40933" y="3999256"/>
            <a:ext cx="772234" cy="997152"/>
          </a:xfrm>
          <a:prstGeom prst="rect">
            <a:avLst/>
          </a:prstGeom>
        </p:spPr>
      </p:pic>
      <p:pic>
        <p:nvPicPr>
          <p:cNvPr id="10" name="Bildobjekt 9"/>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rot="5400000">
            <a:off x="3695997" y="3061234"/>
            <a:ext cx="3269468" cy="2452101"/>
          </a:xfrm>
          <a:prstGeom prst="rect">
            <a:avLst/>
          </a:prstGeom>
        </p:spPr>
      </p:pic>
      <p:pic>
        <p:nvPicPr>
          <p:cNvPr id="11" name="Bildobjekt 10"/>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1594121" y="2561664"/>
            <a:ext cx="2273742" cy="3763436"/>
          </a:xfrm>
          <a:prstGeom prst="rect">
            <a:avLst/>
          </a:prstGeom>
        </p:spPr>
      </p:pic>
      <p:sp>
        <p:nvSpPr>
          <p:cNvPr id="12" name="textruta 11"/>
          <p:cNvSpPr txBox="1"/>
          <p:nvPr/>
        </p:nvSpPr>
        <p:spPr>
          <a:xfrm>
            <a:off x="1200747" y="4235553"/>
            <a:ext cx="372110" cy="524556"/>
          </a:xfrm>
          <a:prstGeom prst="rect">
            <a:avLst/>
          </a:prstGeom>
          <a:noFill/>
        </p:spPr>
        <p:txBody>
          <a:bodyPr wrap="square" rtlCol="0">
            <a:spAutoFit/>
          </a:bodyPr>
          <a:lstStyle/>
          <a:p>
            <a:pPr defTabSz="916777" fontAlgn="base">
              <a:spcBef>
                <a:spcPct val="0"/>
              </a:spcBef>
              <a:spcAft>
                <a:spcPct val="0"/>
              </a:spcAft>
            </a:pPr>
            <a:r>
              <a:rPr lang="en-GB" sz="2807" b="1" dirty="0">
                <a:solidFill>
                  <a:srgbClr val="FF0000"/>
                </a:solidFill>
                <a:latin typeface="Arial" charset="0"/>
                <a:ea typeface="ＭＳ Ｐゴシック" charset="-128"/>
              </a:rPr>
              <a:t>+</a:t>
            </a:r>
          </a:p>
        </p:txBody>
      </p:sp>
      <p:sp>
        <p:nvSpPr>
          <p:cNvPr id="13" name="textruta 12"/>
          <p:cNvSpPr txBox="1"/>
          <p:nvPr/>
        </p:nvSpPr>
        <p:spPr>
          <a:xfrm>
            <a:off x="6556782" y="4235553"/>
            <a:ext cx="372110" cy="524556"/>
          </a:xfrm>
          <a:prstGeom prst="rect">
            <a:avLst/>
          </a:prstGeom>
          <a:noFill/>
        </p:spPr>
        <p:txBody>
          <a:bodyPr wrap="square" rtlCol="0">
            <a:spAutoFit/>
          </a:bodyPr>
          <a:lstStyle/>
          <a:p>
            <a:pPr defTabSz="916777" fontAlgn="base">
              <a:spcBef>
                <a:spcPct val="0"/>
              </a:spcBef>
              <a:spcAft>
                <a:spcPct val="0"/>
              </a:spcAft>
            </a:pPr>
            <a:r>
              <a:rPr lang="en-GB" sz="2807" b="1" dirty="0">
                <a:solidFill>
                  <a:srgbClr val="FF0000"/>
                </a:solidFill>
                <a:latin typeface="Arial" charset="0"/>
                <a:ea typeface="ＭＳ Ｐゴシック" charset="-128"/>
              </a:rPr>
              <a:t>=</a:t>
            </a:r>
          </a:p>
        </p:txBody>
      </p:sp>
      <p:sp>
        <p:nvSpPr>
          <p:cNvPr id="14" name="textruta 13"/>
          <p:cNvSpPr txBox="1"/>
          <p:nvPr/>
        </p:nvSpPr>
        <p:spPr>
          <a:xfrm>
            <a:off x="200906" y="6254884"/>
            <a:ext cx="642087" cy="370275"/>
          </a:xfrm>
          <a:prstGeom prst="rect">
            <a:avLst/>
          </a:prstGeom>
          <a:noFill/>
        </p:spPr>
        <p:txBody>
          <a:bodyPr wrap="square" rtlCol="0">
            <a:spAutoFit/>
          </a:bodyPr>
          <a:lstStyle/>
          <a:p>
            <a:pPr algn="ctr" defTabSz="916777" fontAlgn="base">
              <a:spcBef>
                <a:spcPct val="0"/>
              </a:spcBef>
              <a:spcAft>
                <a:spcPct val="0"/>
              </a:spcAft>
            </a:pPr>
            <a:r>
              <a:rPr lang="en-GB" sz="1805" dirty="0">
                <a:solidFill>
                  <a:srgbClr val="000080">
                    <a:lumMod val="60000"/>
                    <a:lumOff val="40000"/>
                  </a:srgbClr>
                </a:solidFill>
                <a:latin typeface="Arial" charset="0"/>
                <a:ea typeface="ＭＳ Ｐゴシック" charset="-128"/>
              </a:rPr>
              <a:t>€1</a:t>
            </a:r>
          </a:p>
        </p:txBody>
      </p:sp>
      <p:sp>
        <p:nvSpPr>
          <p:cNvPr id="15" name="textruta 14"/>
          <p:cNvSpPr txBox="1"/>
          <p:nvPr/>
        </p:nvSpPr>
        <p:spPr>
          <a:xfrm>
            <a:off x="3254014" y="6210474"/>
            <a:ext cx="1230774" cy="370275"/>
          </a:xfrm>
          <a:prstGeom prst="rect">
            <a:avLst/>
          </a:prstGeom>
          <a:noFill/>
        </p:spPr>
        <p:txBody>
          <a:bodyPr wrap="square" rtlCol="0">
            <a:spAutoFit/>
          </a:bodyPr>
          <a:lstStyle/>
          <a:p>
            <a:pPr algn="ctr" defTabSz="916777" fontAlgn="base">
              <a:spcBef>
                <a:spcPct val="0"/>
              </a:spcBef>
              <a:spcAft>
                <a:spcPct val="0"/>
              </a:spcAft>
            </a:pPr>
            <a:r>
              <a:rPr lang="en-GB" sz="1805" dirty="0">
                <a:solidFill>
                  <a:srgbClr val="000080">
                    <a:lumMod val="60000"/>
                    <a:lumOff val="40000"/>
                  </a:srgbClr>
                </a:solidFill>
                <a:latin typeface="Arial" charset="0"/>
                <a:ea typeface="ＭＳ Ｐゴシック" charset="-128"/>
              </a:rPr>
              <a:t>€1000</a:t>
            </a:r>
          </a:p>
        </p:txBody>
      </p:sp>
    </p:spTree>
    <p:extLst>
      <p:ext uri="{BB962C8B-B14F-4D97-AF65-F5344CB8AC3E}">
        <p14:creationId xmlns:p14="http://schemas.microsoft.com/office/powerpoint/2010/main" val="1920788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a:t>Salt as an OSL dosemeter</a:t>
            </a:r>
          </a:p>
        </p:txBody>
      </p:sp>
      <p:sp>
        <p:nvSpPr>
          <p:cNvPr id="3" name="Platshållare för innehåll 2"/>
          <p:cNvSpPr>
            <a:spLocks noGrp="1"/>
          </p:cNvSpPr>
          <p:nvPr>
            <p:ph idx="1"/>
          </p:nvPr>
        </p:nvSpPr>
        <p:spPr/>
        <p:txBody>
          <a:bodyPr/>
          <a:lstStyle/>
          <a:p>
            <a:r>
              <a:rPr lang="en-GB" dirty="0">
                <a:solidFill>
                  <a:schemeClr val="bg2">
                    <a:lumMod val="40000"/>
                    <a:lumOff val="60000"/>
                  </a:schemeClr>
                </a:solidFill>
              </a:rPr>
              <a:t>102 different salts from 47 countries and 6 continents</a:t>
            </a:r>
          </a:p>
          <a:p>
            <a:endParaRPr lang="sv-SE" dirty="0">
              <a:solidFill>
                <a:schemeClr val="bg2">
                  <a:lumMod val="40000"/>
                  <a:lumOff val="60000"/>
                </a:schemeClr>
              </a:solidFill>
            </a:endParaRPr>
          </a:p>
          <a:p>
            <a:endParaRPr lang="sv-SE" dirty="0">
              <a:solidFill>
                <a:schemeClr val="bg2">
                  <a:lumMod val="40000"/>
                  <a:lumOff val="60000"/>
                </a:schemeClr>
              </a:solidFill>
            </a:endParaRPr>
          </a:p>
        </p:txBody>
      </p:sp>
      <p:pic>
        <p:nvPicPr>
          <p:cNvPr id="4" name="Bildobjekt 3">
            <a:extLst>
              <a:ext uri="{FF2B5EF4-FFF2-40B4-BE49-F238E27FC236}">
                <a16:creationId xmlns:a16="http://schemas.microsoft.com/office/drawing/2014/main" id="{5220B61E-79A6-44FA-90CA-E6599A7083EA}"/>
              </a:ext>
            </a:extLst>
          </p:cNvPr>
          <p:cNvPicPr>
            <a:picLocks noChangeAspect="1"/>
          </p:cNvPicPr>
          <p:nvPr/>
        </p:nvPicPr>
        <p:blipFill>
          <a:blip r:embed="rId3"/>
          <a:stretch>
            <a:fillRect/>
          </a:stretch>
        </p:blipFill>
        <p:spPr>
          <a:xfrm>
            <a:off x="171450" y="2463800"/>
            <a:ext cx="4370705" cy="1459706"/>
          </a:xfrm>
          <a:prstGeom prst="rect">
            <a:avLst/>
          </a:prstGeom>
        </p:spPr>
      </p:pic>
      <p:sp>
        <p:nvSpPr>
          <p:cNvPr id="5" name="Rektangel 4">
            <a:extLst>
              <a:ext uri="{FF2B5EF4-FFF2-40B4-BE49-F238E27FC236}">
                <a16:creationId xmlns:a16="http://schemas.microsoft.com/office/drawing/2014/main" id="{ACD86369-F06B-4451-AC6A-8E490B64681F}"/>
              </a:ext>
            </a:extLst>
          </p:cNvPr>
          <p:cNvSpPr/>
          <p:nvPr/>
        </p:nvSpPr>
        <p:spPr>
          <a:xfrm>
            <a:off x="3248785" y="5586199"/>
            <a:ext cx="4533900" cy="646331"/>
          </a:xfrm>
          <a:prstGeom prst="rect">
            <a:avLst/>
          </a:prstGeom>
        </p:spPr>
        <p:txBody>
          <a:bodyPr wrap="square">
            <a:spAutoFit/>
          </a:bodyPr>
          <a:lstStyle/>
          <a:p>
            <a:pPr marL="0" indent="0">
              <a:buNone/>
            </a:pPr>
            <a:r>
              <a:rPr lang="sv-SE" sz="1200" b="0" dirty="0" err="1">
                <a:solidFill>
                  <a:schemeClr val="tx2"/>
                </a:solidFill>
              </a:rPr>
              <a:t>See</a:t>
            </a:r>
            <a:r>
              <a:rPr lang="sv-SE" sz="1200" b="0" dirty="0">
                <a:solidFill>
                  <a:schemeClr val="tx2"/>
                </a:solidFill>
              </a:rPr>
              <a:t> Waldner L. </a:t>
            </a:r>
            <a:r>
              <a:rPr lang="sv-SE" sz="1200" b="0" dirty="0" err="1">
                <a:solidFill>
                  <a:schemeClr val="tx2"/>
                </a:solidFill>
              </a:rPr>
              <a:t>thesis</a:t>
            </a:r>
            <a:r>
              <a:rPr lang="sv-SE" sz="1200" b="0" dirty="0">
                <a:solidFill>
                  <a:schemeClr val="tx2"/>
                </a:solidFill>
              </a:rPr>
              <a:t> (2020) for the full list of salts </a:t>
            </a:r>
            <a:r>
              <a:rPr lang="en-US" sz="1200" b="0" dirty="0">
                <a:solidFill>
                  <a:schemeClr val="tx2"/>
                </a:solidFill>
              </a:rPr>
              <a:t>investigated</a:t>
            </a:r>
            <a:r>
              <a:rPr lang="sv-SE" sz="1200" b="0" dirty="0">
                <a:solidFill>
                  <a:schemeClr val="tx2"/>
                </a:solidFill>
              </a:rPr>
              <a:t>: </a:t>
            </a:r>
            <a:r>
              <a:rPr lang="sv-SE" sz="1200" dirty="0">
                <a:solidFill>
                  <a:schemeClr val="bg2">
                    <a:lumMod val="40000"/>
                    <a:lumOff val="60000"/>
                  </a:schemeClr>
                </a:solidFill>
                <a:hlinkClick r:id="rId4"/>
              </a:rPr>
              <a:t>https://portal.research.lu.se/en/publications/optically-stimulated-luminescence-dosimetry-with-nacl-pellets-dos</a:t>
            </a:r>
            <a:r>
              <a:rPr lang="sv-SE" sz="1200" dirty="0">
                <a:solidFill>
                  <a:schemeClr val="bg2">
                    <a:lumMod val="40000"/>
                    <a:lumOff val="60000"/>
                  </a:schemeClr>
                </a:solidFill>
              </a:rPr>
              <a:t> </a:t>
            </a:r>
            <a:endParaRPr lang="en-US" sz="1200" dirty="0">
              <a:solidFill>
                <a:schemeClr val="bg2">
                  <a:lumMod val="40000"/>
                  <a:lumOff val="60000"/>
                </a:schemeClr>
              </a:solidFill>
            </a:endParaRPr>
          </a:p>
        </p:txBody>
      </p:sp>
      <p:pic>
        <p:nvPicPr>
          <p:cNvPr id="6" name="Bildobjekt 5">
            <a:extLst>
              <a:ext uri="{FF2B5EF4-FFF2-40B4-BE49-F238E27FC236}">
                <a16:creationId xmlns:a16="http://schemas.microsoft.com/office/drawing/2014/main" id="{F7EB1CC7-FBFF-4577-818F-B6C4CD09102D}"/>
              </a:ext>
            </a:extLst>
          </p:cNvPr>
          <p:cNvPicPr>
            <a:picLocks noChangeAspect="1"/>
          </p:cNvPicPr>
          <p:nvPr/>
        </p:nvPicPr>
        <p:blipFill>
          <a:blip r:embed="rId5"/>
          <a:stretch>
            <a:fillRect/>
          </a:stretch>
        </p:blipFill>
        <p:spPr>
          <a:xfrm>
            <a:off x="4791252" y="2463800"/>
            <a:ext cx="3939814" cy="2830435"/>
          </a:xfrm>
          <a:prstGeom prst="rect">
            <a:avLst/>
          </a:prstGeom>
        </p:spPr>
      </p:pic>
      <p:pic>
        <p:nvPicPr>
          <p:cNvPr id="7" name="Bildobjekt 6">
            <a:extLst>
              <a:ext uri="{FF2B5EF4-FFF2-40B4-BE49-F238E27FC236}">
                <a16:creationId xmlns:a16="http://schemas.microsoft.com/office/drawing/2014/main" id="{650D1B30-86D3-4888-9CE1-7D5466894DF6}"/>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rot="5400000">
            <a:off x="465683" y="4107959"/>
            <a:ext cx="2573867" cy="237255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01368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a:t>NaCl pellets – applications within environmental radiology</a:t>
            </a:r>
          </a:p>
        </p:txBody>
      </p:sp>
      <p:pic>
        <p:nvPicPr>
          <p:cNvPr id="4" name="Platshållare för innehåll 3"/>
          <p:cNvPicPr>
            <a:picLocks noGrp="1" noChangeAspect="1"/>
          </p:cNvPicPr>
          <p:nvPr>
            <p:ph idx="1"/>
          </p:nvPr>
        </p:nvPicPr>
        <p:blipFill>
          <a:blip r:embed="rId3" cstate="hqprint">
            <a:extLst>
              <a:ext uri="{28A0092B-C50C-407E-A947-70E740481C1C}">
                <a14:useLocalDpi xmlns:a14="http://schemas.microsoft.com/office/drawing/2010/main"/>
              </a:ext>
            </a:extLst>
          </a:blip>
          <a:stretch>
            <a:fillRect/>
          </a:stretch>
        </p:blipFill>
        <p:spPr>
          <a:xfrm>
            <a:off x="239793" y="1703874"/>
            <a:ext cx="2688645" cy="2016484"/>
          </a:xfrm>
          <a:prstGeom prst="rect">
            <a:avLst/>
          </a:prstGeom>
          <a:ln>
            <a:noFill/>
          </a:ln>
          <a:effectLst>
            <a:outerShdw blurRad="292100" dist="139700" dir="2700000" algn="tl" rotWithShape="0">
              <a:srgbClr val="333333">
                <a:alpha val="65000"/>
              </a:srgbClr>
            </a:outerShdw>
          </a:effectLst>
        </p:spPr>
      </p:pic>
      <p:pic>
        <p:nvPicPr>
          <p:cNvPr id="5" name="Bildobjekt 4"/>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2193746" y="3812243"/>
            <a:ext cx="1435718" cy="1162800"/>
          </a:xfrm>
          <a:prstGeom prst="rect">
            <a:avLst/>
          </a:prstGeom>
          <a:ln>
            <a:noFill/>
          </a:ln>
          <a:effectLst>
            <a:outerShdw blurRad="292100" dist="139700" dir="2700000" algn="tl" rotWithShape="0">
              <a:srgbClr val="333333">
                <a:alpha val="65000"/>
              </a:srgbClr>
            </a:outerShdw>
          </a:effectLst>
        </p:spPr>
      </p:pic>
      <p:pic>
        <p:nvPicPr>
          <p:cNvPr id="6" name="Bildobjekt 5"/>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239793" y="3812243"/>
            <a:ext cx="1787101" cy="1161616"/>
          </a:xfrm>
          <a:prstGeom prst="rect">
            <a:avLst/>
          </a:prstGeom>
          <a:ln>
            <a:noFill/>
          </a:ln>
          <a:effectLst>
            <a:outerShdw blurRad="292100" dist="139700" dir="2700000" algn="tl" rotWithShape="0">
              <a:srgbClr val="333333">
                <a:alpha val="65000"/>
              </a:srgbClr>
            </a:outerShdw>
          </a:effectLst>
        </p:spPr>
      </p:pic>
      <p:pic>
        <p:nvPicPr>
          <p:cNvPr id="3" name="Bildobjekt 2"/>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239793" y="5154169"/>
            <a:ext cx="2940729" cy="1419335"/>
          </a:xfrm>
          <a:prstGeom prst="rect">
            <a:avLst/>
          </a:prstGeom>
          <a:ln>
            <a:noFill/>
          </a:ln>
          <a:effectLst>
            <a:outerShdw blurRad="292100" dist="139700" dir="2700000" algn="tl" rotWithShape="0">
              <a:srgbClr val="333333">
                <a:alpha val="65000"/>
              </a:srgbClr>
            </a:outerShdw>
          </a:effectLst>
        </p:spPr>
      </p:pic>
      <p:pic>
        <p:nvPicPr>
          <p:cNvPr id="8" name="Bildobjekt 7">
            <a:extLst>
              <a:ext uri="{FF2B5EF4-FFF2-40B4-BE49-F238E27FC236}">
                <a16:creationId xmlns:a16="http://schemas.microsoft.com/office/drawing/2014/main" id="{BF243EC4-0CC3-4065-8848-A66D3436A8D1}"/>
              </a:ext>
            </a:extLst>
          </p:cNvPr>
          <p:cNvPicPr>
            <a:picLocks noChangeAspect="1"/>
          </p:cNvPicPr>
          <p:nvPr/>
        </p:nvPicPr>
        <p:blipFill>
          <a:blip r:embed="rId7"/>
          <a:stretch>
            <a:fillRect/>
          </a:stretch>
        </p:blipFill>
        <p:spPr>
          <a:xfrm>
            <a:off x="3982713" y="1650107"/>
            <a:ext cx="4834715" cy="1657617"/>
          </a:xfrm>
          <a:prstGeom prst="rect">
            <a:avLst/>
          </a:prstGeom>
        </p:spPr>
      </p:pic>
      <p:sp>
        <p:nvSpPr>
          <p:cNvPr id="9" name="textruta 8">
            <a:extLst>
              <a:ext uri="{FF2B5EF4-FFF2-40B4-BE49-F238E27FC236}">
                <a16:creationId xmlns:a16="http://schemas.microsoft.com/office/drawing/2014/main" id="{A9CD7B8B-27FF-4265-BB82-351A7C6FB665}"/>
              </a:ext>
            </a:extLst>
          </p:cNvPr>
          <p:cNvSpPr txBox="1"/>
          <p:nvPr/>
        </p:nvSpPr>
        <p:spPr>
          <a:xfrm>
            <a:off x="6215564" y="3280144"/>
            <a:ext cx="2929813" cy="276999"/>
          </a:xfrm>
          <a:prstGeom prst="rect">
            <a:avLst/>
          </a:prstGeom>
          <a:noFill/>
        </p:spPr>
        <p:txBody>
          <a:bodyPr wrap="square" rtlCol="0">
            <a:spAutoFit/>
          </a:bodyPr>
          <a:lstStyle/>
          <a:p>
            <a:r>
              <a:rPr lang="en-US" sz="1200" b="0" i="1" dirty="0">
                <a:solidFill>
                  <a:schemeClr val="tx2"/>
                </a:solidFill>
              </a:rPr>
              <a:t>Health Phys. 103(6):740Y749; 2012</a:t>
            </a:r>
            <a:endParaRPr lang="en-GB" sz="1200" b="0" i="1" dirty="0" err="1">
              <a:solidFill>
                <a:schemeClr val="tx2"/>
              </a:solidFill>
            </a:endParaRPr>
          </a:p>
        </p:txBody>
      </p:sp>
      <p:pic>
        <p:nvPicPr>
          <p:cNvPr id="10" name="Bildobjekt 9">
            <a:extLst>
              <a:ext uri="{FF2B5EF4-FFF2-40B4-BE49-F238E27FC236}">
                <a16:creationId xmlns:a16="http://schemas.microsoft.com/office/drawing/2014/main" id="{B3CC985F-50D1-4505-9349-22E872755F0F}"/>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616012" y="3686558"/>
            <a:ext cx="2201416" cy="2935221"/>
          </a:xfrm>
          <a:prstGeom prst="rect">
            <a:avLst/>
          </a:prstGeom>
          <a:ln>
            <a:noFill/>
          </a:ln>
          <a:effectLst>
            <a:outerShdw blurRad="292100" dist="139700" dir="2700000" algn="tl" rotWithShape="0">
              <a:srgbClr val="333333">
                <a:alpha val="65000"/>
              </a:srgbClr>
            </a:outerShdw>
          </a:effectLst>
        </p:spPr>
      </p:pic>
      <p:pic>
        <p:nvPicPr>
          <p:cNvPr id="11" name="Picture 2" descr="C:\Users\136763\Pictures\Expedition till Vitryssland\Expedition till Vitryssland 2009\Expedition 4 2009-08-24\IMG_0450.JPG">
            <a:extLst>
              <a:ext uri="{FF2B5EF4-FFF2-40B4-BE49-F238E27FC236}">
                <a16:creationId xmlns:a16="http://schemas.microsoft.com/office/drawing/2014/main" id="{7CC10775-2DD4-43CF-94BD-A3B46A369406}"/>
              </a:ext>
            </a:extLst>
          </p:cNvPr>
          <p:cNvPicPr>
            <a:picLocks noChangeAspect="1" noChangeArrowheads="1"/>
          </p:cNvPicPr>
          <p:nvPr/>
        </p:nvPicPr>
        <p:blipFill>
          <a:blip r:embed="rId9" cstate="hqprint">
            <a:extLst>
              <a:ext uri="{28A0092B-C50C-407E-A947-70E740481C1C}">
                <a14:useLocalDpi xmlns:a14="http://schemas.microsoft.com/office/drawing/2010/main"/>
              </a:ext>
            </a:extLst>
          </a:blip>
          <a:srcRect/>
          <a:stretch>
            <a:fillRect/>
          </a:stretch>
        </p:blipFill>
        <p:spPr bwMode="auto">
          <a:xfrm>
            <a:off x="4066023" y="4285553"/>
            <a:ext cx="2316438" cy="17372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8388265"/>
      </p:ext>
    </p:extLst>
  </p:cSld>
  <p:clrMapOvr>
    <a:masterClrMapping/>
  </p:clrMapOvr>
</p:sld>
</file>

<file path=ppt/theme/theme1.xml><?xml version="1.0" encoding="utf-8"?>
<a:theme xmlns:a="http://schemas.openxmlformats.org/drawingml/2006/main" name="Office-tema">
  <a:themeElements>
    <a:clrScheme name="Office-t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t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gan doses determined using a RANDO phantom">
  <a:themeElements>
    <a:clrScheme name="Anpassad 4">
      <a:dk1>
        <a:srgbClr val="9C6114"/>
      </a:dk1>
      <a:lt1>
        <a:srgbClr val="FFFFFF"/>
      </a:lt1>
      <a:dk2>
        <a:srgbClr val="000000"/>
      </a:dk2>
      <a:lt2>
        <a:srgbClr val="000080"/>
      </a:lt2>
      <a:accent1>
        <a:srgbClr val="4F81BD"/>
      </a:accent1>
      <a:accent2>
        <a:srgbClr val="C0504D"/>
      </a:accent2>
      <a:accent3>
        <a:srgbClr val="9BBB59"/>
      </a:accent3>
      <a:accent4>
        <a:srgbClr val="8064A2"/>
      </a:accent4>
      <a:accent5>
        <a:srgbClr val="4BACC6"/>
      </a:accent5>
      <a:accent6>
        <a:srgbClr val="F79646"/>
      </a:accent6>
      <a:hlink>
        <a:srgbClr val="333333"/>
      </a:hlink>
      <a:folHlink>
        <a:srgbClr val="000080"/>
      </a:folHlink>
    </a:clrScheme>
    <a:fontScheme name="LundsUniversitet">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04875" rtl="0" eaLnBrk="1" fontAlgn="base" latinLnBrk="0" hangingPunct="1">
          <a:lnSpc>
            <a:spcPct val="100000"/>
          </a:lnSpc>
          <a:spcBef>
            <a:spcPct val="0"/>
          </a:spcBef>
          <a:spcAft>
            <a:spcPct val="0"/>
          </a:spcAft>
          <a:buClrTx/>
          <a:buSzTx/>
          <a:buFontTx/>
          <a:buNone/>
          <a:tabLst/>
          <a:defRPr kumimoji="0" sz="1800" b="1" i="0" u="none" strike="noStrike" cap="none" normalizeH="0" baseline="0" dirty="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04875" rtl="0" eaLnBrk="1" fontAlgn="base" latinLnBrk="0" hangingPunct="1">
          <a:lnSpc>
            <a:spcPct val="100000"/>
          </a:lnSpc>
          <a:spcBef>
            <a:spcPct val="0"/>
          </a:spcBef>
          <a:spcAft>
            <a:spcPct val="0"/>
          </a:spcAft>
          <a:buClrTx/>
          <a:buSzTx/>
          <a:buFontTx/>
          <a:buNone/>
          <a:tabLst/>
          <a:defRPr kumimoji="0" lang="sv-SE" sz="1800" b="1" i="0" u="none" strike="noStrike" cap="none" normalizeH="0" baseline="0">
            <a:ln>
              <a:noFill/>
            </a:ln>
            <a:solidFill>
              <a:schemeClr val="tx1"/>
            </a:solidFill>
            <a:effectLst/>
            <a:latin typeface="Arial" charset="0"/>
          </a:defRPr>
        </a:defPPr>
      </a:lstStyle>
    </a:lnDef>
    <a:txDef>
      <a:spPr>
        <a:noFill/>
      </a:spPr>
      <a:bodyPr wrap="none" rtlCol="0">
        <a:spAutoFit/>
      </a:bodyPr>
      <a:lstStyle>
        <a:defPPr>
          <a:defRPr sz="1200" b="0" dirty="0" err="1" smtClean="0">
            <a:solidFill>
              <a:schemeClr val="tx2"/>
            </a:solidFill>
          </a:defRPr>
        </a:defPPr>
      </a:lstStyle>
    </a:txDef>
  </a:objectDefaults>
  <a:extraClrSchemeLst>
    <a:extraClrScheme>
      <a:clrScheme name="Standardformgivn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formgivn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formgivn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formgivn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formgivn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formgivn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formgivn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formgivn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formgivn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formgivn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formgivn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formgivn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tandardformgivning 13">
        <a:dk1>
          <a:srgbClr val="000000"/>
        </a:dk1>
        <a:lt1>
          <a:srgbClr val="FFFFFF"/>
        </a:lt1>
        <a:dk2>
          <a:srgbClr val="000000"/>
        </a:dk2>
        <a:lt2>
          <a:srgbClr val="808080"/>
        </a:lt2>
        <a:accent1>
          <a:srgbClr val="996633"/>
        </a:accent1>
        <a:accent2>
          <a:srgbClr val="C4BC9C"/>
        </a:accent2>
        <a:accent3>
          <a:srgbClr val="FFFFFF"/>
        </a:accent3>
        <a:accent4>
          <a:srgbClr val="000000"/>
        </a:accent4>
        <a:accent5>
          <a:srgbClr val="CAB8AD"/>
        </a:accent5>
        <a:accent6>
          <a:srgbClr val="B1AA8D"/>
        </a:accent6>
        <a:hlink>
          <a:srgbClr val="EB730F"/>
        </a:hlink>
        <a:folHlink>
          <a:srgbClr val="0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U_PPT-mall_2012_ENG_121127">
  <a:themeElements>
    <a:clrScheme name="Anpassad 4">
      <a:dk1>
        <a:srgbClr val="9C6114"/>
      </a:dk1>
      <a:lt1>
        <a:srgbClr val="FFFFFF"/>
      </a:lt1>
      <a:dk2>
        <a:srgbClr val="000000"/>
      </a:dk2>
      <a:lt2>
        <a:srgbClr val="000080"/>
      </a:lt2>
      <a:accent1>
        <a:srgbClr val="4F81BD"/>
      </a:accent1>
      <a:accent2>
        <a:srgbClr val="C0504D"/>
      </a:accent2>
      <a:accent3>
        <a:srgbClr val="9BBB59"/>
      </a:accent3>
      <a:accent4>
        <a:srgbClr val="8064A2"/>
      </a:accent4>
      <a:accent5>
        <a:srgbClr val="4BACC6"/>
      </a:accent5>
      <a:accent6>
        <a:srgbClr val="F79646"/>
      </a:accent6>
      <a:hlink>
        <a:srgbClr val="333333"/>
      </a:hlink>
      <a:folHlink>
        <a:srgbClr val="000080"/>
      </a:folHlink>
    </a:clrScheme>
    <a:fontScheme name="LundsUniversitet">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04875" rtl="0" eaLnBrk="1" fontAlgn="base" latinLnBrk="0" hangingPunct="1">
          <a:lnSpc>
            <a:spcPct val="100000"/>
          </a:lnSpc>
          <a:spcBef>
            <a:spcPct val="0"/>
          </a:spcBef>
          <a:spcAft>
            <a:spcPct val="0"/>
          </a:spcAft>
          <a:buClrTx/>
          <a:buSzTx/>
          <a:buFontTx/>
          <a:buNone/>
          <a:tabLst/>
          <a:defRPr kumimoji="0" sz="1800" b="1" i="0" u="none" strike="noStrike" cap="none" normalizeH="0" baseline="0" dirty="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04875" rtl="0" eaLnBrk="1" fontAlgn="base" latinLnBrk="0" hangingPunct="1">
          <a:lnSpc>
            <a:spcPct val="100000"/>
          </a:lnSpc>
          <a:spcBef>
            <a:spcPct val="0"/>
          </a:spcBef>
          <a:spcAft>
            <a:spcPct val="0"/>
          </a:spcAft>
          <a:buClrTx/>
          <a:buSzTx/>
          <a:buFontTx/>
          <a:buNone/>
          <a:tabLst/>
          <a:defRPr kumimoji="0" lang="sv-SE" sz="1800" b="1" i="0" u="none" strike="noStrike" cap="none" normalizeH="0" baseline="0">
            <a:ln>
              <a:noFill/>
            </a:ln>
            <a:solidFill>
              <a:schemeClr val="tx1"/>
            </a:solidFill>
            <a:effectLst/>
            <a:latin typeface="Arial" charset="0"/>
          </a:defRPr>
        </a:defPPr>
      </a:lstStyle>
    </a:lnDef>
    <a:txDef>
      <a:spPr>
        <a:noFill/>
      </a:spPr>
      <a:bodyPr wrap="none" rtlCol="0">
        <a:spAutoFit/>
      </a:bodyPr>
      <a:lstStyle>
        <a:defPPr>
          <a:defRPr sz="1200" b="0" dirty="0" err="1" smtClean="0">
            <a:solidFill>
              <a:schemeClr val="tx2"/>
            </a:solidFill>
          </a:defRPr>
        </a:defPPr>
      </a:lstStyle>
    </a:txDef>
  </a:objectDefaults>
  <a:extraClrSchemeLst>
    <a:extraClrScheme>
      <a:clrScheme name="Standardformgivn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formgivn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formgivn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formgivn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formgivn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formgivn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formgivn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formgivn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formgivn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formgivn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formgivn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formgivn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tandardformgivning 13">
        <a:dk1>
          <a:srgbClr val="000000"/>
        </a:dk1>
        <a:lt1>
          <a:srgbClr val="FFFFFF"/>
        </a:lt1>
        <a:dk2>
          <a:srgbClr val="000000"/>
        </a:dk2>
        <a:lt2>
          <a:srgbClr val="808080"/>
        </a:lt2>
        <a:accent1>
          <a:srgbClr val="996633"/>
        </a:accent1>
        <a:accent2>
          <a:srgbClr val="C4BC9C"/>
        </a:accent2>
        <a:accent3>
          <a:srgbClr val="FFFFFF"/>
        </a:accent3>
        <a:accent4>
          <a:srgbClr val="000000"/>
        </a:accent4>
        <a:accent5>
          <a:srgbClr val="CAB8AD"/>
        </a:accent5>
        <a:accent6>
          <a:srgbClr val="B1AA8D"/>
        </a:accent6>
        <a:hlink>
          <a:srgbClr val="EB730F"/>
        </a:hlink>
        <a:folHlink>
          <a:srgbClr val="000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4806</TotalTime>
  <Words>1612</Words>
  <Application>Microsoft Macintosh PowerPoint</Application>
  <PresentationFormat>Affichage à l'écran (4:3)</PresentationFormat>
  <Paragraphs>147</Paragraphs>
  <Slides>18</Slides>
  <Notes>14</Notes>
  <HiddenSlides>0</HiddenSlides>
  <MMClips>0</MMClips>
  <ScaleCrop>false</ScaleCrop>
  <HeadingPairs>
    <vt:vector size="6" baseType="variant">
      <vt:variant>
        <vt:lpstr>Polices utilisées</vt:lpstr>
      </vt:variant>
      <vt:variant>
        <vt:i4>9</vt:i4>
      </vt:variant>
      <vt:variant>
        <vt:lpstr>Thème</vt:lpstr>
      </vt:variant>
      <vt:variant>
        <vt:i4>3</vt:i4>
      </vt:variant>
      <vt:variant>
        <vt:lpstr>Titres des diapositives</vt:lpstr>
      </vt:variant>
      <vt:variant>
        <vt:i4>18</vt:i4>
      </vt:variant>
    </vt:vector>
  </HeadingPairs>
  <TitlesOfParts>
    <vt:vector size="30" baseType="lpstr">
      <vt:lpstr>Arial</vt:lpstr>
      <vt:lpstr>Arial Narrow</vt:lpstr>
      <vt:lpstr>Calibri</vt:lpstr>
      <vt:lpstr>Calibri Light</vt:lpstr>
      <vt:lpstr>Courier New</vt:lpstr>
      <vt:lpstr>ElsevierSans</vt:lpstr>
      <vt:lpstr>Lucida Grande</vt:lpstr>
      <vt:lpstr>Times New Roman</vt:lpstr>
      <vt:lpstr>Wingdings</vt:lpstr>
      <vt:lpstr>Office-tema</vt:lpstr>
      <vt:lpstr>Organ doses determined using a RANDO phantom</vt:lpstr>
      <vt:lpstr>LU_PPT-mall_2012_ENG_121127</vt:lpstr>
      <vt:lpstr>Présentation PowerPoint</vt:lpstr>
      <vt:lpstr>Complex dose estimation: inhomogeneity in radionuclides deposited, residence times, decay</vt:lpstr>
      <vt:lpstr>Retrospective dosimetry methods</vt:lpstr>
      <vt:lpstr>Optically stimulated luminescence dosimetry</vt:lpstr>
      <vt:lpstr>OSL dosimetry with fortuitous materials</vt:lpstr>
      <vt:lpstr>Salt (NaCl) for OSL dosimetry </vt:lpstr>
      <vt:lpstr>Salt as a prospective OSL dosemeter</vt:lpstr>
      <vt:lpstr>Salt as an OSL dosemeter</vt:lpstr>
      <vt:lpstr>NaCl pellets – applications within environmental radiology</vt:lpstr>
      <vt:lpstr>NaCl pellets – applications for CT</vt:lpstr>
      <vt:lpstr>NaCl pellets – clinical applications</vt:lpstr>
      <vt:lpstr>Présentation PowerPoint</vt:lpstr>
      <vt:lpstr>Why NaCl pellets? Why OSL?</vt:lpstr>
      <vt:lpstr>NaCl properties vs. other dosemeters</vt:lpstr>
      <vt:lpstr>Performance</vt:lpstr>
      <vt:lpstr>Potential in war-time</vt:lpstr>
      <vt:lpstr>RRADEW - Resilience to RADiological Events in Wartime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Christian Bernhardsson</dc:creator>
  <cp:lastModifiedBy>Eymeric LAFRANQUE</cp:lastModifiedBy>
  <cp:revision>129</cp:revision>
  <dcterms:created xsi:type="dcterms:W3CDTF">2024-03-11T09:10:03Z</dcterms:created>
  <dcterms:modified xsi:type="dcterms:W3CDTF">2025-01-27T11:38:36Z</dcterms:modified>
</cp:coreProperties>
</file>