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815" r:id="rId5"/>
  </p:sldMasterIdLst>
  <p:notesMasterIdLst>
    <p:notesMasterId r:id="rId18"/>
  </p:notesMasterIdLst>
  <p:handoutMasterIdLst>
    <p:handoutMasterId r:id="rId19"/>
  </p:handoutMasterIdLst>
  <p:sldIdLst>
    <p:sldId id="260" r:id="rId6"/>
    <p:sldId id="279" r:id="rId7"/>
    <p:sldId id="1034" r:id="rId8"/>
    <p:sldId id="1035" r:id="rId9"/>
    <p:sldId id="1036" r:id="rId10"/>
    <p:sldId id="1041" r:id="rId11"/>
    <p:sldId id="1037" r:id="rId12"/>
    <p:sldId id="1038" r:id="rId13"/>
    <p:sldId id="1042" r:id="rId14"/>
    <p:sldId id="1039" r:id="rId15"/>
    <p:sldId id="1040" r:id="rId16"/>
    <p:sldId id="1033" r:id="rId17"/>
  </p:sldIdLst>
  <p:sldSz cx="9144000" cy="5143500" type="screen16x9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4286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68573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02859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37146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714331" algn="l" defTabSz="6857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057195" algn="l" defTabSz="6857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400060" algn="l" defTabSz="6857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2742926" algn="l" defTabSz="6857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9ED5"/>
    <a:srgbClr val="90B0DD"/>
    <a:srgbClr val="0000FF"/>
    <a:srgbClr val="B0B4E8"/>
    <a:srgbClr val="003399"/>
    <a:srgbClr val="4776D2"/>
    <a:srgbClr val="00ADEF"/>
    <a:srgbClr val="B90066"/>
    <a:srgbClr val="FFFFFF"/>
    <a:srgbClr val="005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3878" autoAdjust="0"/>
  </p:normalViewPr>
  <p:slideViewPr>
    <p:cSldViewPr snapToGrid="0">
      <p:cViewPr varScale="1">
        <p:scale>
          <a:sx n="148" d="100"/>
          <a:sy n="148" d="100"/>
        </p:scale>
        <p:origin x="1147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6" d="100"/>
          <a:sy n="126" d="100"/>
        </p:scale>
        <p:origin x="3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A5FBFB4-0382-9A40-A092-F3D511B0C2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BDB7B2B-904F-5348-83D7-C08183C585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BF594-6D82-0142-BF5D-B53C487D1A5B}" type="datetimeFigureOut">
              <a:rPr lang="fr-FR" smtClean="0"/>
              <a:t>06/11/2024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B99067A-EE96-6149-8690-0819FCDDAB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8C896B-8394-EB4C-A415-C5D21C8828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DAF20-22EF-B845-8AF0-E9D5F3E5E7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0FC937C-F306-F044-82C7-DA5AFE2A72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61165C9-DD6E-5543-8006-E04A4A08CD4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1FB1B253-BA49-444F-98ED-ABDEFB10EB7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36068307-81A8-AB4B-83A9-B792F99928D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814D90A7-A4F2-814B-852E-3C59D555D9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fld id="{4C3068AE-EDD4-4978-A5A6-FB19BEA97D6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52799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34286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685732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02859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37146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1714331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95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060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926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8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82E9D6-1F60-D349-BD9F-1EA920088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AA1E58C-F0BF-427D-90B8-66FE61E2B3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5C09D0-3190-402C-A75C-601FF9A4A7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553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. 5 idées développ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FA8A97-87F7-FB41-A7B6-E195BF588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C9DC2AE-5D69-4C8D-8E7A-A0A4D9C5D56C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BCBA5CAF-442B-4F49-A70C-75588B1811A7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E7949AB-7451-4DD8-A82C-A03EFE4334C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7497" y="1035170"/>
            <a:ext cx="1610916" cy="634087"/>
          </a:xfr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100" b="1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4" name="Espace réservé du texte 22">
            <a:extLst>
              <a:ext uri="{FF2B5EF4-FFF2-40B4-BE49-F238E27FC236}">
                <a16:creationId xmlns:a16="http://schemas.microsoft.com/office/drawing/2014/main" id="{0A6CDFC0-AA5B-4715-910D-1AF0B043E9C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12163" y="1740379"/>
            <a:ext cx="1971000" cy="831371"/>
          </a:xfrm>
          <a:blipFill dpi="0" rotWithShape="1">
            <a:blip r:embed="rId2"/>
            <a:srcRect/>
            <a:tile tx="0" ty="0" sx="80000" sy="100000" flip="none" algn="tl"/>
          </a:blipFill>
          <a:ln>
            <a:noFill/>
          </a:ln>
        </p:spPr>
        <p:txBody>
          <a:bodyPr lIns="180000" anchor="t"/>
          <a:lstStyle>
            <a:lvl1pPr marL="0" indent="0" algn="l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None/>
              <a:defRPr sz="1100" b="0">
                <a:solidFill>
                  <a:schemeClr val="accent3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2">
            <a:extLst>
              <a:ext uri="{FF2B5EF4-FFF2-40B4-BE49-F238E27FC236}">
                <a16:creationId xmlns:a16="http://schemas.microsoft.com/office/drawing/2014/main" id="{CC5E45F9-C5FD-4F00-9987-E256662670E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446600" y="1035170"/>
            <a:ext cx="1610916" cy="634087"/>
          </a:xfr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100" b="1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2">
            <a:extLst>
              <a:ext uri="{FF2B5EF4-FFF2-40B4-BE49-F238E27FC236}">
                <a16:creationId xmlns:a16="http://schemas.microsoft.com/office/drawing/2014/main" id="{7E039499-F620-4FD6-8A6F-E220C9C59B4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652697" y="1740379"/>
            <a:ext cx="1971000" cy="831371"/>
          </a:xfrm>
          <a:blipFill>
            <a:blip r:embed="rId2"/>
            <a:tile tx="0" ty="0" sx="80000" sy="100000" flip="none" algn="tl"/>
          </a:blipFill>
          <a:ln>
            <a:noFill/>
          </a:ln>
        </p:spPr>
        <p:txBody>
          <a:bodyPr lIns="180000" anchor="t"/>
          <a:lstStyle>
            <a:lvl1pPr marL="0" indent="0" algn="l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None/>
              <a:defRPr sz="1100" b="0">
                <a:solidFill>
                  <a:schemeClr val="accent3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22">
            <a:extLst>
              <a:ext uri="{FF2B5EF4-FFF2-40B4-BE49-F238E27FC236}">
                <a16:creationId xmlns:a16="http://schemas.microsoft.com/office/drawing/2014/main" id="{A80B4E8C-6372-4433-B97B-1F6BF295C94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27497" y="3006845"/>
            <a:ext cx="1610916" cy="634087"/>
          </a:xfr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100" b="1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22">
            <a:extLst>
              <a:ext uri="{FF2B5EF4-FFF2-40B4-BE49-F238E27FC236}">
                <a16:creationId xmlns:a16="http://schemas.microsoft.com/office/drawing/2014/main" id="{A4246CD2-D6E7-4FC9-835B-5533D2D122B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33594" y="3712054"/>
            <a:ext cx="1971000" cy="831371"/>
          </a:xfrm>
          <a:blipFill>
            <a:blip r:embed="rId2"/>
            <a:tile tx="0" ty="0" sx="80000" sy="100000" flip="none" algn="tl"/>
          </a:blipFill>
          <a:ln>
            <a:noFill/>
          </a:ln>
        </p:spPr>
        <p:txBody>
          <a:bodyPr lIns="180000" anchor="t"/>
          <a:lstStyle>
            <a:lvl1pPr marL="0" indent="0" algn="l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None/>
              <a:defRPr sz="1100" b="0">
                <a:solidFill>
                  <a:schemeClr val="accent3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22">
            <a:extLst>
              <a:ext uri="{FF2B5EF4-FFF2-40B4-BE49-F238E27FC236}">
                <a16:creationId xmlns:a16="http://schemas.microsoft.com/office/drawing/2014/main" id="{4E541763-265C-46DB-8137-C49E008955D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46600" y="3006845"/>
            <a:ext cx="1610916" cy="634087"/>
          </a:xfr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100" b="1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5" name="Espace réservé du texte 22">
            <a:extLst>
              <a:ext uri="{FF2B5EF4-FFF2-40B4-BE49-F238E27FC236}">
                <a16:creationId xmlns:a16="http://schemas.microsoft.com/office/drawing/2014/main" id="{C4DB2949-9272-435E-87E6-38435B1A9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652697" y="3712054"/>
            <a:ext cx="1971000" cy="831371"/>
          </a:xfrm>
          <a:blipFill>
            <a:blip r:embed="rId2"/>
            <a:tile tx="0" ty="0" sx="80000" sy="100000" flip="none" algn="tl"/>
          </a:blipFill>
          <a:ln>
            <a:noFill/>
          </a:ln>
        </p:spPr>
        <p:txBody>
          <a:bodyPr lIns="180000" anchor="t"/>
          <a:lstStyle>
            <a:lvl1pPr marL="0" indent="0" algn="l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None/>
              <a:defRPr sz="1100" b="0">
                <a:solidFill>
                  <a:schemeClr val="accent3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7" name="Espace réservé du texte 22">
            <a:extLst>
              <a:ext uri="{FF2B5EF4-FFF2-40B4-BE49-F238E27FC236}">
                <a16:creationId xmlns:a16="http://schemas.microsoft.com/office/drawing/2014/main" id="{CB3DB4DA-E636-41CF-A9ED-469BF6CC03F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22502" y="1994814"/>
            <a:ext cx="1610916" cy="634087"/>
          </a:xfr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100" b="1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8" name="Espace réservé du texte 22">
            <a:extLst>
              <a:ext uri="{FF2B5EF4-FFF2-40B4-BE49-F238E27FC236}">
                <a16:creationId xmlns:a16="http://schemas.microsoft.com/office/drawing/2014/main" id="{B23AD0A7-A384-4986-83E8-827EE4EADAB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028599" y="2700023"/>
            <a:ext cx="1971000" cy="831371"/>
          </a:xfrm>
          <a:blipFill>
            <a:blip r:embed="rId2"/>
            <a:tile tx="0" ty="0" sx="80000" sy="100000" flip="none" algn="tl"/>
          </a:blipFill>
          <a:ln>
            <a:noFill/>
          </a:ln>
        </p:spPr>
        <p:txBody>
          <a:bodyPr lIns="180000" anchor="t"/>
          <a:lstStyle>
            <a:lvl1pPr marL="0" indent="0" algn="l">
              <a:lnSpc>
                <a:spcPct val="90000"/>
              </a:lnSpc>
              <a:spcBef>
                <a:spcPts val="150"/>
              </a:spcBef>
              <a:spcAft>
                <a:spcPts val="150"/>
              </a:spcAft>
              <a:buNone/>
              <a:defRPr sz="1100" b="0">
                <a:solidFill>
                  <a:schemeClr val="accent3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8295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. Texte et image 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3893CF-ECCA-0343-BE13-94EB3ACBC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847BCCA3-320F-F442-A5A6-A675245E7EA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882157" y="1275162"/>
            <a:ext cx="3740349" cy="32682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100">
                <a:latin typeface="Trebuchet MS"/>
                <a:cs typeface="Trebuchet MS"/>
              </a:defRPr>
            </a:lvl2pPr>
            <a:lvl3pPr>
              <a:defRPr sz="1100">
                <a:latin typeface="Trebuchet MS"/>
                <a:cs typeface="Trebuchet MS"/>
              </a:defRPr>
            </a:lvl3pPr>
            <a:lvl4pPr>
              <a:defRPr sz="1100">
                <a:latin typeface="Trebuchet MS"/>
                <a:cs typeface="Trebuchet MS"/>
              </a:defRPr>
            </a:lvl4pPr>
            <a:lvl5pPr>
              <a:defRPr sz="1100">
                <a:latin typeface="Trebuchet MS"/>
                <a:cs typeface="Trebuchet M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EE1CCBF-5412-4FD0-AE90-7F4A0A6203F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1B30A4-A860-4AF2-8453-50756B56086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C3F8B87-51EA-4A5F-B8FA-6394BA3982E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2731" y="1275162"/>
            <a:ext cx="3906440" cy="326826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5807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. Texte et image - 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8CDAF8-39D6-BE4E-A31E-82BF31DAA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8C0DB197-32F8-0B40-92F0-339BBF5E519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38365" y="1275162"/>
            <a:ext cx="3684141" cy="32682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100">
                <a:latin typeface="Trebuchet MS"/>
                <a:cs typeface="Trebuchet MS"/>
              </a:defRPr>
            </a:lvl2pPr>
            <a:lvl3pPr>
              <a:defRPr sz="1100">
                <a:latin typeface="Trebuchet MS"/>
                <a:cs typeface="Trebuchet MS"/>
              </a:defRPr>
            </a:lvl3pPr>
            <a:lvl4pPr>
              <a:defRPr sz="1100">
                <a:latin typeface="Trebuchet MS"/>
                <a:cs typeface="Trebuchet MS"/>
              </a:defRPr>
            </a:lvl4pPr>
            <a:lvl5pPr>
              <a:defRPr sz="1100">
                <a:latin typeface="Trebuchet MS"/>
                <a:cs typeface="Trebuchet M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7ED9E5D-237E-4834-B731-EA4C07ED9F7A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95666AAF-CC76-4D83-9A32-974B8D280E1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D618FDC3-DC0C-420C-B5C3-D15D996A414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36484" y="1275164"/>
            <a:ext cx="4112519" cy="385199"/>
          </a:xfrm>
          <a:blipFill dpi="0" rotWithShape="1">
            <a:blip r:embed="rId2"/>
            <a:srcRect/>
            <a:tile tx="0" ty="0" sx="46000" sy="46000" flip="none" algn="tl"/>
          </a:blipFill>
        </p:spPr>
        <p:txBody>
          <a:bodyPr lIns="504000" tIns="36000" rIns="936000"/>
          <a:lstStyle>
            <a:lvl1pPr marL="0" indent="0" algn="l">
              <a:buNone/>
              <a:defRPr sz="1425" b="1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7">
            <a:extLst>
              <a:ext uri="{FF2B5EF4-FFF2-40B4-BE49-F238E27FC236}">
                <a16:creationId xmlns:a16="http://schemas.microsoft.com/office/drawing/2014/main" id="{28B1074B-05F6-4859-874A-37B3295B76F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2733" y="1743075"/>
            <a:ext cx="3777853" cy="2800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5460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. Texte et image - santé et environn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8CDAF8-39D6-BE4E-A31E-82BF31DAA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8C0DB197-32F8-0B40-92F0-339BBF5E519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38365" y="1275162"/>
            <a:ext cx="3684141" cy="32682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100">
                <a:latin typeface="Trebuchet MS"/>
                <a:cs typeface="Trebuchet MS"/>
              </a:defRPr>
            </a:lvl2pPr>
            <a:lvl3pPr>
              <a:defRPr sz="1100">
                <a:latin typeface="Trebuchet MS"/>
                <a:cs typeface="Trebuchet MS"/>
              </a:defRPr>
            </a:lvl3pPr>
            <a:lvl4pPr>
              <a:defRPr sz="1100">
                <a:latin typeface="Trebuchet MS"/>
                <a:cs typeface="Trebuchet MS"/>
              </a:defRPr>
            </a:lvl4pPr>
            <a:lvl5pPr>
              <a:defRPr sz="1100">
                <a:latin typeface="Trebuchet MS"/>
                <a:cs typeface="Trebuchet M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7ED9E5D-237E-4834-B731-EA4C07ED9F7A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95666AAF-CC76-4D83-9A32-974B8D280E1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D618FDC3-DC0C-420C-B5C3-D15D996A414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36484" y="1275164"/>
            <a:ext cx="4112519" cy="385199"/>
          </a:xfrm>
          <a:blipFill dpi="0" rotWithShape="1">
            <a:blip r:embed="rId2"/>
            <a:srcRect/>
            <a:tile tx="0" ty="0" sx="46000" sy="46000" flip="none" algn="tl"/>
          </a:blipFill>
        </p:spPr>
        <p:txBody>
          <a:bodyPr lIns="504000" tIns="36000" rIns="936000"/>
          <a:lstStyle>
            <a:lvl1pPr marL="0" indent="0" algn="l">
              <a:buNone/>
              <a:defRPr sz="1425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7">
            <a:extLst>
              <a:ext uri="{FF2B5EF4-FFF2-40B4-BE49-F238E27FC236}">
                <a16:creationId xmlns:a16="http://schemas.microsoft.com/office/drawing/2014/main" id="{B3BB485F-5ABF-4273-9A66-32D3676CC5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2733" y="1743075"/>
            <a:ext cx="3777853" cy="2800350"/>
          </a:xfrm>
        </p:spPr>
        <p:txBody>
          <a:bodyPr/>
          <a:lstStyle>
            <a:lvl1pPr>
              <a:buClr>
                <a:schemeClr val="accent6"/>
              </a:buCl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5999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. Texte et image - sûreté nuclé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41B9D1-4732-9B49-AB41-73D26E545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B9519E-B1B9-4426-B80F-21C8DB723B9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79E5D530-79D2-4E14-ACF9-538A31B0B772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703B7FD3-5EA8-4823-BA13-831D7C02261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38365" y="1275162"/>
            <a:ext cx="3684141" cy="32682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100">
                <a:latin typeface="Trebuchet MS"/>
                <a:cs typeface="Trebuchet MS"/>
              </a:defRPr>
            </a:lvl2pPr>
            <a:lvl3pPr>
              <a:defRPr sz="1100">
                <a:latin typeface="Trebuchet MS"/>
                <a:cs typeface="Trebuchet MS"/>
              </a:defRPr>
            </a:lvl3pPr>
            <a:lvl4pPr>
              <a:defRPr sz="1100">
                <a:latin typeface="Trebuchet MS"/>
                <a:cs typeface="Trebuchet MS"/>
              </a:defRPr>
            </a:lvl4pPr>
            <a:lvl5pPr>
              <a:defRPr sz="1100">
                <a:latin typeface="Trebuchet MS"/>
                <a:cs typeface="Trebuchet M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F2BD75B7-0953-4A80-8EA6-B62D0850243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36484" y="1275164"/>
            <a:ext cx="4112519" cy="385199"/>
          </a:xfrm>
          <a:blipFill dpi="0" rotWithShape="1">
            <a:blip r:embed="rId2"/>
            <a:srcRect/>
            <a:tile tx="0" ty="0" sx="46000" sy="46000" flip="none" algn="tl"/>
          </a:blipFill>
        </p:spPr>
        <p:txBody>
          <a:bodyPr lIns="504000" tIns="36000" rIns="936000"/>
          <a:lstStyle>
            <a:lvl1pPr marL="0" indent="0" algn="l">
              <a:buNone/>
              <a:defRPr sz="1425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3CB6CAC9-C9D5-45FE-B339-17E1ED4FC6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2733" y="1743075"/>
            <a:ext cx="3777853" cy="2800350"/>
          </a:xfrm>
        </p:spPr>
        <p:txBody>
          <a:bodyPr/>
          <a:lstStyle>
            <a:lvl1pPr>
              <a:buClr>
                <a:schemeClr val="accent5"/>
              </a:buCl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4723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. Texte et image -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EA8F8A-AB7D-ED49-B179-19AA83B74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A7F9D0-D64C-4AD0-8B48-D0E45A33B857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DF131BC-BD0F-4D1A-A044-7653FFED684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F5BEE4ED-F898-4997-B527-9B0A771A9A28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38365" y="1275162"/>
            <a:ext cx="3684141" cy="32682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100">
                <a:latin typeface="Trebuchet MS"/>
                <a:cs typeface="Trebuchet MS"/>
              </a:defRPr>
            </a:lvl2pPr>
            <a:lvl3pPr>
              <a:defRPr sz="1100">
                <a:latin typeface="Trebuchet MS"/>
                <a:cs typeface="Trebuchet MS"/>
              </a:defRPr>
            </a:lvl3pPr>
            <a:lvl4pPr>
              <a:defRPr sz="1100">
                <a:latin typeface="Trebuchet MS"/>
                <a:cs typeface="Trebuchet MS"/>
              </a:defRPr>
            </a:lvl4pPr>
            <a:lvl5pPr>
              <a:defRPr sz="1100">
                <a:latin typeface="Trebuchet MS"/>
                <a:cs typeface="Trebuchet M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6AE5691B-F701-42FC-BB71-39FAE29C9F4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36484" y="1275164"/>
            <a:ext cx="4112519" cy="385199"/>
          </a:xfrm>
          <a:blipFill dpi="0" rotWithShape="1">
            <a:blip r:embed="rId2"/>
            <a:srcRect/>
            <a:tile tx="0" ty="0" sx="46000" sy="46000" flip="none" algn="tl"/>
          </a:blipFill>
        </p:spPr>
        <p:txBody>
          <a:bodyPr lIns="504000" tIns="36000" rIns="936000"/>
          <a:lstStyle>
            <a:lvl1pPr marL="0" indent="0" algn="l">
              <a:buNone/>
              <a:defRPr sz="1425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03978CA3-AD4D-4C94-83BF-F1C01440008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2733" y="1743075"/>
            <a:ext cx="3777853" cy="2800350"/>
          </a:xfrm>
        </p:spPr>
        <p:txBody>
          <a:bodyPr/>
          <a:lstStyle>
            <a:lvl1pPr>
              <a:buClr>
                <a:schemeClr val="accent4"/>
              </a:buCl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7332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. 3 colonnes génér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40669-79BC-5E43-87AB-C006BC098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0707958-B919-4682-9EAB-FFAB4EC0DD03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43E815D5-E5BF-47D5-B288-5C848FC75B2E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4AEFC8CD-039E-4F7E-BFCF-D7B5D822EA8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96136" y="2246510"/>
            <a:ext cx="1863000" cy="2296917"/>
          </a:xfrm>
          <a:prstGeom prst="rect">
            <a:avLst/>
          </a:prstGeom>
          <a:solidFill>
            <a:schemeClr val="accent2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CBF97343-3014-4B06-BB6A-E3088B3836B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3648447" y="2246510"/>
            <a:ext cx="1863000" cy="2296917"/>
          </a:xfrm>
          <a:prstGeom prst="rect">
            <a:avLst/>
          </a:prstGeom>
          <a:solidFill>
            <a:schemeClr val="accent2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C86C6218-5D3D-4A40-A1AF-9D214DA7540B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900759" y="2246510"/>
            <a:ext cx="1863000" cy="2296917"/>
          </a:xfrm>
          <a:prstGeom prst="rect">
            <a:avLst/>
          </a:prstGeom>
          <a:solidFill>
            <a:schemeClr val="accent2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DD97F5CC-AEAB-48DE-B43B-0A8B45A4D47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96136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FCE02CD-4173-400B-839D-E9E53A17382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8447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7" name="Espace réservé du texte 24">
            <a:extLst>
              <a:ext uri="{FF2B5EF4-FFF2-40B4-BE49-F238E27FC236}">
                <a16:creationId xmlns:a16="http://schemas.microsoft.com/office/drawing/2014/main" id="{6895D0A1-761A-41A0-B167-C7DBECFC77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900759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2448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. 3 colonnes - 3 doma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6B22E4-BE8A-044F-914D-6802756F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56B576A0-0729-43DF-A795-BCE4314C0D4E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2EE25693-4A7E-48BC-8A2C-95674E3FD35C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A576D490-984E-4318-BA87-CA39D8F41B4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96136" y="2246510"/>
            <a:ext cx="1863000" cy="2296917"/>
          </a:xfrm>
          <a:prstGeom prst="rect">
            <a:avLst/>
          </a:prstGeom>
          <a:solidFill>
            <a:schemeClr val="accent6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261A48B9-A2C9-4FA2-BA53-2B0FB21E04A8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3648447" y="2246510"/>
            <a:ext cx="1863000" cy="2296917"/>
          </a:xfrm>
          <a:prstGeom prst="rect">
            <a:avLst/>
          </a:prstGeom>
          <a:solidFill>
            <a:schemeClr val="accent5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F626A39C-E386-4607-9B66-2F04171D8E5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900759" y="2246510"/>
            <a:ext cx="1863000" cy="2296917"/>
          </a:xfrm>
          <a:prstGeom prst="rect">
            <a:avLst/>
          </a:prstGeom>
          <a:solidFill>
            <a:schemeClr val="accent4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9" name="Espace réservé du texte 24">
            <a:extLst>
              <a:ext uri="{FF2B5EF4-FFF2-40B4-BE49-F238E27FC236}">
                <a16:creationId xmlns:a16="http://schemas.microsoft.com/office/drawing/2014/main" id="{AFD8776C-3986-42EC-ACCC-F66DB6CE977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96136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6761B505-D208-4551-A7DE-B004A072F28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8447" y="1275160"/>
            <a:ext cx="1863000" cy="793800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40B0CB3-6055-4A08-9057-900497E5545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900759" y="1275160"/>
            <a:ext cx="1863000" cy="793800"/>
          </a:xfrm>
          <a:blipFill>
            <a:blip r:embed="rId4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2573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. 3 colonnes - santé et environn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9FC9B0-A810-8749-B86B-92B1E67B0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BA441C74-3319-471D-A6F7-49A2073E86D9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BDEE628C-9DBD-42A9-897C-D64B03F87739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42989EC0-1D04-4927-969E-0FBB65362F9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96136" y="2246510"/>
            <a:ext cx="1863000" cy="2296917"/>
          </a:xfrm>
          <a:prstGeom prst="rect">
            <a:avLst/>
          </a:prstGeom>
          <a:solidFill>
            <a:schemeClr val="accent6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A0D6B17F-A6C5-4558-B9E3-38108A92CFB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3648447" y="2246510"/>
            <a:ext cx="1863000" cy="2296917"/>
          </a:xfrm>
          <a:prstGeom prst="rect">
            <a:avLst/>
          </a:prstGeom>
          <a:solidFill>
            <a:schemeClr val="accent6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1C9870C4-A457-4605-AE0A-8B64B5C9CAA0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900759" y="2246510"/>
            <a:ext cx="1863000" cy="2296917"/>
          </a:xfrm>
          <a:prstGeom prst="rect">
            <a:avLst/>
          </a:prstGeom>
          <a:solidFill>
            <a:schemeClr val="accent6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9" name="Espace réservé du texte 24">
            <a:extLst>
              <a:ext uri="{FF2B5EF4-FFF2-40B4-BE49-F238E27FC236}">
                <a16:creationId xmlns:a16="http://schemas.microsoft.com/office/drawing/2014/main" id="{F2948FD1-A848-49E6-9868-0CB7A87AD9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96136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F33F8D99-7728-4167-944D-5962296324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8447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6596C820-2C25-44C4-9C99-B586CE49852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900759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4809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. 3 colonnes - sûreté nuclé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DD19F8-A88A-F547-9D08-6642F1E66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0952A329-C0AD-4DD1-972C-7FA00EF51976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E2529BDA-358C-4AB5-A506-85E94A18F74A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7FA27F7-A540-46A1-9E43-E5C5F69127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96136" y="2246510"/>
            <a:ext cx="1863000" cy="2296917"/>
          </a:xfrm>
          <a:prstGeom prst="rect">
            <a:avLst/>
          </a:prstGeom>
          <a:solidFill>
            <a:schemeClr val="accent5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F102011C-A6A7-403B-9F76-5C48B9F22F7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3648447" y="2246510"/>
            <a:ext cx="1863000" cy="2296917"/>
          </a:xfrm>
          <a:prstGeom prst="rect">
            <a:avLst/>
          </a:prstGeom>
          <a:solidFill>
            <a:schemeClr val="accent5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6DB628F2-02B8-4419-88B0-383C3C7E4E0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900759" y="2246510"/>
            <a:ext cx="1863000" cy="2296917"/>
          </a:xfrm>
          <a:prstGeom prst="rect">
            <a:avLst/>
          </a:prstGeom>
          <a:solidFill>
            <a:schemeClr val="accent5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9" name="Espace réservé du texte 24">
            <a:extLst>
              <a:ext uri="{FF2B5EF4-FFF2-40B4-BE49-F238E27FC236}">
                <a16:creationId xmlns:a16="http://schemas.microsoft.com/office/drawing/2014/main" id="{CE8938DF-052A-4BC2-8F49-3ED811E9E0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96136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3F39231E-26C1-409B-9B3F-91A42FFF68F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8447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282835E-73FE-4A63-B0AB-4216EAAF649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900759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9157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6E087-790D-C443-A64A-E55B062B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6B471B-E7F2-4243-ACEA-22341C25C0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A79D8F-55D3-4EB2-AC8F-00F5004BB8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3541F62-F8F0-4192-B023-9DFB99F984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590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. 3 colonnes -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CA461-08F7-254B-8FFA-7E9CB9555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DF74E7EE-DFA9-4EF6-BEAE-6D9F15A9170D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8DC06FC5-4516-4892-AEE7-50E12FF1FE97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D22B227-90ED-4BEB-B7D5-3CFFF14750D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96136" y="2246510"/>
            <a:ext cx="1863000" cy="2296917"/>
          </a:xfrm>
          <a:prstGeom prst="rect">
            <a:avLst/>
          </a:prstGeom>
          <a:solidFill>
            <a:schemeClr val="accent4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12D78451-2969-444E-ADD7-8AEF2BE16CD3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3648447" y="2246510"/>
            <a:ext cx="1863000" cy="2296917"/>
          </a:xfrm>
          <a:prstGeom prst="rect">
            <a:avLst/>
          </a:prstGeom>
          <a:solidFill>
            <a:schemeClr val="accent4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521B7E1D-88B8-4233-BFB8-46F64CCD207D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5900759" y="2246510"/>
            <a:ext cx="1863000" cy="2296917"/>
          </a:xfrm>
          <a:prstGeom prst="rect">
            <a:avLst/>
          </a:prstGeom>
          <a:solidFill>
            <a:schemeClr val="accent4"/>
          </a:solidFill>
        </p:spPr>
        <p:txBody>
          <a:bodyPr vert="horz" tIns="108000"/>
          <a:lstStyle>
            <a:lvl1pPr marL="0" indent="0" algn="l"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buClr>
                <a:schemeClr val="bg1"/>
              </a:buClr>
              <a:buFont typeface="Wingdings" panose="05000000000000000000" pitchFamily="2" charset="2"/>
              <a:buNone/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7" name="Espace réservé du texte 24">
            <a:extLst>
              <a:ext uri="{FF2B5EF4-FFF2-40B4-BE49-F238E27FC236}">
                <a16:creationId xmlns:a16="http://schemas.microsoft.com/office/drawing/2014/main" id="{A8F96ABF-7772-4C0E-A5EA-29FD0E8BC08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396136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Espace réservé du texte 24">
            <a:extLst>
              <a:ext uri="{FF2B5EF4-FFF2-40B4-BE49-F238E27FC236}">
                <a16:creationId xmlns:a16="http://schemas.microsoft.com/office/drawing/2014/main" id="{63E232BA-92B4-4766-8B99-6912E5E64A7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8447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texte 24">
            <a:extLst>
              <a:ext uri="{FF2B5EF4-FFF2-40B4-BE49-F238E27FC236}">
                <a16:creationId xmlns:a16="http://schemas.microsoft.com/office/drawing/2014/main" id="{CC0625A6-9226-4BB3-B582-CF07AB8A6D1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900759" y="127516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52570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. Idée principale et 3 colonnes génér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FB5E37-9A25-B442-BDD3-BF32EAE20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88D89F7-826B-474B-A516-6AE1F3626C76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D71A40-37B1-4374-96D5-87794A2ECFB8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A7D14C6A-1FFE-4A6A-A4EF-B5BF41E0DB5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263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9AF4836D-471A-46DD-A64C-57386F29A9F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6306" y="2444631"/>
            <a:ext cx="1890000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texte 24">
            <a:extLst>
              <a:ext uri="{FF2B5EF4-FFF2-40B4-BE49-F238E27FC236}">
                <a16:creationId xmlns:a16="http://schemas.microsoft.com/office/drawing/2014/main" id="{38609420-EFE4-4A89-96A6-EAE0CF53820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35943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4" name="Espace réservé du texte 24">
            <a:extLst>
              <a:ext uri="{FF2B5EF4-FFF2-40B4-BE49-F238E27FC236}">
                <a16:creationId xmlns:a16="http://schemas.microsoft.com/office/drawing/2014/main" id="{4F7055CD-A22C-4BC8-A802-FEA4BEC7B0A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745580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3578A220-71F6-4D0A-AEC0-233DEA1D0F45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8294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94FAED37-0028-4A29-9532-B25DC84BEA5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325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16A48835-60EF-4D9F-81F7-9F1F5B09939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6306" y="1275163"/>
            <a:ext cx="7696200" cy="642211"/>
          </a:xfrm>
          <a:blipFill dpi="0" rotWithShape="1">
            <a:blip r:embed="rId3"/>
            <a:srcRect/>
            <a:tile tx="0" ty="0" sx="63000" sy="63000" flip="none" algn="t"/>
          </a:blipFill>
        </p:spPr>
        <p:txBody>
          <a:bodyPr lIns="720000" tIns="72000" rIns="72000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7862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. Idée principale et 3 colonnes san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640352-8B65-9247-BAED-B1DD9885B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F8A192B-AC48-4BD2-8E43-06FD69A1264F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E76CA8-57F1-4AB5-A4E8-6EAD16D9C2E0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texte 24">
            <a:extLst>
              <a:ext uri="{FF2B5EF4-FFF2-40B4-BE49-F238E27FC236}">
                <a16:creationId xmlns:a16="http://schemas.microsoft.com/office/drawing/2014/main" id="{836C7328-9181-4711-830A-288F3BF3DFE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6306" y="2444631"/>
            <a:ext cx="1890000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texte 24">
            <a:extLst>
              <a:ext uri="{FF2B5EF4-FFF2-40B4-BE49-F238E27FC236}">
                <a16:creationId xmlns:a16="http://schemas.microsoft.com/office/drawing/2014/main" id="{94B1DBEE-C370-489E-BBA9-0F92BFEC099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35943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A0DA5D57-F23A-4342-87C7-A8E1BB770EB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745580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986CA26D-AEB2-4848-8E6C-9E147AD5A05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6306" y="1275163"/>
            <a:ext cx="7696200" cy="642211"/>
          </a:xfrm>
          <a:blipFill dpi="0" rotWithShape="1">
            <a:blip r:embed="rId3"/>
            <a:srcRect/>
            <a:tile tx="0" ty="0" sx="63000" sy="63000" flip="none" algn="t"/>
          </a:blipFill>
        </p:spPr>
        <p:txBody>
          <a:bodyPr lIns="720000" tIns="72000" rIns="72000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07D2C77-B312-42E0-A681-DF42FB0A26BB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263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60079AA-E003-4A7C-9098-823CF62D2843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8294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2B7BEE3-630C-478E-9C15-D41E96A9F25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325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</p:spTree>
    <p:extLst>
      <p:ext uri="{BB962C8B-B14F-4D97-AF65-F5344CB8AC3E}">
        <p14:creationId xmlns:p14="http://schemas.microsoft.com/office/powerpoint/2010/main" val="3270549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. Idée principale et 3 colonnes 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BBB10F-C60D-884C-B6F0-9FEA46217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9CE4B50-431E-47DD-8A53-0C6311A559A2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0C15B306-D4E2-4D5E-9561-620DAC5ADBA4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6CC93C80-D3AE-45B7-8730-5CF8AD1B11B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6306" y="2444631"/>
            <a:ext cx="1890000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41BF1CC8-27C6-4D1F-A103-C8E7E7043D9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35943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texte 24">
            <a:extLst>
              <a:ext uri="{FF2B5EF4-FFF2-40B4-BE49-F238E27FC236}">
                <a16:creationId xmlns:a16="http://schemas.microsoft.com/office/drawing/2014/main" id="{9A4C44BA-CB2F-49ED-81A4-AD201B59D06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745580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5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1CE330DB-E595-4875-A683-C0BC4248145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6306" y="1275164"/>
            <a:ext cx="7696200" cy="642211"/>
          </a:xfrm>
          <a:blipFill dpi="0" rotWithShape="1">
            <a:blip r:embed="rId3"/>
            <a:srcRect/>
            <a:tile tx="0" ty="0" sx="63000" sy="63000" flip="none" algn="t"/>
          </a:blipFill>
        </p:spPr>
        <p:txBody>
          <a:bodyPr lIns="720000" tIns="72000" rIns="72000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FDD8279B-CDF0-411E-97BD-486A35682180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263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55F1A954-3861-4EB1-85A4-67D6AF08FBCE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8294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298DCB3F-FD8C-4DB4-967E-C15E653C36A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325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</p:spTree>
    <p:extLst>
      <p:ext uri="{BB962C8B-B14F-4D97-AF65-F5344CB8AC3E}">
        <p14:creationId xmlns:p14="http://schemas.microsoft.com/office/powerpoint/2010/main" val="2542590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. Idée principale et 3 colonnes 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6C7F1-EFF6-A24E-AB11-3002254C8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5B5C075-5E93-433D-BC8C-16BD21C61CDC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F4DE25-2921-40D7-A114-D7753411652B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D96E7005-AF1B-40D2-B219-83AC9F0861F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6306" y="2444631"/>
            <a:ext cx="1890000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E0C165D3-EE99-4DFA-9147-EAF9D991DC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35943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texte 24">
            <a:extLst>
              <a:ext uri="{FF2B5EF4-FFF2-40B4-BE49-F238E27FC236}">
                <a16:creationId xmlns:a16="http://schemas.microsoft.com/office/drawing/2014/main" id="{1DA1A6BD-A619-4D52-8923-4D1E504E48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745580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01FC97C4-BA09-4D91-A310-42202E8ADCE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6306" y="1275164"/>
            <a:ext cx="7696200" cy="642211"/>
          </a:xfrm>
          <a:blipFill dpi="0" rotWithShape="1">
            <a:blip r:embed="rId3"/>
            <a:srcRect/>
            <a:tile tx="0" ty="0" sx="63000" sy="63000" flip="none" algn="t"/>
          </a:blipFill>
        </p:spPr>
        <p:txBody>
          <a:bodyPr lIns="720000" tIns="72000" rIns="72000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A6A4594-280E-48CC-89A5-40AFEE09B94E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263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8B3BA32-4620-4F62-9E5E-CEF3B95351E6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8294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41D56E37-C0E8-45D8-B172-6910EF5FB75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325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</p:spTree>
    <p:extLst>
      <p:ext uri="{BB962C8B-B14F-4D97-AF65-F5344CB8AC3E}">
        <p14:creationId xmlns:p14="http://schemas.microsoft.com/office/powerpoint/2010/main" val="3793377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3. Idée principale et 3 colonnes 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6C7F1-EFF6-A24E-AB11-3002254C8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5B5C075-5E93-433D-BC8C-16BD21C61CDC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F4DE25-2921-40D7-A114-D7753411652B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D96E7005-AF1B-40D2-B219-83AC9F0861F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6306" y="2444631"/>
            <a:ext cx="1890000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E0C165D3-EE99-4DFA-9147-EAF9D991DC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835943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texte 24">
            <a:extLst>
              <a:ext uri="{FF2B5EF4-FFF2-40B4-BE49-F238E27FC236}">
                <a16:creationId xmlns:a16="http://schemas.microsoft.com/office/drawing/2014/main" id="{1DA1A6BD-A619-4D52-8923-4D1E504E48C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745580" y="2444631"/>
            <a:ext cx="1876926" cy="659518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01FC97C4-BA09-4D91-A310-42202E8ADCE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26306" y="1275164"/>
            <a:ext cx="7696200" cy="642211"/>
          </a:xfrm>
          <a:blipFill dpi="0" rotWithShape="1">
            <a:blip r:embed="rId3"/>
            <a:srcRect/>
            <a:tile tx="0" ty="0" sx="63000" sy="63000" flip="none" algn="t"/>
          </a:blipFill>
        </p:spPr>
        <p:txBody>
          <a:bodyPr lIns="720000" tIns="72000" rIns="72000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E46D51D9-98EF-4537-AE6B-C7D98DB0A390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263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52AF23B2-878C-4C66-82CA-F50338EEB96F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8294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850B3DEB-F6E9-4C0D-A664-4998EDB3F60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32506" y="3249944"/>
            <a:ext cx="1890000" cy="1293483"/>
          </a:xfrm>
          <a:prstGeom prst="rect">
            <a:avLst/>
          </a:prstGeom>
          <a:noFill/>
        </p:spPr>
        <p:txBody>
          <a:bodyPr vert="horz" tIns="10800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200">
                <a:latin typeface="Trebuchet MS"/>
                <a:cs typeface="Trebuchet MS"/>
              </a:defRPr>
            </a:lvl2pPr>
            <a:lvl3pPr>
              <a:defRPr sz="1200">
                <a:latin typeface="Trebuchet MS"/>
                <a:cs typeface="Trebuchet MS"/>
              </a:defRPr>
            </a:lvl3pPr>
            <a:lvl4pPr>
              <a:defRPr sz="1200">
                <a:latin typeface="Trebuchet MS"/>
                <a:cs typeface="Trebuchet MS"/>
              </a:defRPr>
            </a:lvl4pPr>
            <a:lvl5pPr>
              <a:defRPr sz="1200">
                <a:latin typeface="Trebuchet MS"/>
                <a:cs typeface="Trebuchet MS"/>
              </a:defRPr>
            </a:lvl5pPr>
          </a:lstStyle>
          <a:p>
            <a:pPr lvl="0"/>
            <a:r>
              <a:rPr lang="fr-FR" dirty="0"/>
              <a:t>Cliquez pour  ajouter du texte ou insérer un élément </a:t>
            </a:r>
          </a:p>
        </p:txBody>
      </p:sp>
    </p:spTree>
    <p:extLst>
      <p:ext uri="{BB962C8B-B14F-4D97-AF65-F5344CB8AC3E}">
        <p14:creationId xmlns:p14="http://schemas.microsoft.com/office/powerpoint/2010/main" val="579885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. COUV-RF-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7FBD36F-EC78-334E-B64B-D7A41F91E7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9" y="118786"/>
            <a:ext cx="1036772" cy="9389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A5077B1-E734-F842-835D-1C544433B554}"/>
              </a:ext>
            </a:extLst>
          </p:cNvPr>
          <p:cNvSpPr/>
          <p:nvPr userDrawn="1"/>
        </p:nvSpPr>
        <p:spPr>
          <a:xfrm>
            <a:off x="494110" y="1270747"/>
            <a:ext cx="8649890" cy="3425078"/>
          </a:xfrm>
          <a:prstGeom prst="rect">
            <a:avLst/>
          </a:prstGeom>
          <a:solidFill>
            <a:srgbClr val="071E4F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3548C19-04A5-8C4F-B3D1-B455B5F53F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6031" y="1901899"/>
            <a:ext cx="4033880" cy="9389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fr-FR" sz="3000" b="1" i="0" kern="0" cap="all" baseline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POUR </a:t>
            </a:r>
            <a:br>
              <a:rPr lang="fr-FR" dirty="0"/>
            </a:br>
            <a:r>
              <a:rPr lang="fr-FR" dirty="0" err="1"/>
              <a:t>ModifieR</a:t>
            </a:r>
            <a:r>
              <a:rPr lang="fr-FR" dirty="0"/>
              <a:t> le titre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C6820B23-0CC6-3544-86BC-7A13B7E1DB5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66033" y="2978575"/>
            <a:ext cx="4040188" cy="47982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1575" b="0" i="0" kern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 dirty="0"/>
              <a:t>Cliquez pour modifier le sous-titre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8EE7ACF-9711-4610-A4D3-ECAABB34AF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2" y="420630"/>
            <a:ext cx="1136700" cy="75259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1D285E1-67D9-420A-9610-D078713CCC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4809763"/>
            <a:ext cx="668608" cy="20025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1397C53-F3CC-4434-AB5E-85DB4BF2A1B0}"/>
              </a:ext>
            </a:extLst>
          </p:cNvPr>
          <p:cNvSpPr txBox="1"/>
          <p:nvPr userDrawn="1"/>
        </p:nvSpPr>
        <p:spPr>
          <a:xfrm rot="16200000">
            <a:off x="-443673" y="4162478"/>
            <a:ext cx="1331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IRSN/FRM-296 </a:t>
            </a:r>
            <a:r>
              <a:rPr lang="fr-FR" sz="6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ind</a:t>
            </a:r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. 07</a:t>
            </a:r>
          </a:p>
          <a:p>
            <a:endParaRPr lang="fr-FR" sz="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790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. COUV-sans RF-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68B5CD4-1270-4145-89EB-D4BF2E8DBD56}"/>
              </a:ext>
            </a:extLst>
          </p:cNvPr>
          <p:cNvSpPr/>
          <p:nvPr userDrawn="1"/>
        </p:nvSpPr>
        <p:spPr>
          <a:xfrm>
            <a:off x="494110" y="1203742"/>
            <a:ext cx="8649890" cy="3476768"/>
          </a:xfrm>
          <a:prstGeom prst="rect">
            <a:avLst/>
          </a:prstGeom>
          <a:solidFill>
            <a:srgbClr val="071E4F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DBDE32-FF5A-4816-B364-7CC2247E1F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6" y="283470"/>
            <a:ext cx="1136700" cy="752596"/>
          </a:xfrm>
          <a:prstGeom prst="rect">
            <a:avLst/>
          </a:prstGeom>
        </p:spPr>
      </p:pic>
      <p:sp>
        <p:nvSpPr>
          <p:cNvPr id="7" name="Titre 4">
            <a:extLst>
              <a:ext uri="{FF2B5EF4-FFF2-40B4-BE49-F238E27FC236}">
                <a16:creationId xmlns:a16="http://schemas.microsoft.com/office/drawing/2014/main" id="{AD4CEDC0-F0B4-44D9-8532-86A478858E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6031" y="1901899"/>
            <a:ext cx="4033880" cy="9389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fr-FR" sz="3000" b="1" i="0" kern="0" cap="all" baseline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POUR </a:t>
            </a:r>
            <a:br>
              <a:rPr lang="fr-FR" dirty="0"/>
            </a:br>
            <a:r>
              <a:rPr lang="fr-FR" dirty="0" err="1"/>
              <a:t>ModifieR</a:t>
            </a:r>
            <a:r>
              <a:rPr lang="fr-FR" dirty="0"/>
              <a:t> le titre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6D361A2-EA8E-43A0-AF00-8A8828301D29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66033" y="2978575"/>
            <a:ext cx="4040188" cy="47982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1575" b="0" i="0" kern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 dirty="0"/>
              <a:t>Cliquez pour modifier le sous-titre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8A558F0-7CF6-4B5F-9B16-D1597AA288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4809763"/>
            <a:ext cx="668608" cy="20025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4288C11-4D8D-4B2A-9089-E89D568DF032}"/>
              </a:ext>
            </a:extLst>
          </p:cNvPr>
          <p:cNvSpPr txBox="1"/>
          <p:nvPr userDrawn="1"/>
        </p:nvSpPr>
        <p:spPr>
          <a:xfrm rot="16200000">
            <a:off x="-443673" y="4208644"/>
            <a:ext cx="13310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IRSN/FRM-296 </a:t>
            </a:r>
            <a:r>
              <a:rPr lang="fr-FR" sz="6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ind</a:t>
            </a:r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. 07</a:t>
            </a:r>
          </a:p>
        </p:txBody>
      </p:sp>
    </p:spTree>
    <p:extLst>
      <p:ext uri="{BB962C8B-B14F-4D97-AF65-F5344CB8AC3E}">
        <p14:creationId xmlns:p14="http://schemas.microsoft.com/office/powerpoint/2010/main" val="2838221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. COUV-RF-Fo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341D5EE9-FC71-A646-ABF4-21F1E3E5597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4110" y="1270747"/>
            <a:ext cx="8649890" cy="3425078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ctr">
              <a:buNone/>
              <a:defRPr sz="1350"/>
            </a:lvl1pPr>
          </a:lstStyle>
          <a:p>
            <a:r>
              <a:rPr lang="fr-FR" dirty="0"/>
              <a:t>Cliquez ou glissez pour ajouter une image de fond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7BB058-14E7-4AFB-9459-D47C80EDC9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9" y="118786"/>
            <a:ext cx="1036772" cy="938936"/>
          </a:xfrm>
          <a:prstGeom prst="rect">
            <a:avLst/>
          </a:prstGeom>
        </p:spPr>
      </p:pic>
      <p:sp>
        <p:nvSpPr>
          <p:cNvPr id="10" name="Titre 4">
            <a:extLst>
              <a:ext uri="{FF2B5EF4-FFF2-40B4-BE49-F238E27FC236}">
                <a16:creationId xmlns:a16="http://schemas.microsoft.com/office/drawing/2014/main" id="{F3248ECF-3070-4A6F-A639-39D6E2CE3C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6031" y="1901899"/>
            <a:ext cx="4033880" cy="9389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fr-FR" sz="3000" b="1" i="0" kern="0" cap="all" baseline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POUR </a:t>
            </a:r>
            <a:br>
              <a:rPr lang="fr-FR" dirty="0"/>
            </a:br>
            <a:r>
              <a:rPr lang="fr-FR" dirty="0" err="1"/>
              <a:t>ModifieR</a:t>
            </a:r>
            <a:r>
              <a:rPr lang="fr-FR" dirty="0"/>
              <a:t> le titre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73690193-E7E8-459C-9FD9-E7C01946BB4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66033" y="2978575"/>
            <a:ext cx="4040188" cy="47982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1575" b="0" i="0" kern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 dirty="0"/>
              <a:t>Cliquez pour modifier le sous-titre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D9BE1FE-BED2-4A47-99A2-C1F74D8C49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4809763"/>
            <a:ext cx="668608" cy="20025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A1BC834-C737-4A71-9B6A-73F34E26B3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2" y="420630"/>
            <a:ext cx="1136700" cy="75259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78562FB-DB35-42C6-8B67-1DD0734A6592}"/>
              </a:ext>
            </a:extLst>
          </p:cNvPr>
          <p:cNvSpPr txBox="1"/>
          <p:nvPr userDrawn="1"/>
        </p:nvSpPr>
        <p:spPr>
          <a:xfrm rot="16200000">
            <a:off x="-443673" y="4162478"/>
            <a:ext cx="1331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IRSN/FRM-296 </a:t>
            </a:r>
            <a:r>
              <a:rPr lang="fr-FR" sz="6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ind</a:t>
            </a:r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. 07</a:t>
            </a:r>
          </a:p>
          <a:p>
            <a:endParaRPr lang="fr-FR" sz="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130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COUV-sans RF-Fo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341D5EE9-FC71-A646-ABF4-21F1E3E5597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94110" y="1203325"/>
            <a:ext cx="8649890" cy="349250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 algn="ctr">
              <a:buNone/>
              <a:defRPr sz="1350"/>
            </a:lvl1pPr>
          </a:lstStyle>
          <a:p>
            <a:r>
              <a:rPr lang="fr-FR" dirty="0"/>
              <a:t>Cliquez ou glissez pour ajouter une image de fond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95F7F26-2A4A-4458-A017-FF665DA634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6" y="283470"/>
            <a:ext cx="1136700" cy="752596"/>
          </a:xfrm>
          <a:prstGeom prst="rect">
            <a:avLst/>
          </a:prstGeom>
        </p:spPr>
      </p:pic>
      <p:sp>
        <p:nvSpPr>
          <p:cNvPr id="7" name="Titre 4">
            <a:extLst>
              <a:ext uri="{FF2B5EF4-FFF2-40B4-BE49-F238E27FC236}">
                <a16:creationId xmlns:a16="http://schemas.microsoft.com/office/drawing/2014/main" id="{4FB0DAAC-6527-4047-A0D8-D8E8BB001B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6031" y="1901899"/>
            <a:ext cx="4033880" cy="93897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fr-FR" sz="3000" b="1" i="0" kern="0" cap="all" baseline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POUR </a:t>
            </a:r>
            <a:br>
              <a:rPr lang="fr-FR" dirty="0"/>
            </a:br>
            <a:r>
              <a:rPr lang="fr-FR" dirty="0" err="1"/>
              <a:t>ModifieR</a:t>
            </a:r>
            <a:r>
              <a:rPr lang="fr-FR" dirty="0"/>
              <a:t> le titre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B945DF2E-EC0D-4126-AD2E-9CFB6E06EA7F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66033" y="2978575"/>
            <a:ext cx="4040188" cy="47982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1575" b="0" i="0" kern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 dirty="0"/>
              <a:t>Cliquez pour modifier le sous-titre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625AA0-B610-4C4D-B4EB-18912BA4FA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1" y="4809763"/>
            <a:ext cx="668608" cy="20025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60C650B-FB89-426D-B685-7839561D9804}"/>
              </a:ext>
            </a:extLst>
          </p:cNvPr>
          <p:cNvSpPr txBox="1"/>
          <p:nvPr userDrawn="1"/>
        </p:nvSpPr>
        <p:spPr>
          <a:xfrm rot="16200000">
            <a:off x="-443673" y="4208644"/>
            <a:ext cx="133102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IRSN/FRM-296 </a:t>
            </a:r>
            <a:r>
              <a:rPr lang="fr-FR" sz="6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ind</a:t>
            </a:r>
            <a:r>
              <a:rPr lang="fr-FR" sz="6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rPr>
              <a:t>. 07</a:t>
            </a:r>
          </a:p>
        </p:txBody>
      </p:sp>
    </p:spTree>
    <p:extLst>
      <p:ext uri="{BB962C8B-B14F-4D97-AF65-F5344CB8AC3E}">
        <p14:creationId xmlns:p14="http://schemas.microsoft.com/office/powerpoint/2010/main" val="192149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Titre, sous-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80C18F-9A7B-7147-8C94-E13429072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9D86B4-466B-BD42-92B8-4D73954B489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580441" y="1654175"/>
            <a:ext cx="174625" cy="373062"/>
            <a:chOff x="507" y="1029"/>
            <a:chExt cx="110" cy="23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1183BF54-D0A0-674B-A734-F560D03A7A5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507" y="1029"/>
              <a:ext cx="110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D06D18C-DB51-484B-BBAF-24F14FDB84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" y="1042"/>
              <a:ext cx="99" cy="211"/>
            </a:xfrm>
            <a:custGeom>
              <a:avLst/>
              <a:gdLst>
                <a:gd name="T0" fmla="*/ 381 w 381"/>
                <a:gd name="T1" fmla="*/ 825 h 825"/>
                <a:gd name="T2" fmla="*/ 381 w 381"/>
                <a:gd name="T3" fmla="*/ 825 h 825"/>
                <a:gd name="T4" fmla="*/ 0 w 381"/>
                <a:gd name="T5" fmla="*/ 825 h 825"/>
                <a:gd name="T6" fmla="*/ 0 w 381"/>
                <a:gd name="T7" fmla="*/ 0 h 825"/>
                <a:gd name="T8" fmla="*/ 375 w 381"/>
                <a:gd name="T9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825">
                  <a:moveTo>
                    <a:pt x="381" y="825"/>
                  </a:moveTo>
                  <a:lnTo>
                    <a:pt x="381" y="825"/>
                  </a:lnTo>
                  <a:lnTo>
                    <a:pt x="0" y="825"/>
                  </a:lnTo>
                  <a:lnTo>
                    <a:pt x="0" y="0"/>
                  </a:lnTo>
                  <a:lnTo>
                    <a:pt x="375" y="0"/>
                  </a:lnTo>
                </a:path>
              </a:pathLst>
            </a:custGeom>
            <a:noFill/>
            <a:ln w="444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EB5E69F-633C-452A-8B2B-0E249B9A463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27E546-88E3-4851-9A6E-08837991BC2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A9CA8B37-30B9-4C7E-B723-2AEF940CEAB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872730" y="1843087"/>
            <a:ext cx="7749778" cy="2700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EAFB813-0B68-41D3-9012-C51E879433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3125" y="1275164"/>
            <a:ext cx="7749381" cy="396000"/>
          </a:xfrm>
          <a:noFill/>
        </p:spPr>
        <p:txBody>
          <a:bodyPr lIns="72000" tIns="72000" anchor="t">
            <a:noAutofit/>
          </a:bodyPr>
          <a:lstStyle>
            <a:lvl1pPr marL="182563" indent="-182563">
              <a:buClrTx/>
              <a:buSzPct val="130000"/>
              <a:buFont typeface="Segoe UI Symbol" panose="020B0502040204020203" pitchFamily="34" charset="0"/>
              <a:buChar char="["/>
              <a:defRPr sz="1425" b="1" cap="all" baseline="0">
                <a:solidFill>
                  <a:schemeClr val="accent3"/>
                </a:solidFill>
              </a:defRPr>
            </a:lvl1pPr>
            <a:lvl2pPr marL="135719" indent="0">
              <a:buFont typeface="Arial" panose="020B0604020202020204" pitchFamily="34" charset="0"/>
              <a:buNone/>
              <a:defRPr/>
            </a:lvl2pPr>
            <a:lvl3pPr marL="269057" indent="0">
              <a:buNone/>
              <a:defRPr/>
            </a:lvl3pPr>
            <a:lvl4pPr marL="404773" indent="0">
              <a:buNone/>
              <a:defRPr/>
            </a:lvl4pPr>
            <a:lvl5pPr marL="538109" indent="0">
              <a:buNone/>
              <a:defRPr/>
            </a:lvl5pPr>
          </a:lstStyle>
          <a:p>
            <a:pPr lvl="0"/>
            <a:r>
              <a:rPr lang="fr-FR" dirty="0"/>
              <a:t>Cliquez pour ajouter un sous-titre (1 seule ligne)</a:t>
            </a:r>
          </a:p>
        </p:txBody>
      </p:sp>
    </p:spTree>
    <p:extLst>
      <p:ext uri="{BB962C8B-B14F-4D97-AF65-F5344CB8AC3E}">
        <p14:creationId xmlns:p14="http://schemas.microsoft.com/office/powerpoint/2010/main" val="344356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Texte - santé et environn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6E087-790D-C443-A64A-E55B062B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C653B7-EE87-4B25-AADC-3FB0F2C8FC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9B8803-35D6-4A79-B526-53E23F2822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C5A09D-22A6-437C-8E7F-E765DB3C47E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>
            <a:lvl1pPr>
              <a:buClr>
                <a:schemeClr val="accent6"/>
              </a:buClr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11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 Texte - sûreté nuclé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6E087-790D-C443-A64A-E55B062B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A9EDC7-EA12-4D7D-A129-5237EB768D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87B3C8-D357-4C09-A821-0B0E801B11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F57F60B-50F4-42E5-93CE-0D5B15054F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72730" y="1275162"/>
            <a:ext cx="7749778" cy="3268265"/>
          </a:xfrm>
        </p:spPr>
        <p:txBody>
          <a:bodyPr/>
          <a:lstStyle>
            <a:lvl1pPr>
              <a:buClr>
                <a:schemeClr val="accent5"/>
              </a:buClr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020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 Texte - sécur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6E087-790D-C443-A64A-E55B062B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895ABD-43E6-4834-A2D8-FEF02E975C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EECF8DF-1824-4C82-9021-3AC42D266B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contenu 6">
            <a:extLst>
              <a:ext uri="{FF2B5EF4-FFF2-40B4-BE49-F238E27FC236}">
                <a16:creationId xmlns:a16="http://schemas.microsoft.com/office/drawing/2014/main" id="{BC3F56C2-8189-4128-950A-DD0A5336B5A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72730" y="1275162"/>
            <a:ext cx="7749778" cy="3268265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072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. 2 colonnes :  sous-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3B0146-EE21-E049-99FA-92F0F5A8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EA1893-4C7A-804C-A1A2-D4F4647D79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2733" y="1143361"/>
            <a:ext cx="3741433" cy="47982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091313E-241A-8740-B18A-AAC6782C85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72042" y="1143361"/>
            <a:ext cx="3750469" cy="47982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41053989-6D27-43C3-9620-3F88B35BA3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9A25ECF1-72A1-400B-BA34-787B9D9819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D3787338-2B36-47DF-87AC-42D71EF16BC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72730" y="1643066"/>
            <a:ext cx="3749278" cy="29003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1E10EDFD-647C-4D3E-9B92-D76F78B693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73230" y="1643066"/>
            <a:ext cx="3749278" cy="29003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7114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. Sous-titre et 4 idées si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DB564-9A81-794F-AD7B-521455CCA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Les missions de DCOM en externe">
            <a:extLst>
              <a:ext uri="{FF2B5EF4-FFF2-40B4-BE49-F238E27FC236}">
                <a16:creationId xmlns:a16="http://schemas.microsoft.com/office/drawing/2014/main" id="{2E2B73AB-0068-3F4B-9BEB-A6185FF0262A}"/>
              </a:ext>
            </a:extLst>
          </p:cNvPr>
          <p:cNvSpPr txBox="1">
            <a:spLocks/>
          </p:cNvSpPr>
          <p:nvPr userDrawn="1"/>
        </p:nvSpPr>
        <p:spPr>
          <a:xfrm>
            <a:off x="5742478" y="1412280"/>
            <a:ext cx="1500188" cy="749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normAutofit/>
          </a:bodyPr>
          <a:lstStyle>
            <a:lvl1pPr marL="0" marR="0" indent="0" algn="l" defTabSz="457200" rtl="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solidFill>
                  <a:srgbClr val="313D71"/>
                </a:solidFill>
                <a:uFillTx/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ctr"/>
            <a:endParaRPr lang="fr-FR" sz="1100" b="1" dirty="0">
              <a:solidFill>
                <a:srgbClr val="6DAC16"/>
              </a:solidFill>
              <a:latin typeface="Trebuchet MS"/>
              <a:cs typeface="Trebuchet MS"/>
            </a:endParaRP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532CF2C8-13C9-4AF4-B559-2417414C197B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E7B8263A-DC05-4B19-82FB-422B5CD1CB8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DE54AA0B-A2BA-42CC-BF43-6816960E966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576388" y="1425569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8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6B1C8D4-F341-4502-AC40-05C3001A4788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660150" y="309492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8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072A72FA-9855-4C36-8CC8-545D8678BE6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576388" y="3094920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8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3903830D-EB5C-424F-9E24-2A3BF3F72D5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660150" y="1425569"/>
            <a:ext cx="1863000" cy="793800"/>
          </a:xfrm>
          <a:blipFill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800" b="1" cap="all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6352038A-EE3A-48D5-93EE-6169C7493A9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726197" y="2336350"/>
            <a:ext cx="3618548" cy="642211"/>
          </a:xfrm>
          <a:noFill/>
        </p:spPr>
        <p:txBody>
          <a:bodyPr lIns="90000" tIns="90000" rIns="90000" bIns="90000" anchor="ctr"/>
          <a:lstStyle>
            <a:lvl1pPr marL="0" indent="0" algn="ctr">
              <a:buNone/>
              <a:defRPr sz="2100" b="1" cap="all" baseline="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7412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. Sous-titre et 4 idées développ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8EC064-D793-444D-86F1-49EE2AC31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texte 6">
            <a:extLst>
              <a:ext uri="{FF2B5EF4-FFF2-40B4-BE49-F238E27FC236}">
                <a16:creationId xmlns:a16="http://schemas.microsoft.com/office/drawing/2014/main" id="{A961EFA3-5281-9D47-B3F2-F43CE09028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2175" y="1117601"/>
            <a:ext cx="1838325" cy="1312863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  <a:defRPr sz="11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5A7C9C5-1C8E-9C45-BD4A-B682E4DA10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2175" y="3194255"/>
            <a:ext cx="1838325" cy="1312863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  <a:defRPr sz="11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E45B8230-2978-F846-B437-6A5A8615E4C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33022" y="3194255"/>
            <a:ext cx="1790278" cy="131286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  <a:defRPr sz="11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8BD71160-6098-3645-9A25-7D43B59DCD7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833022" y="1114618"/>
            <a:ext cx="1790278" cy="1312863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  <a:defRPr sz="11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04014CE-8A90-1740-A6DD-02F8BCBC7E07}"/>
              </a:ext>
            </a:extLst>
          </p:cNvPr>
          <p:cNvCxnSpPr>
            <a:cxnSpLocks/>
          </p:cNvCxnSpPr>
          <p:nvPr userDrawn="1"/>
        </p:nvCxnSpPr>
        <p:spPr>
          <a:xfrm>
            <a:off x="2743689" y="1146826"/>
            <a:ext cx="0" cy="1179457"/>
          </a:xfrm>
          <a:prstGeom prst="line">
            <a:avLst/>
          </a:prstGeom>
          <a:noFill/>
          <a:ln w="10795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F936F1A-6C81-2444-B1F4-56F42AECD1DB}"/>
              </a:ext>
            </a:extLst>
          </p:cNvPr>
          <p:cNvCxnSpPr>
            <a:cxnSpLocks/>
          </p:cNvCxnSpPr>
          <p:nvPr userDrawn="1"/>
        </p:nvCxnSpPr>
        <p:spPr>
          <a:xfrm>
            <a:off x="6757350" y="1138514"/>
            <a:ext cx="0" cy="1179457"/>
          </a:xfrm>
          <a:prstGeom prst="line">
            <a:avLst/>
          </a:prstGeom>
          <a:noFill/>
          <a:ln w="10795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B6706CD-A96D-B94F-9B9B-2671DA871281}"/>
              </a:ext>
            </a:extLst>
          </p:cNvPr>
          <p:cNvCxnSpPr>
            <a:cxnSpLocks/>
          </p:cNvCxnSpPr>
          <p:nvPr userDrawn="1"/>
        </p:nvCxnSpPr>
        <p:spPr>
          <a:xfrm>
            <a:off x="6757350" y="3249947"/>
            <a:ext cx="0" cy="1179457"/>
          </a:xfrm>
          <a:prstGeom prst="line">
            <a:avLst/>
          </a:prstGeom>
          <a:noFill/>
          <a:ln w="10795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C2EB8E9-0FED-1E4E-94A6-C0FF9B27779F}"/>
              </a:ext>
            </a:extLst>
          </p:cNvPr>
          <p:cNvCxnSpPr>
            <a:cxnSpLocks/>
          </p:cNvCxnSpPr>
          <p:nvPr userDrawn="1"/>
        </p:nvCxnSpPr>
        <p:spPr>
          <a:xfrm>
            <a:off x="2743689" y="3299823"/>
            <a:ext cx="0" cy="1179457"/>
          </a:xfrm>
          <a:prstGeom prst="line">
            <a:avLst/>
          </a:prstGeom>
          <a:noFill/>
          <a:ln w="107950" cap="flat">
            <a:solidFill>
              <a:schemeClr val="bg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Espace réservé du pied de page 16">
            <a:extLst>
              <a:ext uri="{FF2B5EF4-FFF2-40B4-BE49-F238E27FC236}">
                <a16:creationId xmlns:a16="http://schemas.microsoft.com/office/drawing/2014/main" id="{AC83AA3C-3363-4E2F-BD7B-E76D73E2C2C6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1F4668BC-F790-432A-A1C1-3F49FEE874F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9" name="Espace réservé du texte 5">
            <a:extLst>
              <a:ext uri="{FF2B5EF4-FFF2-40B4-BE49-F238E27FC236}">
                <a16:creationId xmlns:a16="http://schemas.microsoft.com/office/drawing/2014/main" id="{3EE5089F-CB31-4043-8849-A6847904543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969596" y="2655973"/>
            <a:ext cx="3568187" cy="300326"/>
          </a:xfrm>
          <a:solidFill>
            <a:schemeClr val="accent2"/>
          </a:solidFill>
        </p:spPr>
        <p:txBody>
          <a:bodyPr lIns="90000" tIns="90000" rIns="90000" bIns="90000" anchor="ctr"/>
          <a:lstStyle>
            <a:lvl1pPr marL="0" indent="0" algn="ctr">
              <a:buNone/>
              <a:defRPr sz="15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texte 22">
            <a:extLst>
              <a:ext uri="{FF2B5EF4-FFF2-40B4-BE49-F238E27FC236}">
                <a16:creationId xmlns:a16="http://schemas.microsoft.com/office/drawing/2014/main" id="{493C6FFC-76D5-4E6C-9342-3DCE7E2516D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962672" y="1052969"/>
            <a:ext cx="1440000" cy="1440000"/>
          </a:xfrm>
          <a:solidFill>
            <a:schemeClr val="accent3"/>
          </a:solidFill>
          <a:ln>
            <a:noFill/>
          </a:ln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100" b="0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22">
            <a:extLst>
              <a:ext uri="{FF2B5EF4-FFF2-40B4-BE49-F238E27FC236}">
                <a16:creationId xmlns:a16="http://schemas.microsoft.com/office/drawing/2014/main" id="{FA764495-5C11-4582-A766-8222DD4F536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105797" y="1052969"/>
            <a:ext cx="1440000" cy="1440000"/>
          </a:xfrm>
          <a:solidFill>
            <a:schemeClr val="accent3"/>
          </a:solidFill>
          <a:ln>
            <a:noFill/>
          </a:ln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100" b="0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2" name="Espace réservé du texte 22">
            <a:extLst>
              <a:ext uri="{FF2B5EF4-FFF2-40B4-BE49-F238E27FC236}">
                <a16:creationId xmlns:a16="http://schemas.microsoft.com/office/drawing/2014/main" id="{066890BF-A76F-4307-B112-DFCEE629901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962672" y="3103425"/>
            <a:ext cx="1440000" cy="1440000"/>
          </a:xfrm>
          <a:solidFill>
            <a:schemeClr val="accent3"/>
          </a:solidFill>
          <a:ln>
            <a:noFill/>
          </a:ln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100" b="0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151300C3-9B0D-4078-8FA0-4C98BD5A452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105797" y="3103425"/>
            <a:ext cx="1440000" cy="1440000"/>
          </a:xfrm>
          <a:solidFill>
            <a:schemeClr val="accent3"/>
          </a:solidFill>
          <a:ln>
            <a:noFill/>
          </a:ln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100" b="0">
                <a:solidFill>
                  <a:schemeClr val="bg1"/>
                </a:solidFill>
              </a:defRPr>
            </a:lvl1pPr>
            <a:lvl2pPr marL="135719" indent="0">
              <a:buNone/>
              <a:defRPr>
                <a:solidFill>
                  <a:schemeClr val="bg1"/>
                </a:solidFill>
              </a:defRPr>
            </a:lvl2pPr>
            <a:lvl3pPr marL="269054" indent="0">
              <a:buNone/>
              <a:defRPr>
                <a:solidFill>
                  <a:schemeClr val="bg1"/>
                </a:solidFill>
              </a:defRPr>
            </a:lvl3pPr>
            <a:lvl4pPr marL="404771" indent="0">
              <a:buNone/>
              <a:defRPr>
                <a:solidFill>
                  <a:schemeClr val="bg1"/>
                </a:solidFill>
              </a:defRPr>
            </a:lvl4pPr>
            <a:lvl5pPr marL="538109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7862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>
            <a:extLst>
              <a:ext uri="{FF2B5EF4-FFF2-40B4-BE49-F238E27FC236}">
                <a16:creationId xmlns:a16="http://schemas.microsoft.com/office/drawing/2014/main" id="{1DF0FD03-FE41-9E40-85B7-54997E2562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5116" y="4874419"/>
            <a:ext cx="8218884" cy="2702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8251" y="338024"/>
            <a:ext cx="7749778" cy="431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2730" y="1275162"/>
            <a:ext cx="7749778" cy="326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Premier niveau</a:t>
            </a:r>
          </a:p>
          <a:p>
            <a:pPr lvl="1"/>
            <a:r>
              <a:rPr lang="fr-FR" altLang="fr-FR" dirty="0"/>
              <a:t>Deuxième niveau</a:t>
            </a:r>
          </a:p>
          <a:p>
            <a:pPr lvl="2"/>
            <a:r>
              <a:rPr lang="fr-FR" altLang="fr-FR" dirty="0"/>
              <a:t>Troisième niveau</a:t>
            </a:r>
          </a:p>
          <a:p>
            <a:pPr lvl="3"/>
            <a:r>
              <a:rPr lang="fr-FR" altLang="fr-FR" dirty="0"/>
              <a:t>Quatrième niveau</a:t>
            </a:r>
          </a:p>
          <a:p>
            <a:pPr lvl="4"/>
            <a:r>
              <a:rPr lang="fr-FR" altLang="fr-FR" dirty="0"/>
              <a:t>Cinquième niveau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FD3BA7A-CFAF-4ADB-87BA-6404ADC71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30674" y="4869657"/>
            <a:ext cx="6091834" cy="27384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75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Formation MdT - oct 2024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95022BD-C378-4F61-B426-0CD6A3C37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3301" y="4869657"/>
            <a:ext cx="52070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+mn-lt"/>
              </a:defRPr>
            </a:lvl1pPr>
          </a:lstStyle>
          <a:p>
            <a:fld id="{3ACCC249-5D5B-4515-B0B4-8C29B88314F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252CB7-6E58-4178-AFFE-177F9CCDD3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41"/>
          <a:stretch/>
        </p:blipFill>
        <p:spPr>
          <a:xfrm>
            <a:off x="135732" y="4899935"/>
            <a:ext cx="664370" cy="203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5" r:id="rId2"/>
    <p:sldLayoutId id="2147483780" r:id="rId3"/>
    <p:sldLayoutId id="2147483812" r:id="rId4"/>
    <p:sldLayoutId id="2147483813" r:id="rId5"/>
    <p:sldLayoutId id="2147483814" r:id="rId6"/>
    <p:sldLayoutId id="2147483777" r:id="rId7"/>
    <p:sldLayoutId id="2147483782" r:id="rId8"/>
    <p:sldLayoutId id="2147483784" r:id="rId9"/>
    <p:sldLayoutId id="2147483801" r:id="rId10"/>
    <p:sldLayoutId id="2147483778" r:id="rId11"/>
    <p:sldLayoutId id="2147483788" r:id="rId12"/>
    <p:sldLayoutId id="2147483821" r:id="rId13"/>
    <p:sldLayoutId id="2147483789" r:id="rId14"/>
    <p:sldLayoutId id="2147483790" r:id="rId15"/>
    <p:sldLayoutId id="2147483776" r:id="rId16"/>
    <p:sldLayoutId id="2147483795" r:id="rId17"/>
    <p:sldLayoutId id="2147483796" r:id="rId18"/>
    <p:sldLayoutId id="2147483797" r:id="rId19"/>
    <p:sldLayoutId id="2147483798" r:id="rId20"/>
    <p:sldLayoutId id="2147483809" r:id="rId21"/>
    <p:sldLayoutId id="2147483810" r:id="rId22"/>
    <p:sldLayoutId id="2147483811" r:id="rId23"/>
    <p:sldLayoutId id="2147483804" r:id="rId24"/>
    <p:sldLayoutId id="2147483820" r:id="rId2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 i="0">
          <a:solidFill>
            <a:schemeClr val="accent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5pPr>
      <a:lvl6pPr marL="342866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732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598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464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132148" indent="-132148" algn="l" rtl="0" eaLnBrk="1" fontAlgn="base" hangingPunct="1">
        <a:lnSpc>
          <a:spcPct val="100000"/>
        </a:lnSpc>
        <a:spcBef>
          <a:spcPct val="100000"/>
        </a:spcBef>
        <a:spcAft>
          <a:spcPct val="0"/>
        </a:spcAft>
        <a:buClr>
          <a:schemeClr val="accent2"/>
        </a:buClr>
        <a:buSzPct val="75000"/>
        <a:buFont typeface="Arial" charset="0"/>
        <a:buChar char="▌"/>
        <a:defRPr sz="1400" b="0" i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269057" indent="-133338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§"/>
        <a:defRPr sz="1400" b="0" i="0">
          <a:solidFill>
            <a:schemeClr val="tx1"/>
          </a:solidFill>
          <a:latin typeface="Calibri" panose="020F0502020204030204" pitchFamily="34" charset="0"/>
        </a:defRPr>
      </a:lvl2pPr>
      <a:lvl3pPr marL="404773" indent="-135719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SzPct val="90000"/>
        <a:buFont typeface="Wingdings" pitchFamily="2" charset="2"/>
        <a:buChar char="§"/>
        <a:defRPr sz="1400" b="0" i="0">
          <a:solidFill>
            <a:schemeClr val="tx1"/>
          </a:solidFill>
          <a:latin typeface="Calibri" panose="020F0502020204030204" pitchFamily="34" charset="0"/>
        </a:defRPr>
      </a:lvl3pPr>
      <a:lvl4pPr marL="538109" indent="-133338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har char="–"/>
        <a:defRPr sz="1400" b="0" i="0">
          <a:solidFill>
            <a:schemeClr val="tx1"/>
          </a:solidFill>
          <a:latin typeface="Calibri" panose="020F0502020204030204" pitchFamily="34" charset="0"/>
        </a:defRPr>
      </a:lvl4pPr>
      <a:lvl5pPr marL="673827" indent="-135719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har char="»"/>
        <a:defRPr sz="1400" b="0" i="0">
          <a:solidFill>
            <a:schemeClr val="tx1"/>
          </a:solidFill>
          <a:latin typeface="Calibri" panose="020F0502020204030204" pitchFamily="34" charset="0"/>
        </a:defRPr>
      </a:lvl5pPr>
      <a:lvl6pPr marL="1753617" indent="-171434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096482" indent="-171434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439347" indent="-171434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2782214" indent="-171434" algn="l" rtl="0" eaLnBrk="1" fontAlgn="base" hangingPunct="1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50" userDrawn="1">
          <p15:clr>
            <a:srgbClr val="F26B43"/>
          </p15:clr>
        </p15:guide>
        <p15:guide id="2" pos="5432" userDrawn="1">
          <p15:clr>
            <a:srgbClr val="F26B43"/>
          </p15:clr>
        </p15:guide>
        <p15:guide id="3" orient="horz" pos="803" userDrawn="1">
          <p15:clr>
            <a:srgbClr val="F26B43"/>
          </p15:clr>
        </p15:guide>
        <p15:guide id="4" orient="horz" pos="2862" userDrawn="1">
          <p15:clr>
            <a:srgbClr val="F26B43"/>
          </p15:clr>
        </p15:guide>
        <p15:guide id="5" pos="584" userDrawn="1">
          <p15:clr>
            <a:srgbClr val="F26B43"/>
          </p15:clr>
        </p15:guide>
        <p15:guide id="6" orient="horz" pos="1620" userDrawn="1">
          <p15:clr>
            <a:srgbClr val="F26B43"/>
          </p15:clr>
        </p15:guide>
        <p15:guide id="7" pos="299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40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i="0">
          <a:solidFill>
            <a:srgbClr val="87B1E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5pPr>
      <a:lvl6pPr marL="342866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732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598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464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132148" indent="-132148" algn="l" rtl="0" eaLnBrk="0" fontAlgn="base" hangingPunct="0">
        <a:lnSpc>
          <a:spcPts val="1800"/>
        </a:lnSpc>
        <a:spcBef>
          <a:spcPct val="100000"/>
        </a:spcBef>
        <a:spcAft>
          <a:spcPct val="0"/>
        </a:spcAft>
        <a:buClr>
          <a:schemeClr val="tx2"/>
        </a:buClr>
        <a:buSzPct val="75000"/>
        <a:buFont typeface="Arial" charset="0"/>
        <a:buChar char="▌"/>
        <a:defRPr sz="1575" b="0" i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39300" indent="-132148"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§"/>
        <a:defRPr sz="1200" b="0" i="0">
          <a:solidFill>
            <a:schemeClr val="tx1"/>
          </a:solidFill>
          <a:latin typeface="Calibri" panose="020F0502020204030204" pitchFamily="34" charset="0"/>
        </a:defRPr>
      </a:lvl2pPr>
      <a:lvl3pPr marL="798830" indent="-125004"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buSzPct val="90000"/>
        <a:buFont typeface="Wingdings" pitchFamily="2" charset="2"/>
        <a:buChar char="§"/>
        <a:defRPr sz="1200" b="0" i="0">
          <a:solidFill>
            <a:schemeClr val="tx1"/>
          </a:solidFill>
          <a:latin typeface="Calibri" panose="020F0502020204030204" pitchFamily="34" charset="0"/>
        </a:defRPr>
      </a:lvl3pPr>
      <a:lvl4pPr marL="1104791" indent="-171434"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buChar char="–"/>
        <a:defRPr sz="1200" b="0" i="0">
          <a:solidFill>
            <a:schemeClr val="tx1"/>
          </a:solidFill>
          <a:latin typeface="Calibri" panose="020F0502020204030204" pitchFamily="34" charset="0"/>
        </a:defRPr>
      </a:lvl4pPr>
      <a:lvl5pPr marL="1410751" indent="-171434"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buChar char="»"/>
        <a:defRPr sz="1200" b="0" i="0">
          <a:solidFill>
            <a:schemeClr val="tx1"/>
          </a:solidFill>
          <a:latin typeface="Calibri" panose="020F0502020204030204" pitchFamily="34" charset="0"/>
        </a:defRPr>
      </a:lvl5pPr>
      <a:lvl6pPr marL="1753617" indent="-171434" algn="l" rtl="0" fontAlgn="base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096482" indent="-171434" algn="l" rtl="0" fontAlgn="base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439347" indent="-171434" algn="l" rtl="0" fontAlgn="base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2782214" indent="-171434" algn="l" rtl="0" fontAlgn="base">
        <a:lnSpc>
          <a:spcPts val="1800"/>
        </a:lnSpc>
        <a:spcBef>
          <a:spcPct val="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58" userDrawn="1">
          <p15:clr>
            <a:srgbClr val="F26B43"/>
          </p15:clr>
        </p15:guide>
        <p15:guide id="2" pos="311" userDrawn="1">
          <p15:clr>
            <a:srgbClr val="F26B43"/>
          </p15:clr>
        </p15:guide>
        <p15:guide id="3" pos="5414" userDrawn="1">
          <p15:clr>
            <a:srgbClr val="F26B43"/>
          </p15:clr>
        </p15:guide>
        <p15:guide id="4" orient="horz" pos="2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ascal.crouail@cepn.asso.fr" TargetMode="External"/><Relationship Id="rId2" Type="http://schemas.openxmlformats.org/officeDocument/2006/relationships/hyperlink" Target="mailto:jean-marc.bertho@irsn.fr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38F210-D1FC-131E-118A-B70C49D3DDDC}"/>
              </a:ext>
            </a:extLst>
          </p:cNvPr>
          <p:cNvSpPr/>
          <p:nvPr/>
        </p:nvSpPr>
        <p:spPr>
          <a:xfrm>
            <a:off x="247055" y="1118395"/>
            <a:ext cx="8649890" cy="34449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A6B3F1F-A241-47F5-BAC5-FA3ACB05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751" y="1769819"/>
            <a:ext cx="6780690" cy="1364541"/>
          </a:xfrm>
        </p:spPr>
        <p:txBody>
          <a:bodyPr/>
          <a:lstStyle/>
          <a:p>
            <a:pPr algn="ctr"/>
            <a:r>
              <a:rPr lang="en-GB" sz="2800" dirty="0"/>
              <a:t>The potential usefulness  of citizen radioactivity measurement to improve institutional monitoring </a:t>
            </a:r>
            <a:endParaRPr lang="fr-FR" sz="2800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ED584CA-09A0-4213-B819-E213DB35F17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240633" y="3339255"/>
            <a:ext cx="4040188" cy="602825"/>
          </a:xfrm>
        </p:spPr>
        <p:txBody>
          <a:bodyPr/>
          <a:lstStyle/>
          <a:p>
            <a:r>
              <a:rPr lang="fr-FR" dirty="0"/>
              <a:t>J.M. Bertho, P. Croüail</a:t>
            </a:r>
          </a:p>
          <a:p>
            <a:r>
              <a:rPr lang="fr-FR" dirty="0"/>
              <a:t>Neris Workshop, Nov. 11, 2024</a:t>
            </a:r>
          </a:p>
        </p:txBody>
      </p:sp>
    </p:spTree>
    <p:extLst>
      <p:ext uri="{BB962C8B-B14F-4D97-AF65-F5344CB8AC3E}">
        <p14:creationId xmlns:p14="http://schemas.microsoft.com/office/powerpoint/2010/main" val="30531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Is Openradiation adapted to a degraded situation?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943611" y="1081551"/>
            <a:ext cx="5777229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 secured web site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The anonymity of contributors is guaranteed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Possibility to post individual measurement results in an anonymous way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Possibility to define a specific project to be associated to the measurements 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Some detectors are available for loaning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The current limitation is to find volunteers at the places of interest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85B1B2D-DD46-CE6C-2662-B505FFCEE209}"/>
              </a:ext>
            </a:extLst>
          </p:cNvPr>
          <p:cNvSpPr txBox="1"/>
          <p:nvPr/>
        </p:nvSpPr>
        <p:spPr>
          <a:xfrm>
            <a:off x="858665" y="3805707"/>
            <a:ext cx="760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i="1" dirty="0">
                <a:solidFill>
                  <a:srgbClr val="7D9ED5"/>
                </a:solidFill>
                <a:latin typeface="+mn-lt"/>
              </a:rPr>
              <a:t>OpenRadiation might be useful in such situations and could be deployed rapidly if there are some active contributors in the area</a:t>
            </a:r>
            <a:endParaRPr lang="fr-FR" i="1" dirty="0">
              <a:solidFill>
                <a:srgbClr val="7D9ED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6244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51" y="286364"/>
            <a:ext cx="7749778" cy="431957"/>
          </a:xfrm>
        </p:spPr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Ethical issues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536815" y="718321"/>
            <a:ext cx="808608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For the Openradiation project: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Make free access codes and data  but protect personal data of contributors (EU Data protection regulation)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All the data are public, none retrieved. Data over the alert threshold are commented.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During normal situation, some basic recommendations: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Do not place yourself in danger, especially dangers others that radiation exposure.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Respect private properties and places forbidden to the public.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During degraded situations, </a:t>
            </a:r>
            <a:r>
              <a:rPr lang="en-GB" sz="1600">
                <a:latin typeface="+mn-lt"/>
              </a:rPr>
              <a:t>which recommendations?  </a:t>
            </a:r>
            <a:r>
              <a:rPr lang="en-GB" sz="1600" dirty="0">
                <a:latin typeface="+mn-lt"/>
              </a:rPr>
              <a:t>	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Do not place yourself in danger of receiving excessive exposure (be aware that there may be high activity sources lost)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What is an ‘excessive’ exposure? In France some limits exist for public and responder exposures either during emergency or during existing exposure situations.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During conflict situations, avoid battle areas, be discrete while making measurements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Consider risks of GIS uses, and identification of users that may become highly sensitive data. Should these results be publicly available ? If not, who and how to inform? </a:t>
            </a:r>
          </a:p>
        </p:txBody>
      </p:sp>
    </p:spTree>
    <p:extLst>
      <p:ext uri="{BB962C8B-B14F-4D97-AF65-F5344CB8AC3E}">
        <p14:creationId xmlns:p14="http://schemas.microsoft.com/office/powerpoint/2010/main" val="144646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565" y="1618184"/>
            <a:ext cx="3970869" cy="2319115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90B0DD"/>
                </a:solidFill>
              </a:rPr>
              <a:t>Thanks a lot for your attention!</a:t>
            </a:r>
            <a:br>
              <a:rPr lang="en-GB" dirty="0">
                <a:solidFill>
                  <a:srgbClr val="90B0DD"/>
                </a:solidFill>
              </a:rPr>
            </a:br>
            <a:br>
              <a:rPr lang="en-GB" dirty="0">
                <a:solidFill>
                  <a:srgbClr val="90B0DD"/>
                </a:solidFill>
              </a:rPr>
            </a:br>
            <a:br>
              <a:rPr lang="en-GB" dirty="0">
                <a:solidFill>
                  <a:srgbClr val="90B0DD"/>
                </a:solidFill>
              </a:rPr>
            </a:br>
            <a:r>
              <a:rPr lang="en-GB" sz="1600" dirty="0">
                <a:solidFill>
                  <a:srgbClr val="90B0DD"/>
                </a:solidFill>
              </a:rPr>
              <a:t>For further discussions</a:t>
            </a:r>
            <a:br>
              <a:rPr lang="en-GB" sz="1600" dirty="0">
                <a:solidFill>
                  <a:srgbClr val="90B0DD"/>
                </a:solidFill>
              </a:rPr>
            </a:br>
            <a:br>
              <a:rPr lang="en-GB" sz="1600" i="1" dirty="0">
                <a:solidFill>
                  <a:srgbClr val="90B0DD"/>
                </a:solidFill>
              </a:rPr>
            </a:br>
            <a:r>
              <a:rPr lang="en-GB" sz="1600" i="1" dirty="0">
                <a:solidFill>
                  <a:srgbClr val="90B0DD"/>
                </a:solidFill>
                <a:hlinkClick r:id="rId2"/>
              </a:rPr>
              <a:t>jean-marc.bertho@irsn.fr</a:t>
            </a:r>
            <a:br>
              <a:rPr lang="en-GB" sz="1600" i="1" dirty="0">
                <a:solidFill>
                  <a:srgbClr val="90B0DD"/>
                </a:solidFill>
              </a:rPr>
            </a:br>
            <a:r>
              <a:rPr lang="en-GB" sz="1600" i="1" dirty="0">
                <a:solidFill>
                  <a:srgbClr val="90B0DD"/>
                </a:solidFill>
                <a:hlinkClick r:id="rId3"/>
              </a:rPr>
              <a:t>pascal.crouail@cepn.asso.fr</a:t>
            </a:r>
            <a:r>
              <a:rPr lang="en-GB" sz="1600" i="1" dirty="0">
                <a:solidFill>
                  <a:srgbClr val="90B0DD"/>
                </a:solidFill>
              </a:rPr>
              <a:t>  </a:t>
            </a:r>
            <a:endParaRPr lang="en-GB" i="1" dirty="0">
              <a:solidFill>
                <a:srgbClr val="90B0DD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998D1769-67DF-B26B-DAF7-4DD56EB7AA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30674" y="4869657"/>
            <a:ext cx="6091834" cy="273844"/>
          </a:xfrm>
        </p:spPr>
        <p:txBody>
          <a:bodyPr/>
          <a:lstStyle/>
          <a:p>
            <a:r>
              <a:rPr lang="fr-FR" dirty="0"/>
              <a:t>Formation ENSTA - </a:t>
            </a:r>
            <a:r>
              <a:rPr lang="fr-FR" dirty="0" err="1"/>
              <a:t>oct</a:t>
            </a:r>
            <a:r>
              <a:rPr lang="fr-FR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0668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51" y="338024"/>
            <a:ext cx="4439499" cy="431957"/>
          </a:xfrm>
        </p:spPr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Conflict situations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635001" y="808511"/>
            <a:ext cx="768604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Recent conflict situations (Ukraine, Israel) highlighted the risks</a:t>
            </a:r>
          </a:p>
          <a:p>
            <a:pPr marL="263525">
              <a:spcAft>
                <a:spcPts val="600"/>
              </a:spcAft>
              <a:buClr>
                <a:srgbClr val="90B0DD"/>
              </a:buClr>
            </a:pPr>
            <a:r>
              <a:rPr lang="en-GB" sz="1600" dirty="0">
                <a:latin typeface="+mn-lt"/>
              </a:rPr>
              <a:t> for nuclear installations: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Infrastructures and energy network become a strategic target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Nuclear power plants may become targets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But also other risks: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Resuspension of deposited radionuclides due to military activities in contaminated area of Ukraine and Belarus (especially in the Chornobyl exclusion zone)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Threats of nuclear weapons use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In such a context, environmental monitoring becomes a major concern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Availability of environmental monitoring network, especially around nuclear power plants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Need for an increased number of measurements in case of nuclear or radiological emergency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Moreover, two main characteristics of such a conflict situation: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 situation with a potential rapid kinetics of dispersion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An unknown source term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26CF0A-0F5C-68CB-EB87-4FBF4857B3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00" t="17260" r="17875" b="5301"/>
          <a:stretch/>
        </p:blipFill>
        <p:spPr>
          <a:xfrm>
            <a:off x="6400800" y="0"/>
            <a:ext cx="2743200" cy="184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0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51" y="246584"/>
            <a:ext cx="7749778" cy="431957"/>
          </a:xfrm>
        </p:spPr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How managing environmental monitoring in such degraded situations? 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258231" y="740808"/>
            <a:ext cx="63825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No such previous accidental situations where environmental monitoring was unavailable, excepted some ancient accidents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Goiania, 1987: absence of environmental monitoring induced a delay of 19 days in the recognition of the radiological nature of the accident.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Need to explore lessons learn from previous major accidents: Chornobyl, Fukushima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During these accidents, the expert environmental monitoring was available and strongly and rapidly implemented.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However, in both situations, measurements of environmental radioactivity by citizens rise progressively, during the post-accident phase: ETHOS and CORE programs in Belarus, NGO ETHOS in Fukushima in Japan.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These measurement activities are continuing even more than 35 years after the accident.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Radioactivity measurement have been demonstrated as a good tool to empower inhabitants living on contaminated territories and effective in reducing mental health troubles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E8F64F-6DA6-6051-1015-FB8CEA350E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37"/>
          <a:stretch/>
        </p:blipFill>
        <p:spPr bwMode="auto">
          <a:xfrm>
            <a:off x="6684679" y="740808"/>
            <a:ext cx="2322980" cy="143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EC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F41B5EB-6DE2-301A-6603-82C7365499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06" t="25775" r="54828" b="42262"/>
          <a:stretch/>
        </p:blipFill>
        <p:spPr>
          <a:xfrm>
            <a:off x="6625332" y="2628407"/>
            <a:ext cx="2401284" cy="210319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9B085D3-A54F-7247-A677-F12AE221929B}"/>
              </a:ext>
            </a:extLst>
          </p:cNvPr>
          <p:cNvSpPr txBox="1"/>
          <p:nvPr/>
        </p:nvSpPr>
        <p:spPr>
          <a:xfrm rot="16200000">
            <a:off x="8677834" y="4289431"/>
            <a:ext cx="81464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50" dirty="0"/>
              <a:t>© CEPN, 2005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F4FE9EE-CC3E-35AE-F0AE-55BDDD7059FE}"/>
              </a:ext>
            </a:extLst>
          </p:cNvPr>
          <p:cNvSpPr txBox="1"/>
          <p:nvPr/>
        </p:nvSpPr>
        <p:spPr>
          <a:xfrm rot="16200000">
            <a:off x="8701077" y="1749574"/>
            <a:ext cx="768159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50" dirty="0"/>
              <a:t>© IAEA, 1988</a:t>
            </a:r>
          </a:p>
        </p:txBody>
      </p:sp>
    </p:spTree>
    <p:extLst>
      <p:ext uri="{BB962C8B-B14F-4D97-AF65-F5344CB8AC3E}">
        <p14:creationId xmlns:p14="http://schemas.microsoft.com/office/powerpoint/2010/main" val="296445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Citizen measurements could be a solution …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635001" y="888521"/>
            <a:ext cx="768604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Several citizen science measurements were developed in the aftermath of the Fukushima accident (</a:t>
            </a:r>
            <a:r>
              <a:rPr lang="en-GB" sz="1600" dirty="0" err="1">
                <a:latin typeface="+mn-lt"/>
              </a:rPr>
              <a:t>Safecast</a:t>
            </a:r>
            <a:r>
              <a:rPr lang="en-GB" sz="1600" dirty="0">
                <a:latin typeface="+mn-lt"/>
              </a:rPr>
              <a:t>)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Advantages in situations where the environmental monitoring network is not anymore available: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 network of contributors dispersed and potentially abundant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 network of contributors independent from energy network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 network of contributors able to move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But some disadvantages: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 dependence on the availability of a cell phone network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Time needed to develop a network of contributors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Training needed, although short.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Ethical issues (see later on) </a:t>
            </a:r>
          </a:p>
        </p:txBody>
      </p:sp>
      <p:pic>
        <p:nvPicPr>
          <p:cNvPr id="6" name="Picture 2" descr="http://blog.safecast.org/wp-content/uploads/2011/11/tilemap.png">
            <a:extLst>
              <a:ext uri="{FF2B5EF4-FFF2-40B4-BE49-F238E27FC236}">
                <a16:creationId xmlns:a16="http://schemas.microsoft.com/office/drawing/2014/main" id="{91EAE9C6-9547-7EAA-59F3-60EEAC0A0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270" y="2276607"/>
            <a:ext cx="2558955" cy="243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8902C0D-2223-6523-8ECA-B13DF2629524}"/>
              </a:ext>
            </a:extLst>
          </p:cNvPr>
          <p:cNvSpPr txBox="1"/>
          <p:nvPr/>
        </p:nvSpPr>
        <p:spPr>
          <a:xfrm rot="16200000">
            <a:off x="8332379" y="4162435"/>
            <a:ext cx="89479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50" dirty="0"/>
              <a:t>© </a:t>
            </a:r>
            <a:r>
              <a:rPr lang="fr-FR" sz="750" dirty="0" err="1"/>
              <a:t>Safecast</a:t>
            </a:r>
            <a:r>
              <a:rPr lang="fr-FR" sz="750" dirty="0"/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52988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… but need to be developed before any event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418251" y="1322861"/>
            <a:ext cx="681482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Numerous projects were developed in the aftermath of the Fukushima accident and disappeared in the following years: </a:t>
            </a:r>
            <a:r>
              <a:rPr lang="en-GB" sz="1600" dirty="0" err="1">
                <a:latin typeface="+mn-lt"/>
              </a:rPr>
              <a:t>Atomtag</a:t>
            </a:r>
            <a:r>
              <a:rPr lang="en-GB" sz="1600" dirty="0">
                <a:latin typeface="+mn-lt"/>
              </a:rPr>
              <a:t>, Pocket </a:t>
            </a:r>
            <a:r>
              <a:rPr lang="en-GB" sz="1600" dirty="0" err="1">
                <a:latin typeface="+mn-lt"/>
              </a:rPr>
              <a:t>geiger</a:t>
            </a:r>
            <a:endParaRPr lang="en-GB" sz="1400" dirty="0">
              <a:latin typeface="+mn-lt"/>
            </a:endParaRP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Several projects of citizen measurement of radioactivity are currently working: </a:t>
            </a:r>
            <a:r>
              <a:rPr lang="en-GB" sz="1600" dirty="0" err="1">
                <a:latin typeface="+mn-lt"/>
              </a:rPr>
              <a:t>Safecast</a:t>
            </a:r>
            <a:r>
              <a:rPr lang="en-GB" sz="1600" dirty="0">
                <a:latin typeface="+mn-lt"/>
              </a:rPr>
              <a:t>, Openradiation, </a:t>
            </a:r>
            <a:r>
              <a:rPr lang="en-GB" sz="1600" dirty="0" err="1">
                <a:latin typeface="+mn-lt"/>
              </a:rPr>
              <a:t>Citistra</a:t>
            </a:r>
            <a:endParaRPr lang="en-GB" sz="1600" dirty="0">
              <a:latin typeface="+mn-lt"/>
            </a:endParaRP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How to maintain such projects of environmental monitoring during peaceful time, i.e., in absence of any radiological issue?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Absolute need for reliable measurement results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Environmental dose rates vary mainly with some environmental parameters: altitude, soil composition, presence of radon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Variations of dose rates are usually in a narrow range: 0.04 – 0, 250 µSv.h</a:t>
            </a:r>
            <a:r>
              <a:rPr lang="en-GB" sz="1400" baseline="30000" dirty="0">
                <a:latin typeface="+mn-lt"/>
              </a:rPr>
              <a:t>-1</a:t>
            </a:r>
          </a:p>
        </p:txBody>
      </p:sp>
      <p:pic>
        <p:nvPicPr>
          <p:cNvPr id="7" name="Image 6" descr="Une image contenant chaussures, habits, sol, personne&#10;&#10;Description générée automatiquement">
            <a:extLst>
              <a:ext uri="{FF2B5EF4-FFF2-40B4-BE49-F238E27FC236}">
                <a16:creationId xmlns:a16="http://schemas.microsoft.com/office/drawing/2014/main" id="{C7335BAC-E2FF-8FFD-3965-72A9E4EC73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009" y="628259"/>
            <a:ext cx="1938039" cy="258405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90B42C9-CEAB-BBA6-53A4-0F3660B11443}"/>
              </a:ext>
            </a:extLst>
          </p:cNvPr>
          <p:cNvSpPr txBox="1"/>
          <p:nvPr/>
        </p:nvSpPr>
        <p:spPr>
          <a:xfrm>
            <a:off x="8249203" y="3212311"/>
            <a:ext cx="77777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50" dirty="0"/>
              <a:t>© IRSN, 2024</a:t>
            </a:r>
          </a:p>
        </p:txBody>
      </p:sp>
    </p:spTree>
    <p:extLst>
      <p:ext uri="{BB962C8B-B14F-4D97-AF65-F5344CB8AC3E}">
        <p14:creationId xmlns:p14="http://schemas.microsoft.com/office/powerpoint/2010/main" val="130844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Potential uses of citizen measurement systems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673321" y="769981"/>
            <a:ext cx="768604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Main possible actions in the absence of radiological issue: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Education to science and technology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Education to radiation protection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Awareness-raising actions about nuclear and radiological risks (e.g. training of potential first and second responders: rescuers, firefighters, army, deminers and clearers)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Support to citizen network of environmental monitoring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Tool for research activities in various domains: physics, biology, environmental sciences, social sciences and humanities, …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Are such activities sufficient to support citizen measurements tools in a sustainable way?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Some absolute requirements: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Reliability of measurement tools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Diffusion of measurement protocols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Objective: providing reliable measurements results both to citizen and to public decision</a:t>
            </a:r>
          </a:p>
        </p:txBody>
      </p:sp>
    </p:spTree>
    <p:extLst>
      <p:ext uri="{BB962C8B-B14F-4D97-AF65-F5344CB8AC3E}">
        <p14:creationId xmlns:p14="http://schemas.microsoft.com/office/powerpoint/2010/main" val="672587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51" y="338024"/>
            <a:ext cx="4988139" cy="431957"/>
          </a:xfrm>
        </p:spPr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What is OpenRadiation?   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651511" y="1640130"/>
            <a:ext cx="2919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90B0DD"/>
              </a:buClr>
            </a:pPr>
            <a:r>
              <a:rPr lang="en-GB" sz="1600" dirty="0">
                <a:latin typeface="+mn-lt"/>
              </a:rPr>
              <a:t>It is made of three components: </a:t>
            </a:r>
            <a:endParaRPr lang="en-GB" sz="1400" dirty="0">
              <a:latin typeface="+mn-lt"/>
            </a:endParaRPr>
          </a:p>
        </p:txBody>
      </p:sp>
      <p:pic>
        <p:nvPicPr>
          <p:cNvPr id="6" name="Image 5" descr="Une image contenant texte, capture d’écran, Police, logo&#10;&#10;Description générée automatiquement">
            <a:extLst>
              <a:ext uri="{FF2B5EF4-FFF2-40B4-BE49-F238E27FC236}">
                <a16:creationId xmlns:a16="http://schemas.microsoft.com/office/drawing/2014/main" id="{1D7F6010-6AB3-42B3-D05C-DB4B8DC731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865" y="907343"/>
            <a:ext cx="868203" cy="1883559"/>
          </a:xfrm>
          <a:prstGeom prst="rect">
            <a:avLst/>
          </a:prstGeom>
        </p:spPr>
      </p:pic>
      <p:pic>
        <p:nvPicPr>
          <p:cNvPr id="7" name="Image 6" descr="Une image contenant Composant électronique, Appareils électroniques, Composant de circuit, Composant de circuit passif&#10;&#10;Description générée automatiquement">
            <a:extLst>
              <a:ext uri="{FF2B5EF4-FFF2-40B4-BE49-F238E27FC236}">
                <a16:creationId xmlns:a16="http://schemas.microsoft.com/office/drawing/2014/main" id="{DD1BCA53-6083-4228-A202-694CEEB0BE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342" y="0"/>
            <a:ext cx="1734627" cy="2312836"/>
          </a:xfrm>
          <a:prstGeom prst="rect">
            <a:avLst/>
          </a:prstGeom>
        </p:spPr>
      </p:pic>
      <p:sp>
        <p:nvSpPr>
          <p:cNvPr id="8" name="Arc 7">
            <a:extLst>
              <a:ext uri="{FF2B5EF4-FFF2-40B4-BE49-F238E27FC236}">
                <a16:creationId xmlns:a16="http://schemas.microsoft.com/office/drawing/2014/main" id="{0CCE6BEC-7ECB-A4C1-6C9E-9C22467E9C4E}"/>
              </a:ext>
            </a:extLst>
          </p:cNvPr>
          <p:cNvSpPr/>
          <p:nvPr/>
        </p:nvSpPr>
        <p:spPr>
          <a:xfrm flipV="1">
            <a:off x="7009549" y="1490134"/>
            <a:ext cx="784442" cy="580664"/>
          </a:xfrm>
          <a:prstGeom prst="arc">
            <a:avLst>
              <a:gd name="adj1" fmla="val 10676407"/>
              <a:gd name="adj2" fmla="val 0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637B1BB-12AA-AB63-2DEB-2266AA471F96}"/>
              </a:ext>
            </a:extLst>
          </p:cNvPr>
          <p:cNvSpPr/>
          <p:nvPr/>
        </p:nvSpPr>
        <p:spPr>
          <a:xfrm rot="16200000">
            <a:off x="6101791" y="2444064"/>
            <a:ext cx="784442" cy="601510"/>
          </a:xfrm>
          <a:prstGeom prst="arc">
            <a:avLst>
              <a:gd name="adj1" fmla="val 10676407"/>
              <a:gd name="adj2" fmla="val 0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A87190A-BB2D-936D-8803-DDE51D8985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763" t="22439" r="46848" b="18082"/>
          <a:stretch/>
        </p:blipFill>
        <p:spPr>
          <a:xfrm>
            <a:off x="6497546" y="2875596"/>
            <a:ext cx="2646454" cy="2305355"/>
          </a:xfrm>
          <a:prstGeom prst="rect">
            <a:avLst/>
          </a:prstGeom>
        </p:spPr>
      </p:pic>
      <p:pic>
        <p:nvPicPr>
          <p:cNvPr id="11" name="Picture 2" descr="M:\DOSIMETRIE Smartphone\LOGO OPENRADIATION\horizontal\open-radiation-horizontal-couleur-cmjn-HD.jpg">
            <a:extLst>
              <a:ext uri="{FF2B5EF4-FFF2-40B4-BE49-F238E27FC236}">
                <a16:creationId xmlns:a16="http://schemas.microsoft.com/office/drawing/2014/main" id="{E88833BC-2993-CF8E-AEC1-A9386CA8E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8" t="16261" r="12552" b="23401"/>
          <a:stretch/>
        </p:blipFill>
        <p:spPr bwMode="auto">
          <a:xfrm>
            <a:off x="640081" y="823486"/>
            <a:ext cx="1420530" cy="59668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FA87C5A-91A9-F7EB-6C97-CE5CD71E1E70}"/>
              </a:ext>
            </a:extLst>
          </p:cNvPr>
          <p:cNvSpPr txBox="1"/>
          <p:nvPr/>
        </p:nvSpPr>
        <p:spPr>
          <a:xfrm>
            <a:off x="640081" y="2020496"/>
            <a:ext cx="5280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l">
              <a:buClr>
                <a:srgbClr val="7D9ED5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 detector with an integrated calibration function connectable through </a:t>
            </a:r>
            <a:r>
              <a:rPr lang="en-GB" sz="1600" dirty="0" err="1">
                <a:latin typeface="+mn-lt"/>
              </a:rPr>
              <a:t>bluetooth</a:t>
            </a:r>
            <a:endParaRPr lang="en-GB" sz="1600" dirty="0">
              <a:latin typeface="+mn-lt"/>
            </a:endParaRPr>
          </a:p>
          <a:p>
            <a:pPr marL="182563" indent="-182563" algn="l">
              <a:buClr>
                <a:srgbClr val="7D9ED5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 smartphone application to drive the detector, to collect data (GPS location, date and time, etc) and to send the </a:t>
            </a:r>
            <a:r>
              <a:rPr lang="en-GB" sz="1600" dirty="0" err="1">
                <a:latin typeface="+mn-lt"/>
              </a:rPr>
              <a:t>informations</a:t>
            </a:r>
            <a:r>
              <a:rPr lang="en-GB" sz="1600" dirty="0">
                <a:latin typeface="+mn-lt"/>
              </a:rPr>
              <a:t> to the web site</a:t>
            </a:r>
          </a:p>
          <a:p>
            <a:pPr marL="182563" indent="-182563" algn="l">
              <a:buClr>
                <a:srgbClr val="7D9ED5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 web site with the interactive map to present the results and to communicate</a:t>
            </a:r>
          </a:p>
          <a:p>
            <a:pPr marL="182563" indent="-182563" algn="l">
              <a:buClr>
                <a:srgbClr val="7D9ED5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 marL="182563" indent="-182563" algn="l">
              <a:buClr>
                <a:srgbClr val="7D9ED5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Everything is in open source (creative common licence) and open data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1EEF5B7-D067-752D-33A6-4CA3B5D4DAF8}"/>
              </a:ext>
            </a:extLst>
          </p:cNvPr>
          <p:cNvSpPr txBox="1"/>
          <p:nvPr/>
        </p:nvSpPr>
        <p:spPr>
          <a:xfrm>
            <a:off x="2107748" y="842084"/>
            <a:ext cx="3921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+mn-lt"/>
              </a:rPr>
              <a:t>is dedicated to the radioactivity measurements by and for citizens</a:t>
            </a:r>
          </a:p>
        </p:txBody>
      </p:sp>
    </p:spTree>
    <p:extLst>
      <p:ext uri="{BB962C8B-B14F-4D97-AF65-F5344CB8AC3E}">
        <p14:creationId xmlns:p14="http://schemas.microsoft.com/office/powerpoint/2010/main" val="1789224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Some data about OpenRadiation 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1EB846A-0A90-AF4B-5CDB-3833489BEA63}"/>
              </a:ext>
            </a:extLst>
          </p:cNvPr>
          <p:cNvSpPr txBox="1"/>
          <p:nvPr/>
        </p:nvSpPr>
        <p:spPr>
          <a:xfrm>
            <a:off x="635001" y="808511"/>
            <a:ext cx="2931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300 contributors, worldwide</a:t>
            </a:r>
            <a:endParaRPr lang="en-GB" sz="1400" dirty="0">
              <a:latin typeface="+mn-lt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7734BF-4B0C-EFCC-1499-C94CE7CBD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193271"/>
            <a:ext cx="5109682" cy="155935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4426136-E229-4B90-9370-166CB4CF8DFA}"/>
              </a:ext>
            </a:extLst>
          </p:cNvPr>
          <p:cNvSpPr txBox="1"/>
          <p:nvPr/>
        </p:nvSpPr>
        <p:spPr>
          <a:xfrm>
            <a:off x="635001" y="2799329"/>
            <a:ext cx="3659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&lt; 800,000 measurements since 2017</a:t>
            </a:r>
            <a:endParaRPr lang="en-GB" sz="1400" dirty="0">
              <a:latin typeface="+mn-lt"/>
            </a:endParaRPr>
          </a:p>
        </p:txBody>
      </p:sp>
      <p:pic>
        <p:nvPicPr>
          <p:cNvPr id="10" name="Image 9" descr="Une image contenant texte, Police, capture d’écran, diagramme&#10;&#10;Description générée automatiquement">
            <a:extLst>
              <a:ext uri="{FF2B5EF4-FFF2-40B4-BE49-F238E27FC236}">
                <a16:creationId xmlns:a16="http://schemas.microsoft.com/office/drawing/2014/main" id="{E6BC2A71-1998-C9C1-43BE-53B69EAB6E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24811" r="10285" b="14725"/>
          <a:stretch/>
        </p:blipFill>
        <p:spPr>
          <a:xfrm>
            <a:off x="1038497" y="3355789"/>
            <a:ext cx="3659233" cy="1787711"/>
          </a:xfrm>
          <a:prstGeom prst="rect">
            <a:avLst/>
          </a:prstGeom>
        </p:spPr>
      </p:pic>
      <p:pic>
        <p:nvPicPr>
          <p:cNvPr id="11" name="Image 10" descr="Une image contenant texte, diagramme, Police, capture d’écran&#10;&#10;Description générée automatiquement">
            <a:extLst>
              <a:ext uri="{FF2B5EF4-FFF2-40B4-BE49-F238E27FC236}">
                <a16:creationId xmlns:a16="http://schemas.microsoft.com/office/drawing/2014/main" id="{1787DFDF-0B19-0E13-A963-8CA07DF1E0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3" t="23296" r="30266" b="21026"/>
          <a:stretch/>
        </p:blipFill>
        <p:spPr>
          <a:xfrm>
            <a:off x="5683089" y="1806076"/>
            <a:ext cx="3140871" cy="232506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6E9AD2E-5BC6-3DE4-521E-AD4152F8B304}"/>
              </a:ext>
            </a:extLst>
          </p:cNvPr>
          <p:cNvSpPr txBox="1"/>
          <p:nvPr/>
        </p:nvSpPr>
        <p:spPr>
          <a:xfrm>
            <a:off x="5648156" y="1255327"/>
            <a:ext cx="3192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An action threshold at 0,3 µSv.h</a:t>
            </a:r>
            <a:r>
              <a:rPr lang="en-GB" sz="1600" baseline="30000" dirty="0">
                <a:latin typeface="+mn-lt"/>
              </a:rPr>
              <a:t>-1</a:t>
            </a:r>
            <a:endParaRPr lang="en-GB" sz="14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6080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40AA0-0380-72CB-E142-24B8175D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90B0DD"/>
                </a:solidFill>
              </a:rPr>
              <a:t>A Guide for citizen measurement 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C3357A-A2FA-5403-0EEA-B6A5934903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/>
              <a:t>NERIS workshop, nov. 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8BE147-75D5-853A-8897-1F04C8838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CCC249-5D5B-4515-B0B4-8C29B88314F6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2E0067-B432-7C68-B855-435B93587FAE}"/>
              </a:ext>
            </a:extLst>
          </p:cNvPr>
          <p:cNvSpPr txBox="1"/>
          <p:nvPr/>
        </p:nvSpPr>
        <p:spPr>
          <a:xfrm>
            <a:off x="635001" y="888521"/>
            <a:ext cx="522858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The French steering committee for the management of post-accidental situation identified a need for a guide to provide some guidance about radiation activity measurement.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The guide was created with a group including both experts of radiation activity measurements and citizen interested in such measurements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Requirements: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Simple, concise: 11 factsheets for eleven matrix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Presenting what is feasible by a citizen and what is not. </a:t>
            </a:r>
          </a:p>
          <a:p>
            <a:pPr marL="628616" lvl="1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With 8 annexes explaining some complex concepts and detailing useful information. </a:t>
            </a:r>
          </a:p>
          <a:p>
            <a:pPr marL="285750" indent="-285750">
              <a:spcAft>
                <a:spcPts val="600"/>
              </a:spcAft>
              <a:buClr>
                <a:srgbClr val="90B0DD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In French only, unfortunately.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FA35DCA-7396-6906-C6C0-B56FF52CA5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25" t="10870" r="23125" b="6551"/>
          <a:stretch/>
        </p:blipFill>
        <p:spPr>
          <a:xfrm>
            <a:off x="7741110" y="1"/>
            <a:ext cx="1402890" cy="198882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FED38E4-3CF5-D703-4D48-AD7B72994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375" t="10647" r="23875" b="11092"/>
          <a:stretch/>
        </p:blipFill>
        <p:spPr>
          <a:xfrm>
            <a:off x="5863590" y="1817370"/>
            <a:ext cx="2216476" cy="307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18091"/>
      </p:ext>
    </p:extLst>
  </p:cSld>
  <p:clrMapOvr>
    <a:masterClrMapping/>
  </p:clrMapOvr>
</p:sld>
</file>

<file path=ppt/theme/theme1.xml><?xml version="1.0" encoding="utf-8"?>
<a:theme xmlns:a="http://schemas.openxmlformats.org/drawingml/2006/main" name="I - PAGES INTERIEURES">
  <a:themeElements>
    <a:clrScheme name="IRSN PPT 2">
      <a:dk1>
        <a:sysClr val="windowText" lastClr="000000"/>
      </a:dk1>
      <a:lt1>
        <a:sysClr val="window" lastClr="FFFFFF"/>
      </a:lt1>
      <a:dk2>
        <a:srgbClr val="000000"/>
      </a:dk2>
      <a:lt2>
        <a:srgbClr val="FFDE14"/>
      </a:lt2>
      <a:accent1>
        <a:srgbClr val="E83C4E"/>
      </a:accent1>
      <a:accent2>
        <a:srgbClr val="90B0DD"/>
      </a:accent2>
      <a:accent3>
        <a:srgbClr val="283583"/>
      </a:accent3>
      <a:accent4>
        <a:srgbClr val="8C8985"/>
      </a:accent4>
      <a:accent5>
        <a:srgbClr val="FF9800"/>
      </a:accent5>
      <a:accent6>
        <a:srgbClr val="228848"/>
      </a:accent6>
      <a:hlink>
        <a:srgbClr val="283583"/>
      </a:hlink>
      <a:folHlink>
        <a:srgbClr val="28358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latin typeface="+mn-lt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5793C9"/>
        </a:dk2>
        <a:lt2>
          <a:srgbClr val="808080"/>
        </a:lt2>
        <a:accent1>
          <a:srgbClr val="91B1D9"/>
        </a:accent1>
        <a:accent2>
          <a:srgbClr val="E63D4D"/>
        </a:accent2>
        <a:accent3>
          <a:srgbClr val="FFFFFF"/>
        </a:accent3>
        <a:accent4>
          <a:srgbClr val="000000"/>
        </a:accent4>
        <a:accent5>
          <a:srgbClr val="C7D5E9"/>
        </a:accent5>
        <a:accent6>
          <a:srgbClr val="D03645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rsn_frm_296 (1).potx" id="{508AE6B0-3CD1-42DE-8CD0-64001F8470F0}" vid="{C00FF707-1926-4CA2-83CA-36B3C09BF0DF}"/>
    </a:ext>
  </a:extLst>
</a:theme>
</file>

<file path=ppt/theme/theme2.xml><?xml version="1.0" encoding="utf-8"?>
<a:theme xmlns:a="http://schemas.openxmlformats.org/drawingml/2006/main" name="II - COUVERTURES">
  <a:themeElements>
    <a:clrScheme name="IRSN PPT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83C4E"/>
      </a:accent1>
      <a:accent2>
        <a:srgbClr val="90B0DD"/>
      </a:accent2>
      <a:accent3>
        <a:srgbClr val="283583"/>
      </a:accent3>
      <a:accent4>
        <a:srgbClr val="8C8985"/>
      </a:accent4>
      <a:accent5>
        <a:srgbClr val="FF9800"/>
      </a:accent5>
      <a:accent6>
        <a:srgbClr val="228848"/>
      </a:accent6>
      <a:hlink>
        <a:srgbClr val="283583"/>
      </a:hlink>
      <a:folHlink>
        <a:srgbClr val="283583"/>
      </a:folHlink>
    </a:clrScheme>
    <a:fontScheme name="Modèle par défau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5793C9"/>
        </a:dk2>
        <a:lt2>
          <a:srgbClr val="808080"/>
        </a:lt2>
        <a:accent1>
          <a:srgbClr val="91B1D9"/>
        </a:accent1>
        <a:accent2>
          <a:srgbClr val="E63D4D"/>
        </a:accent2>
        <a:accent3>
          <a:srgbClr val="FFFFFF"/>
        </a:accent3>
        <a:accent4>
          <a:srgbClr val="000000"/>
        </a:accent4>
        <a:accent5>
          <a:srgbClr val="C7D5E9"/>
        </a:accent5>
        <a:accent6>
          <a:srgbClr val="D03645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rsn_frm_296 (1).potx" id="{508AE6B0-3CD1-42DE-8CD0-64001F8470F0}" vid="{47123F36-EEF7-4288-90AB-05104E763B82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FB392325210247A88F0FA3D52B2055" ma:contentTypeVersion="1" ma:contentTypeDescription="Crée un document." ma:contentTypeScope="" ma:versionID="34c31b95eca514dd292f54bc7f4bc8b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3c27bd0fcb797d0a61d91e17cfc962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 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1614333-E2BE-4661-BA52-D6B8821763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5CE834-D11E-4521-BD41-1B2FDEC7C5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1ED695-4494-48AC-AC3E-E439590ADA20}">
  <ds:schemaRefs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2130</TotalTime>
  <Words>1210</Words>
  <Application>Microsoft Office PowerPoint</Application>
  <PresentationFormat>Affichage à l'écran (16:9)</PresentationFormat>
  <Paragraphs>122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Segoe UI Symbol</vt:lpstr>
      <vt:lpstr>Trebuchet MS</vt:lpstr>
      <vt:lpstr>Wingdings</vt:lpstr>
      <vt:lpstr>I - PAGES INTERIEURES</vt:lpstr>
      <vt:lpstr>II - COUVERTURES</vt:lpstr>
      <vt:lpstr>The potential usefulness  of citizen radioactivity measurement to improve institutional monitoring </vt:lpstr>
      <vt:lpstr>Conflict situations </vt:lpstr>
      <vt:lpstr>How managing environmental monitoring in such degraded situations?  </vt:lpstr>
      <vt:lpstr>Citizen measurements could be a solution … </vt:lpstr>
      <vt:lpstr>… but need to be developed before any event </vt:lpstr>
      <vt:lpstr>Potential uses of citizen measurement systems </vt:lpstr>
      <vt:lpstr>What is OpenRadiation?    </vt:lpstr>
      <vt:lpstr>Some data about OpenRadiation  </vt:lpstr>
      <vt:lpstr>A Guide for citizen measurement </vt:lpstr>
      <vt:lpstr>Is Openradiation adapted to a degraded situation? </vt:lpstr>
      <vt:lpstr>Ethical issues </vt:lpstr>
      <vt:lpstr>Thanks a lot for your attention!   For further discussions  jean-marc.bertho@irsn.fr pascal.crouail@cepn.asso.fr  </vt:lpstr>
    </vt:vector>
  </TitlesOfParts>
  <Company>TROISCUBE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RIET-HUCHELOUP Marie</dc:creator>
  <cp:lastModifiedBy>BERTHO Jean Marc</cp:lastModifiedBy>
  <cp:revision>50</cp:revision>
  <dcterms:created xsi:type="dcterms:W3CDTF">2020-07-06T16:18:40Z</dcterms:created>
  <dcterms:modified xsi:type="dcterms:W3CDTF">2024-11-06T13:50:33Z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0x0101005FFB392325210247A88F0FA3D52B2055</vt:lpwstr>
  </property>
</Properties>
</file>