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82" r:id="rId1"/>
    <p:sldMasterId id="2147483764" r:id="rId2"/>
  </p:sldMasterIdLst>
  <p:notesMasterIdLst>
    <p:notesMasterId r:id="rId23"/>
  </p:notesMasterIdLst>
  <p:handoutMasterIdLst>
    <p:handoutMasterId r:id="rId24"/>
  </p:handoutMasterIdLst>
  <p:sldIdLst>
    <p:sldId id="355" r:id="rId3"/>
    <p:sldId id="305" r:id="rId4"/>
    <p:sldId id="303" r:id="rId5"/>
    <p:sldId id="308" r:id="rId6"/>
    <p:sldId id="334" r:id="rId7"/>
    <p:sldId id="269" r:id="rId8"/>
    <p:sldId id="350" r:id="rId9"/>
    <p:sldId id="356" r:id="rId10"/>
    <p:sldId id="357" r:id="rId11"/>
    <p:sldId id="351" r:id="rId12"/>
    <p:sldId id="354" r:id="rId13"/>
    <p:sldId id="352" r:id="rId14"/>
    <p:sldId id="359" r:id="rId15"/>
    <p:sldId id="267" r:id="rId16"/>
    <p:sldId id="360" r:id="rId17"/>
    <p:sldId id="361" r:id="rId18"/>
    <p:sldId id="344" r:id="rId19"/>
    <p:sldId id="292" r:id="rId20"/>
    <p:sldId id="362" r:id="rId21"/>
    <p:sldId id="316" r:id="rId2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nhold" id="{5AADEC01-7508-0642-B3BD-1CBC3D1F9832}">
          <p14:sldIdLst>
            <p14:sldId id="355"/>
            <p14:sldId id="305"/>
            <p14:sldId id="303"/>
            <p14:sldId id="308"/>
            <p14:sldId id="334"/>
            <p14:sldId id="269"/>
            <p14:sldId id="350"/>
            <p14:sldId id="356"/>
            <p14:sldId id="357"/>
            <p14:sldId id="351"/>
            <p14:sldId id="354"/>
            <p14:sldId id="352"/>
            <p14:sldId id="359"/>
            <p14:sldId id="267"/>
            <p14:sldId id="360"/>
            <p14:sldId id="361"/>
            <p14:sldId id="344"/>
            <p14:sldId id="292"/>
            <p14:sldId id="362"/>
            <p14:sldId id="316"/>
          </p14:sldIdLst>
        </p14:section>
        <p14:section name="Brukerguide" id="{D9A2CF46-8373-DB49-80AD-E06B1C3AA3B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009999"/>
    <a:srgbClr val="FF6600"/>
    <a:srgbClr val="FFFF00"/>
    <a:srgbClr val="0033CC"/>
    <a:srgbClr val="6699FF"/>
    <a:srgbClr val="FF33CC"/>
    <a:srgbClr val="D6F6FE"/>
    <a:srgbClr val="4D4D4D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1" autoAdjust="0"/>
    <p:restoredTop sz="70884" autoAdjust="0"/>
  </p:normalViewPr>
  <p:slideViewPr>
    <p:cSldViewPr snapToGrid="0">
      <p:cViewPr varScale="1">
        <p:scale>
          <a:sx n="89" d="100"/>
          <a:sy n="89" d="100"/>
        </p:scale>
        <p:origin x="1168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91" d="100"/>
          <a:sy n="191" d="100"/>
        </p:scale>
        <p:origin x="671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074181-1B94-4E26-B063-498772CF701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615D7A0-F53C-4E84-95AE-E3D462A8E95A}">
      <dgm:prSet/>
      <dgm:spPr/>
      <dgm:t>
        <a:bodyPr/>
        <a:lstStyle/>
        <a:p>
          <a:r>
            <a:rPr lang="en-US" b="1" i="0" baseline="0" dirty="0"/>
            <a:t>well-being</a:t>
          </a:r>
          <a:endParaRPr lang="en-US" dirty="0"/>
        </a:p>
      </dgm:t>
    </dgm:pt>
    <dgm:pt modelId="{0E159DE2-AF0A-456E-9C63-6BB4F4AA0783}" type="parTrans" cxnId="{50BBFC1C-7678-4E56-A3CC-EE79DE47C1DF}">
      <dgm:prSet/>
      <dgm:spPr/>
      <dgm:t>
        <a:bodyPr/>
        <a:lstStyle/>
        <a:p>
          <a:endParaRPr lang="en-US"/>
        </a:p>
      </dgm:t>
    </dgm:pt>
    <dgm:pt modelId="{20FD10AC-3193-476B-9255-FBC7A6051720}" type="sibTrans" cxnId="{50BBFC1C-7678-4E56-A3CC-EE79DE47C1DF}">
      <dgm:prSet/>
      <dgm:spPr/>
      <dgm:t>
        <a:bodyPr/>
        <a:lstStyle/>
        <a:p>
          <a:endParaRPr lang="en-US"/>
        </a:p>
      </dgm:t>
    </dgm:pt>
    <dgm:pt modelId="{1EA785D1-E7BB-4524-B594-58AA3C9F6180}">
      <dgm:prSet/>
      <dgm:spPr/>
      <dgm:t>
        <a:bodyPr/>
        <a:lstStyle/>
        <a:p>
          <a:r>
            <a:rPr lang="en-US" b="1" i="0" baseline="0" dirty="0"/>
            <a:t>vulnerability </a:t>
          </a:r>
          <a:endParaRPr lang="en-US" dirty="0"/>
        </a:p>
      </dgm:t>
    </dgm:pt>
    <dgm:pt modelId="{44FFA50F-1D66-426A-84BC-5B5A7FC90C01}" type="parTrans" cxnId="{F3E9F591-63E2-46E4-8AAE-62F3BE4648A5}">
      <dgm:prSet/>
      <dgm:spPr/>
      <dgm:t>
        <a:bodyPr/>
        <a:lstStyle/>
        <a:p>
          <a:endParaRPr lang="en-US"/>
        </a:p>
      </dgm:t>
    </dgm:pt>
    <dgm:pt modelId="{BCCEFC18-852B-4BF9-8D96-BD8A070F9D13}" type="sibTrans" cxnId="{F3E9F591-63E2-46E4-8AAE-62F3BE4648A5}">
      <dgm:prSet/>
      <dgm:spPr/>
      <dgm:t>
        <a:bodyPr/>
        <a:lstStyle/>
        <a:p>
          <a:endParaRPr lang="en-US"/>
        </a:p>
      </dgm:t>
    </dgm:pt>
    <dgm:pt modelId="{FD154B30-3681-428C-8955-9692702EFE68}">
      <dgm:prSet/>
      <dgm:spPr/>
      <dgm:t>
        <a:bodyPr/>
        <a:lstStyle/>
        <a:p>
          <a:r>
            <a:rPr lang="en-US" b="1" i="0" baseline="0" dirty="0"/>
            <a:t>resilience capacities</a:t>
          </a:r>
          <a:endParaRPr lang="en-US" dirty="0"/>
        </a:p>
      </dgm:t>
    </dgm:pt>
    <dgm:pt modelId="{52860C2A-698B-4883-A951-41CA237EA520}" type="parTrans" cxnId="{9ADC9923-A06C-4565-82B9-573D0D93FD1F}">
      <dgm:prSet/>
      <dgm:spPr/>
      <dgm:t>
        <a:bodyPr/>
        <a:lstStyle/>
        <a:p>
          <a:endParaRPr lang="en-US"/>
        </a:p>
      </dgm:t>
    </dgm:pt>
    <dgm:pt modelId="{E007ECC1-8888-402E-93A9-D506EC6EE3E0}" type="sibTrans" cxnId="{9ADC9923-A06C-4565-82B9-573D0D93FD1F}">
      <dgm:prSet/>
      <dgm:spPr/>
      <dgm:t>
        <a:bodyPr/>
        <a:lstStyle/>
        <a:p>
          <a:endParaRPr lang="en-US"/>
        </a:p>
      </dgm:t>
    </dgm:pt>
    <dgm:pt modelId="{CEED6992-56B6-4C96-8808-300C92EF3A66}">
      <dgm:prSet/>
      <dgm:spPr/>
      <dgm:t>
        <a:bodyPr/>
        <a:lstStyle/>
        <a:p>
          <a:r>
            <a:rPr lang="en-US" b="0" i="0" baseline="0"/>
            <a:t>disaster-related </a:t>
          </a:r>
          <a:r>
            <a:rPr lang="en-US" b="1" i="0" baseline="0"/>
            <a:t>shocks, losses and stress </a:t>
          </a:r>
          <a:endParaRPr lang="en-US"/>
        </a:p>
      </dgm:t>
    </dgm:pt>
    <dgm:pt modelId="{EC7C1DE3-4248-491B-BE2A-353818AF2246}" type="parTrans" cxnId="{FB171AB9-5293-424E-BC2E-FEFBFB0AD142}">
      <dgm:prSet/>
      <dgm:spPr/>
      <dgm:t>
        <a:bodyPr/>
        <a:lstStyle/>
        <a:p>
          <a:endParaRPr lang="en-US"/>
        </a:p>
      </dgm:t>
    </dgm:pt>
    <dgm:pt modelId="{2FBCF19D-DA65-4118-9E5C-065F02B93399}" type="sibTrans" cxnId="{FB171AB9-5293-424E-BC2E-FEFBFB0AD142}">
      <dgm:prSet/>
      <dgm:spPr/>
      <dgm:t>
        <a:bodyPr/>
        <a:lstStyle/>
        <a:p>
          <a:endParaRPr lang="en-US"/>
        </a:p>
      </dgm:t>
    </dgm:pt>
    <dgm:pt modelId="{88EBF2C5-128E-4EFA-8DF0-F68F3FC5A4A0}">
      <dgm:prSet/>
      <dgm:spPr/>
      <dgm:t>
        <a:bodyPr/>
        <a:lstStyle/>
        <a:p>
          <a:r>
            <a:rPr lang="en-US" b="1" i="0" baseline="0" dirty="0"/>
            <a:t>reaction </a:t>
          </a:r>
          <a:r>
            <a:rPr lang="en-US" b="0" i="0" baseline="0" dirty="0"/>
            <a:t>to, and </a:t>
          </a:r>
          <a:r>
            <a:rPr lang="en-US" b="1" i="0" baseline="0" dirty="0"/>
            <a:t>recovery</a:t>
          </a:r>
          <a:r>
            <a:rPr lang="en-US" b="0" i="0" baseline="0" dirty="0"/>
            <a:t> from disasters </a:t>
          </a:r>
          <a:endParaRPr lang="en-US" dirty="0"/>
        </a:p>
      </dgm:t>
    </dgm:pt>
    <dgm:pt modelId="{221D2AA5-A0E9-48BF-BF5D-4BE64BA8C560}" type="parTrans" cxnId="{9C793313-B259-413B-ADCC-5DE72B18D3AF}">
      <dgm:prSet/>
      <dgm:spPr/>
      <dgm:t>
        <a:bodyPr/>
        <a:lstStyle/>
        <a:p>
          <a:endParaRPr lang="en-US"/>
        </a:p>
      </dgm:t>
    </dgm:pt>
    <dgm:pt modelId="{7C2AA237-9068-4A17-86D5-5159FC1C0E61}" type="sibTrans" cxnId="{9C793313-B259-413B-ADCC-5DE72B18D3AF}">
      <dgm:prSet/>
      <dgm:spPr/>
      <dgm:t>
        <a:bodyPr/>
        <a:lstStyle/>
        <a:p>
          <a:endParaRPr lang="en-US"/>
        </a:p>
      </dgm:t>
    </dgm:pt>
    <dgm:pt modelId="{E0A961B1-88B9-4F8F-AEEA-3CB7382330F6}">
      <dgm:prSet/>
      <dgm:spPr/>
      <dgm:t>
        <a:bodyPr/>
        <a:lstStyle/>
        <a:p>
          <a:endParaRPr lang="en-US" dirty="0"/>
        </a:p>
      </dgm:t>
    </dgm:pt>
    <dgm:pt modelId="{6EE0693D-82B0-4ACE-A95B-FA72E96A110E}" type="parTrans" cxnId="{ABBF5E0F-7172-4198-9FF6-286B45FAADE2}">
      <dgm:prSet/>
      <dgm:spPr/>
      <dgm:t>
        <a:bodyPr/>
        <a:lstStyle/>
        <a:p>
          <a:endParaRPr lang="en-US"/>
        </a:p>
      </dgm:t>
    </dgm:pt>
    <dgm:pt modelId="{7951281A-312A-48EC-820D-7C7C8C3B4591}" type="sibTrans" cxnId="{ABBF5E0F-7172-4198-9FF6-286B45FAADE2}">
      <dgm:prSet/>
      <dgm:spPr/>
      <dgm:t>
        <a:bodyPr/>
        <a:lstStyle/>
        <a:p>
          <a:endParaRPr lang="en-US"/>
        </a:p>
      </dgm:t>
    </dgm:pt>
    <dgm:pt modelId="{BA90FD54-1D62-4363-AACA-9E6777C88047}" type="pres">
      <dgm:prSet presAssocID="{24074181-1B94-4E26-B063-498772CF7014}" presName="vert0" presStyleCnt="0">
        <dgm:presLayoutVars>
          <dgm:dir/>
          <dgm:animOne val="branch"/>
          <dgm:animLvl val="lvl"/>
        </dgm:presLayoutVars>
      </dgm:prSet>
      <dgm:spPr/>
    </dgm:pt>
    <dgm:pt modelId="{763122AF-B9FB-4952-A2C2-8A420E322F17}" type="pres">
      <dgm:prSet presAssocID="{2615D7A0-F53C-4E84-95AE-E3D462A8E95A}" presName="thickLine" presStyleLbl="alignNode1" presStyleIdx="0" presStyleCnt="6"/>
      <dgm:spPr/>
    </dgm:pt>
    <dgm:pt modelId="{738F2A03-750A-4DC2-99F2-29A00D9D6B2D}" type="pres">
      <dgm:prSet presAssocID="{2615D7A0-F53C-4E84-95AE-E3D462A8E95A}" presName="horz1" presStyleCnt="0"/>
      <dgm:spPr/>
    </dgm:pt>
    <dgm:pt modelId="{0E426BF4-3383-4684-985F-EC6CA0CD3034}" type="pres">
      <dgm:prSet presAssocID="{2615D7A0-F53C-4E84-95AE-E3D462A8E95A}" presName="tx1" presStyleLbl="revTx" presStyleIdx="0" presStyleCnt="6"/>
      <dgm:spPr/>
    </dgm:pt>
    <dgm:pt modelId="{68EE5412-4151-42B0-BB88-F44270933254}" type="pres">
      <dgm:prSet presAssocID="{2615D7A0-F53C-4E84-95AE-E3D462A8E95A}" presName="vert1" presStyleCnt="0"/>
      <dgm:spPr/>
    </dgm:pt>
    <dgm:pt modelId="{8970B2E3-92FF-41D3-8307-A0E22E13D2BB}" type="pres">
      <dgm:prSet presAssocID="{1EA785D1-E7BB-4524-B594-58AA3C9F6180}" presName="thickLine" presStyleLbl="alignNode1" presStyleIdx="1" presStyleCnt="6"/>
      <dgm:spPr/>
    </dgm:pt>
    <dgm:pt modelId="{6266FFDF-7D7E-4256-8ADC-C6B82B2EC467}" type="pres">
      <dgm:prSet presAssocID="{1EA785D1-E7BB-4524-B594-58AA3C9F6180}" presName="horz1" presStyleCnt="0"/>
      <dgm:spPr/>
    </dgm:pt>
    <dgm:pt modelId="{2CBAA85A-AF87-4030-8D62-8FBB636EE3B8}" type="pres">
      <dgm:prSet presAssocID="{1EA785D1-E7BB-4524-B594-58AA3C9F6180}" presName="tx1" presStyleLbl="revTx" presStyleIdx="1" presStyleCnt="6"/>
      <dgm:spPr/>
    </dgm:pt>
    <dgm:pt modelId="{1551708E-D8CC-448E-91C0-961586F10727}" type="pres">
      <dgm:prSet presAssocID="{1EA785D1-E7BB-4524-B594-58AA3C9F6180}" presName="vert1" presStyleCnt="0"/>
      <dgm:spPr/>
    </dgm:pt>
    <dgm:pt modelId="{5CB959BD-AA65-4725-978B-0605CC67A2A3}" type="pres">
      <dgm:prSet presAssocID="{FD154B30-3681-428C-8955-9692702EFE68}" presName="thickLine" presStyleLbl="alignNode1" presStyleIdx="2" presStyleCnt="6"/>
      <dgm:spPr/>
    </dgm:pt>
    <dgm:pt modelId="{5219D356-9B4C-42EE-8235-A3D17CD5D015}" type="pres">
      <dgm:prSet presAssocID="{FD154B30-3681-428C-8955-9692702EFE68}" presName="horz1" presStyleCnt="0"/>
      <dgm:spPr/>
    </dgm:pt>
    <dgm:pt modelId="{2DF67815-AB92-4FD1-AC24-04AF4A621C9C}" type="pres">
      <dgm:prSet presAssocID="{FD154B30-3681-428C-8955-9692702EFE68}" presName="tx1" presStyleLbl="revTx" presStyleIdx="2" presStyleCnt="6"/>
      <dgm:spPr/>
    </dgm:pt>
    <dgm:pt modelId="{A71998B8-ABCA-4490-A66E-E2B64EB4FF70}" type="pres">
      <dgm:prSet presAssocID="{FD154B30-3681-428C-8955-9692702EFE68}" presName="vert1" presStyleCnt="0"/>
      <dgm:spPr/>
    </dgm:pt>
    <dgm:pt modelId="{F549B7D0-2F26-4B2E-B373-3D1C1224E1BA}" type="pres">
      <dgm:prSet presAssocID="{CEED6992-56B6-4C96-8808-300C92EF3A66}" presName="thickLine" presStyleLbl="alignNode1" presStyleIdx="3" presStyleCnt="6"/>
      <dgm:spPr/>
    </dgm:pt>
    <dgm:pt modelId="{54283489-FB1B-470F-956A-C104E42E2918}" type="pres">
      <dgm:prSet presAssocID="{CEED6992-56B6-4C96-8808-300C92EF3A66}" presName="horz1" presStyleCnt="0"/>
      <dgm:spPr/>
    </dgm:pt>
    <dgm:pt modelId="{D2D6D13F-9203-4BB8-BC16-E8DB2AC423A0}" type="pres">
      <dgm:prSet presAssocID="{CEED6992-56B6-4C96-8808-300C92EF3A66}" presName="tx1" presStyleLbl="revTx" presStyleIdx="3" presStyleCnt="6"/>
      <dgm:spPr/>
    </dgm:pt>
    <dgm:pt modelId="{9DFFA96E-DFA0-49E2-A6DA-CC2C47F918E3}" type="pres">
      <dgm:prSet presAssocID="{CEED6992-56B6-4C96-8808-300C92EF3A66}" presName="vert1" presStyleCnt="0"/>
      <dgm:spPr/>
    </dgm:pt>
    <dgm:pt modelId="{E189DF45-777C-420B-B76E-DC4B38618E0F}" type="pres">
      <dgm:prSet presAssocID="{88EBF2C5-128E-4EFA-8DF0-F68F3FC5A4A0}" presName="thickLine" presStyleLbl="alignNode1" presStyleIdx="4" presStyleCnt="6"/>
      <dgm:spPr/>
    </dgm:pt>
    <dgm:pt modelId="{DFB0B549-3B0E-404B-B626-29906C6B2429}" type="pres">
      <dgm:prSet presAssocID="{88EBF2C5-128E-4EFA-8DF0-F68F3FC5A4A0}" presName="horz1" presStyleCnt="0"/>
      <dgm:spPr/>
    </dgm:pt>
    <dgm:pt modelId="{0E005D96-7A58-4CCF-A7FF-E02C1328FC10}" type="pres">
      <dgm:prSet presAssocID="{88EBF2C5-128E-4EFA-8DF0-F68F3FC5A4A0}" presName="tx1" presStyleLbl="revTx" presStyleIdx="4" presStyleCnt="6"/>
      <dgm:spPr/>
    </dgm:pt>
    <dgm:pt modelId="{D1FF99B2-D5CA-4EEC-90EE-3B6CE3B7AADD}" type="pres">
      <dgm:prSet presAssocID="{88EBF2C5-128E-4EFA-8DF0-F68F3FC5A4A0}" presName="vert1" presStyleCnt="0"/>
      <dgm:spPr/>
    </dgm:pt>
    <dgm:pt modelId="{257E52E7-B20D-44E5-88A6-4D70E1F4A5F3}" type="pres">
      <dgm:prSet presAssocID="{E0A961B1-88B9-4F8F-AEEA-3CB7382330F6}" presName="thickLine" presStyleLbl="alignNode1" presStyleIdx="5" presStyleCnt="6"/>
      <dgm:spPr/>
    </dgm:pt>
    <dgm:pt modelId="{EC58119B-5D2F-44C5-9EF8-247C0755062C}" type="pres">
      <dgm:prSet presAssocID="{E0A961B1-88B9-4F8F-AEEA-3CB7382330F6}" presName="horz1" presStyleCnt="0"/>
      <dgm:spPr/>
    </dgm:pt>
    <dgm:pt modelId="{1072B8B0-1B58-407A-84AE-891B8539EEDB}" type="pres">
      <dgm:prSet presAssocID="{E0A961B1-88B9-4F8F-AEEA-3CB7382330F6}" presName="tx1" presStyleLbl="revTx" presStyleIdx="5" presStyleCnt="6"/>
      <dgm:spPr/>
    </dgm:pt>
    <dgm:pt modelId="{FBDBAF58-C3C4-46EC-BBF8-B81BEB99F2ED}" type="pres">
      <dgm:prSet presAssocID="{E0A961B1-88B9-4F8F-AEEA-3CB7382330F6}" presName="vert1" presStyleCnt="0"/>
      <dgm:spPr/>
    </dgm:pt>
  </dgm:ptLst>
  <dgm:cxnLst>
    <dgm:cxn modelId="{51337809-AD84-4380-B239-9138EA7B0A99}" type="presOf" srcId="{88EBF2C5-128E-4EFA-8DF0-F68F3FC5A4A0}" destId="{0E005D96-7A58-4CCF-A7FF-E02C1328FC10}" srcOrd="0" destOrd="0" presId="urn:microsoft.com/office/officeart/2008/layout/LinedList"/>
    <dgm:cxn modelId="{ABBA420C-76BD-404D-9922-830921918A86}" type="presOf" srcId="{CEED6992-56B6-4C96-8808-300C92EF3A66}" destId="{D2D6D13F-9203-4BB8-BC16-E8DB2AC423A0}" srcOrd="0" destOrd="0" presId="urn:microsoft.com/office/officeart/2008/layout/LinedList"/>
    <dgm:cxn modelId="{ABBF5E0F-7172-4198-9FF6-286B45FAADE2}" srcId="{24074181-1B94-4E26-B063-498772CF7014}" destId="{E0A961B1-88B9-4F8F-AEEA-3CB7382330F6}" srcOrd="5" destOrd="0" parTransId="{6EE0693D-82B0-4ACE-A95B-FA72E96A110E}" sibTransId="{7951281A-312A-48EC-820D-7C7C8C3B4591}"/>
    <dgm:cxn modelId="{9C793313-B259-413B-ADCC-5DE72B18D3AF}" srcId="{24074181-1B94-4E26-B063-498772CF7014}" destId="{88EBF2C5-128E-4EFA-8DF0-F68F3FC5A4A0}" srcOrd="4" destOrd="0" parTransId="{221D2AA5-A0E9-48BF-BF5D-4BE64BA8C560}" sibTransId="{7C2AA237-9068-4A17-86D5-5159FC1C0E61}"/>
    <dgm:cxn modelId="{BE270719-E4D1-4BDB-B782-9092981426A9}" type="presOf" srcId="{E0A961B1-88B9-4F8F-AEEA-3CB7382330F6}" destId="{1072B8B0-1B58-407A-84AE-891B8539EEDB}" srcOrd="0" destOrd="0" presId="urn:microsoft.com/office/officeart/2008/layout/LinedList"/>
    <dgm:cxn modelId="{A5FB681B-B0BC-4A91-8A42-CBC9E844D2FB}" type="presOf" srcId="{2615D7A0-F53C-4E84-95AE-E3D462A8E95A}" destId="{0E426BF4-3383-4684-985F-EC6CA0CD3034}" srcOrd="0" destOrd="0" presId="urn:microsoft.com/office/officeart/2008/layout/LinedList"/>
    <dgm:cxn modelId="{50BBFC1C-7678-4E56-A3CC-EE79DE47C1DF}" srcId="{24074181-1B94-4E26-B063-498772CF7014}" destId="{2615D7A0-F53C-4E84-95AE-E3D462A8E95A}" srcOrd="0" destOrd="0" parTransId="{0E159DE2-AF0A-456E-9C63-6BB4F4AA0783}" sibTransId="{20FD10AC-3193-476B-9255-FBC7A6051720}"/>
    <dgm:cxn modelId="{9ADC9923-A06C-4565-82B9-573D0D93FD1F}" srcId="{24074181-1B94-4E26-B063-498772CF7014}" destId="{FD154B30-3681-428C-8955-9692702EFE68}" srcOrd="2" destOrd="0" parTransId="{52860C2A-698B-4883-A951-41CA237EA520}" sibTransId="{E007ECC1-8888-402E-93A9-D506EC6EE3E0}"/>
    <dgm:cxn modelId="{D8233E67-9692-4236-9372-4A7A2D23286E}" type="presOf" srcId="{FD154B30-3681-428C-8955-9692702EFE68}" destId="{2DF67815-AB92-4FD1-AC24-04AF4A621C9C}" srcOrd="0" destOrd="0" presId="urn:microsoft.com/office/officeart/2008/layout/LinedList"/>
    <dgm:cxn modelId="{06A4FB7F-B09B-4496-A6D2-7FB8BB66482E}" type="presOf" srcId="{1EA785D1-E7BB-4524-B594-58AA3C9F6180}" destId="{2CBAA85A-AF87-4030-8D62-8FBB636EE3B8}" srcOrd="0" destOrd="0" presId="urn:microsoft.com/office/officeart/2008/layout/LinedList"/>
    <dgm:cxn modelId="{F3E9F591-63E2-46E4-8AAE-62F3BE4648A5}" srcId="{24074181-1B94-4E26-B063-498772CF7014}" destId="{1EA785D1-E7BB-4524-B594-58AA3C9F6180}" srcOrd="1" destOrd="0" parTransId="{44FFA50F-1D66-426A-84BC-5B5A7FC90C01}" sibTransId="{BCCEFC18-852B-4BF9-8D96-BD8A070F9D13}"/>
    <dgm:cxn modelId="{ED940CB9-4429-440D-AE06-652016864B5D}" type="presOf" srcId="{24074181-1B94-4E26-B063-498772CF7014}" destId="{BA90FD54-1D62-4363-AACA-9E6777C88047}" srcOrd="0" destOrd="0" presId="urn:microsoft.com/office/officeart/2008/layout/LinedList"/>
    <dgm:cxn modelId="{FB171AB9-5293-424E-BC2E-FEFBFB0AD142}" srcId="{24074181-1B94-4E26-B063-498772CF7014}" destId="{CEED6992-56B6-4C96-8808-300C92EF3A66}" srcOrd="3" destOrd="0" parTransId="{EC7C1DE3-4248-491B-BE2A-353818AF2246}" sibTransId="{2FBCF19D-DA65-4118-9E5C-065F02B93399}"/>
    <dgm:cxn modelId="{095A45C9-5CB5-4103-86BF-64E49672CF90}" type="presParOf" srcId="{BA90FD54-1D62-4363-AACA-9E6777C88047}" destId="{763122AF-B9FB-4952-A2C2-8A420E322F17}" srcOrd="0" destOrd="0" presId="urn:microsoft.com/office/officeart/2008/layout/LinedList"/>
    <dgm:cxn modelId="{65836E0D-09DE-4988-B5A8-C260C0E7E062}" type="presParOf" srcId="{BA90FD54-1D62-4363-AACA-9E6777C88047}" destId="{738F2A03-750A-4DC2-99F2-29A00D9D6B2D}" srcOrd="1" destOrd="0" presId="urn:microsoft.com/office/officeart/2008/layout/LinedList"/>
    <dgm:cxn modelId="{D53D3DB8-515D-4240-ADC5-5C0B26305793}" type="presParOf" srcId="{738F2A03-750A-4DC2-99F2-29A00D9D6B2D}" destId="{0E426BF4-3383-4684-985F-EC6CA0CD3034}" srcOrd="0" destOrd="0" presId="urn:microsoft.com/office/officeart/2008/layout/LinedList"/>
    <dgm:cxn modelId="{17020257-0957-472E-8012-661120C2077C}" type="presParOf" srcId="{738F2A03-750A-4DC2-99F2-29A00D9D6B2D}" destId="{68EE5412-4151-42B0-BB88-F44270933254}" srcOrd="1" destOrd="0" presId="urn:microsoft.com/office/officeart/2008/layout/LinedList"/>
    <dgm:cxn modelId="{8F539FA2-FE90-432D-A06B-F296D3852969}" type="presParOf" srcId="{BA90FD54-1D62-4363-AACA-9E6777C88047}" destId="{8970B2E3-92FF-41D3-8307-A0E22E13D2BB}" srcOrd="2" destOrd="0" presId="urn:microsoft.com/office/officeart/2008/layout/LinedList"/>
    <dgm:cxn modelId="{2745C459-9996-4418-A3B2-32F91C1CA552}" type="presParOf" srcId="{BA90FD54-1D62-4363-AACA-9E6777C88047}" destId="{6266FFDF-7D7E-4256-8ADC-C6B82B2EC467}" srcOrd="3" destOrd="0" presId="urn:microsoft.com/office/officeart/2008/layout/LinedList"/>
    <dgm:cxn modelId="{D95B07FB-BA13-43C8-A5A4-19172D1EC0F4}" type="presParOf" srcId="{6266FFDF-7D7E-4256-8ADC-C6B82B2EC467}" destId="{2CBAA85A-AF87-4030-8D62-8FBB636EE3B8}" srcOrd="0" destOrd="0" presId="urn:microsoft.com/office/officeart/2008/layout/LinedList"/>
    <dgm:cxn modelId="{F101A218-3242-452E-AC31-4AF546A50D27}" type="presParOf" srcId="{6266FFDF-7D7E-4256-8ADC-C6B82B2EC467}" destId="{1551708E-D8CC-448E-91C0-961586F10727}" srcOrd="1" destOrd="0" presId="urn:microsoft.com/office/officeart/2008/layout/LinedList"/>
    <dgm:cxn modelId="{02C2F38F-5193-4D9B-8CFD-9E99E2EBDDE6}" type="presParOf" srcId="{BA90FD54-1D62-4363-AACA-9E6777C88047}" destId="{5CB959BD-AA65-4725-978B-0605CC67A2A3}" srcOrd="4" destOrd="0" presId="urn:microsoft.com/office/officeart/2008/layout/LinedList"/>
    <dgm:cxn modelId="{33109F57-35DB-4E1D-B827-763F994DFAF6}" type="presParOf" srcId="{BA90FD54-1D62-4363-AACA-9E6777C88047}" destId="{5219D356-9B4C-42EE-8235-A3D17CD5D015}" srcOrd="5" destOrd="0" presId="urn:microsoft.com/office/officeart/2008/layout/LinedList"/>
    <dgm:cxn modelId="{E8A54EBF-C948-4FB2-92F4-06D08D7DAA9D}" type="presParOf" srcId="{5219D356-9B4C-42EE-8235-A3D17CD5D015}" destId="{2DF67815-AB92-4FD1-AC24-04AF4A621C9C}" srcOrd="0" destOrd="0" presId="urn:microsoft.com/office/officeart/2008/layout/LinedList"/>
    <dgm:cxn modelId="{49D7B8FE-78DF-4134-B166-71F10B327B27}" type="presParOf" srcId="{5219D356-9B4C-42EE-8235-A3D17CD5D015}" destId="{A71998B8-ABCA-4490-A66E-E2B64EB4FF70}" srcOrd="1" destOrd="0" presId="urn:microsoft.com/office/officeart/2008/layout/LinedList"/>
    <dgm:cxn modelId="{8167342C-6D52-4ED1-936A-3FA8EE6B0775}" type="presParOf" srcId="{BA90FD54-1D62-4363-AACA-9E6777C88047}" destId="{F549B7D0-2F26-4B2E-B373-3D1C1224E1BA}" srcOrd="6" destOrd="0" presId="urn:microsoft.com/office/officeart/2008/layout/LinedList"/>
    <dgm:cxn modelId="{D97BB57F-EB58-45A9-8267-3955F5C0830C}" type="presParOf" srcId="{BA90FD54-1D62-4363-AACA-9E6777C88047}" destId="{54283489-FB1B-470F-956A-C104E42E2918}" srcOrd="7" destOrd="0" presId="urn:microsoft.com/office/officeart/2008/layout/LinedList"/>
    <dgm:cxn modelId="{35F1C18D-1E0F-4F56-9F2B-23343BADD835}" type="presParOf" srcId="{54283489-FB1B-470F-956A-C104E42E2918}" destId="{D2D6D13F-9203-4BB8-BC16-E8DB2AC423A0}" srcOrd="0" destOrd="0" presId="urn:microsoft.com/office/officeart/2008/layout/LinedList"/>
    <dgm:cxn modelId="{A10E1DD1-59F5-4C20-8C96-7AF54C86A169}" type="presParOf" srcId="{54283489-FB1B-470F-956A-C104E42E2918}" destId="{9DFFA96E-DFA0-49E2-A6DA-CC2C47F918E3}" srcOrd="1" destOrd="0" presId="urn:microsoft.com/office/officeart/2008/layout/LinedList"/>
    <dgm:cxn modelId="{E554191B-B127-4DF5-869C-DABC784C294D}" type="presParOf" srcId="{BA90FD54-1D62-4363-AACA-9E6777C88047}" destId="{E189DF45-777C-420B-B76E-DC4B38618E0F}" srcOrd="8" destOrd="0" presId="urn:microsoft.com/office/officeart/2008/layout/LinedList"/>
    <dgm:cxn modelId="{B7C9D1DD-1BE7-48DA-BA8C-BD9FD58EDC59}" type="presParOf" srcId="{BA90FD54-1D62-4363-AACA-9E6777C88047}" destId="{DFB0B549-3B0E-404B-B626-29906C6B2429}" srcOrd="9" destOrd="0" presId="urn:microsoft.com/office/officeart/2008/layout/LinedList"/>
    <dgm:cxn modelId="{E944705E-E326-4A4A-97C4-9FC3CE27FA0A}" type="presParOf" srcId="{DFB0B549-3B0E-404B-B626-29906C6B2429}" destId="{0E005D96-7A58-4CCF-A7FF-E02C1328FC10}" srcOrd="0" destOrd="0" presId="urn:microsoft.com/office/officeart/2008/layout/LinedList"/>
    <dgm:cxn modelId="{0B5976CB-6423-46E2-A32D-C435B6681BD1}" type="presParOf" srcId="{DFB0B549-3B0E-404B-B626-29906C6B2429}" destId="{D1FF99B2-D5CA-4EEC-90EE-3B6CE3B7AADD}" srcOrd="1" destOrd="0" presId="urn:microsoft.com/office/officeart/2008/layout/LinedList"/>
    <dgm:cxn modelId="{FBEC93C2-27BE-4D1E-BC44-D13063F754DA}" type="presParOf" srcId="{BA90FD54-1D62-4363-AACA-9E6777C88047}" destId="{257E52E7-B20D-44E5-88A6-4D70E1F4A5F3}" srcOrd="10" destOrd="0" presId="urn:microsoft.com/office/officeart/2008/layout/LinedList"/>
    <dgm:cxn modelId="{86ADCF99-2930-427B-8AA0-11C067528E51}" type="presParOf" srcId="{BA90FD54-1D62-4363-AACA-9E6777C88047}" destId="{EC58119B-5D2F-44C5-9EF8-247C0755062C}" srcOrd="11" destOrd="0" presId="urn:microsoft.com/office/officeart/2008/layout/LinedList"/>
    <dgm:cxn modelId="{C5688E79-90B0-4709-92C0-8D7AC741F171}" type="presParOf" srcId="{EC58119B-5D2F-44C5-9EF8-247C0755062C}" destId="{1072B8B0-1B58-407A-84AE-891B8539EEDB}" srcOrd="0" destOrd="0" presId="urn:microsoft.com/office/officeart/2008/layout/LinedList"/>
    <dgm:cxn modelId="{444855B4-E876-4970-8471-E673BB06A2AC}" type="presParOf" srcId="{EC58119B-5D2F-44C5-9EF8-247C0755062C}" destId="{FBDBAF58-C3C4-46EC-BBF8-B81BEB99F2E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1456B2-428C-429D-9ED7-33FF64C4833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7E8776-0C5A-4189-A981-FE3CD6612BE8}">
      <dgm:prSet/>
      <dgm:spPr/>
      <dgm:t>
        <a:bodyPr/>
        <a:lstStyle/>
        <a:p>
          <a:r>
            <a:rPr lang="nl-NL" b="1" dirty="0"/>
            <a:t>RESPONSIBILITIES</a:t>
          </a:r>
          <a:endParaRPr lang="en-US" dirty="0"/>
        </a:p>
      </dgm:t>
    </dgm:pt>
    <dgm:pt modelId="{AF8E437F-D30B-41B9-A761-40AE27EB8A69}" type="parTrans" cxnId="{EC94677A-D2BB-4C5B-962C-30F88C332878}">
      <dgm:prSet/>
      <dgm:spPr/>
      <dgm:t>
        <a:bodyPr/>
        <a:lstStyle/>
        <a:p>
          <a:endParaRPr lang="en-US"/>
        </a:p>
      </dgm:t>
    </dgm:pt>
    <dgm:pt modelId="{33F1AE2D-2F4D-4D74-BBF7-6557074CF43F}" type="sibTrans" cxnId="{EC94677A-D2BB-4C5B-962C-30F88C332878}">
      <dgm:prSet/>
      <dgm:spPr/>
      <dgm:t>
        <a:bodyPr/>
        <a:lstStyle/>
        <a:p>
          <a:endParaRPr lang="en-US"/>
        </a:p>
      </dgm:t>
    </dgm:pt>
    <dgm:pt modelId="{A4E2571A-5C2D-4318-8177-40B36E5A113F}">
      <dgm:prSet/>
      <dgm:spPr/>
      <dgm:t>
        <a:bodyPr/>
        <a:lstStyle/>
        <a:p>
          <a:r>
            <a:rPr lang="nl-NL" dirty="0"/>
            <a:t>The </a:t>
          </a:r>
          <a:r>
            <a:rPr lang="nl-NL" dirty="0" err="1"/>
            <a:t>capacity</a:t>
          </a:r>
          <a:r>
            <a:rPr lang="nl-NL" dirty="0"/>
            <a:t> of </a:t>
          </a:r>
          <a:r>
            <a:rPr lang="nl-NL" dirty="0" err="1"/>
            <a:t>communities</a:t>
          </a:r>
          <a:r>
            <a:rPr lang="nl-NL" dirty="0"/>
            <a:t> </a:t>
          </a:r>
          <a:r>
            <a:rPr lang="nl-NL" dirty="0" err="1"/>
            <a:t>to</a:t>
          </a:r>
          <a:r>
            <a:rPr lang="nl-NL" dirty="0"/>
            <a:t> </a:t>
          </a:r>
          <a:r>
            <a:rPr lang="nl-NL" dirty="0" err="1"/>
            <a:t>adapt</a:t>
          </a:r>
          <a:r>
            <a:rPr lang="nl-NL" dirty="0"/>
            <a:t> </a:t>
          </a:r>
          <a:r>
            <a:rPr lang="nl-NL" dirty="0" err="1"/>
            <a:t>and</a:t>
          </a:r>
          <a:r>
            <a:rPr lang="nl-NL" dirty="0"/>
            <a:t> re-</a:t>
          </a:r>
          <a:r>
            <a:rPr lang="nl-NL" dirty="0" err="1"/>
            <a:t>organise</a:t>
          </a:r>
          <a:r>
            <a:rPr lang="nl-NL" dirty="0"/>
            <a:t> is </a:t>
          </a:r>
          <a:r>
            <a:rPr lang="nl-NL" dirty="0" err="1"/>
            <a:t>not</a:t>
          </a:r>
          <a:r>
            <a:rPr lang="nl-NL" dirty="0"/>
            <a:t> a </a:t>
          </a:r>
          <a:r>
            <a:rPr lang="nl-NL" dirty="0" err="1"/>
            <a:t>substitute</a:t>
          </a:r>
          <a:r>
            <a:rPr lang="nl-NL" dirty="0"/>
            <a:t> </a:t>
          </a:r>
          <a:r>
            <a:rPr lang="nl-NL" dirty="0" err="1"/>
            <a:t>for</a:t>
          </a:r>
          <a:r>
            <a:rPr lang="nl-NL" dirty="0"/>
            <a:t> </a:t>
          </a:r>
          <a:r>
            <a:rPr lang="nl-NL" dirty="0" err="1"/>
            <a:t>responsive</a:t>
          </a:r>
          <a:r>
            <a:rPr lang="nl-NL" dirty="0"/>
            <a:t> </a:t>
          </a:r>
          <a:r>
            <a:rPr lang="nl-NL" dirty="0" err="1"/>
            <a:t>and</a:t>
          </a:r>
          <a:r>
            <a:rPr lang="nl-NL" dirty="0"/>
            <a:t> </a:t>
          </a:r>
          <a:r>
            <a:rPr lang="nl-NL" dirty="0" err="1"/>
            <a:t>accountable</a:t>
          </a:r>
          <a:r>
            <a:rPr lang="nl-NL" dirty="0"/>
            <a:t> </a:t>
          </a:r>
          <a:r>
            <a:rPr lang="nl-NL" dirty="0" err="1"/>
            <a:t>governance</a:t>
          </a:r>
          <a:r>
            <a:rPr lang="nl-NL" dirty="0"/>
            <a:t>  </a:t>
          </a:r>
          <a:endParaRPr lang="en-US" dirty="0"/>
        </a:p>
      </dgm:t>
    </dgm:pt>
    <dgm:pt modelId="{DC7EF289-5CDA-4B35-A600-BAD064E0C5E4}" type="parTrans" cxnId="{76751F0A-0C09-4DAB-BD75-9C5226049D1A}">
      <dgm:prSet/>
      <dgm:spPr/>
      <dgm:t>
        <a:bodyPr/>
        <a:lstStyle/>
        <a:p>
          <a:endParaRPr lang="en-US"/>
        </a:p>
      </dgm:t>
    </dgm:pt>
    <dgm:pt modelId="{84589A11-32E0-4993-930A-E82D8D6A2B21}" type="sibTrans" cxnId="{76751F0A-0C09-4DAB-BD75-9C5226049D1A}">
      <dgm:prSet/>
      <dgm:spPr/>
      <dgm:t>
        <a:bodyPr/>
        <a:lstStyle/>
        <a:p>
          <a:endParaRPr lang="en-US"/>
        </a:p>
      </dgm:t>
    </dgm:pt>
    <dgm:pt modelId="{24E5FEDB-F804-46FD-A82C-EF50473083B2}">
      <dgm:prSet/>
      <dgm:spPr/>
      <dgm:t>
        <a:bodyPr/>
        <a:lstStyle/>
        <a:p>
          <a:r>
            <a:rPr lang="nl-NL" b="1" dirty="0"/>
            <a:t>PURPOSE</a:t>
          </a:r>
          <a:endParaRPr lang="en-US" dirty="0"/>
        </a:p>
      </dgm:t>
    </dgm:pt>
    <dgm:pt modelId="{E6E485DD-994B-4583-9F5D-7FCC9CDE4E5A}" type="parTrans" cxnId="{E5846C81-1007-4062-B734-D60F4D3E1F4F}">
      <dgm:prSet/>
      <dgm:spPr/>
      <dgm:t>
        <a:bodyPr/>
        <a:lstStyle/>
        <a:p>
          <a:endParaRPr lang="en-US"/>
        </a:p>
      </dgm:t>
    </dgm:pt>
    <dgm:pt modelId="{FD7D6BC2-F515-4095-AFDB-9E2FCD6A36AE}" type="sibTrans" cxnId="{E5846C81-1007-4062-B734-D60F4D3E1F4F}">
      <dgm:prSet/>
      <dgm:spPr/>
      <dgm:t>
        <a:bodyPr/>
        <a:lstStyle/>
        <a:p>
          <a:endParaRPr lang="en-US"/>
        </a:p>
      </dgm:t>
    </dgm:pt>
    <dgm:pt modelId="{27EBC12E-4692-4186-95A6-7E1B50EB65F6}">
      <dgm:prSet/>
      <dgm:spPr/>
      <dgm:t>
        <a:bodyPr/>
        <a:lstStyle/>
        <a:p>
          <a:r>
            <a:rPr lang="nl-NL" dirty="0"/>
            <a:t>The </a:t>
          </a:r>
          <a:r>
            <a:rPr lang="nl-NL" dirty="0" err="1"/>
            <a:t>purpose</a:t>
          </a:r>
          <a:r>
            <a:rPr lang="nl-NL" dirty="0"/>
            <a:t> of </a:t>
          </a:r>
          <a:r>
            <a:rPr lang="nl-NL" dirty="0" err="1"/>
            <a:t>resilience</a:t>
          </a:r>
          <a:r>
            <a:rPr lang="nl-NL" dirty="0"/>
            <a:t> </a:t>
          </a:r>
          <a:r>
            <a:rPr lang="nl-NL" dirty="0" err="1"/>
            <a:t>policies</a:t>
          </a:r>
          <a:r>
            <a:rPr lang="nl-NL" dirty="0"/>
            <a:t> </a:t>
          </a:r>
          <a:r>
            <a:rPr lang="nl-NL" dirty="0" err="1"/>
            <a:t>and</a:t>
          </a:r>
          <a:r>
            <a:rPr lang="nl-NL" dirty="0"/>
            <a:t> </a:t>
          </a:r>
          <a:r>
            <a:rPr lang="nl-NL" dirty="0" err="1"/>
            <a:t>the</a:t>
          </a:r>
          <a:r>
            <a:rPr lang="nl-NL" dirty="0"/>
            <a:t> </a:t>
          </a:r>
          <a:r>
            <a:rPr lang="nl-NL" dirty="0" err="1"/>
            <a:t>desired</a:t>
          </a:r>
          <a:r>
            <a:rPr lang="nl-NL" dirty="0"/>
            <a:t> </a:t>
          </a:r>
          <a:r>
            <a:rPr lang="nl-NL" dirty="0" err="1"/>
            <a:t>alternative</a:t>
          </a:r>
          <a:r>
            <a:rPr lang="nl-NL" dirty="0"/>
            <a:t> </a:t>
          </a:r>
          <a:r>
            <a:rPr lang="nl-NL" dirty="0" err="1"/>
            <a:t>outcome</a:t>
          </a:r>
          <a:r>
            <a:rPr lang="nl-NL" dirty="0"/>
            <a:t> </a:t>
          </a:r>
          <a:r>
            <a:rPr lang="nl-NL" dirty="0" err="1"/>
            <a:t>should</a:t>
          </a:r>
          <a:r>
            <a:rPr lang="nl-NL" dirty="0"/>
            <a:t> </a:t>
          </a:r>
          <a:r>
            <a:rPr lang="nl-NL" dirty="0" err="1"/>
            <a:t>be</a:t>
          </a:r>
          <a:r>
            <a:rPr lang="nl-NL" dirty="0"/>
            <a:t> </a:t>
          </a:r>
          <a:r>
            <a:rPr lang="nl-NL" dirty="0" err="1"/>
            <a:t>the</a:t>
          </a:r>
          <a:r>
            <a:rPr lang="nl-NL" dirty="0"/>
            <a:t> </a:t>
          </a:r>
          <a:r>
            <a:rPr lang="nl-NL" dirty="0" err="1"/>
            <a:t>result</a:t>
          </a:r>
          <a:r>
            <a:rPr lang="nl-NL" dirty="0"/>
            <a:t> of </a:t>
          </a:r>
          <a:r>
            <a:rPr lang="nl-NL" dirty="0" err="1"/>
            <a:t>critical</a:t>
          </a:r>
          <a:r>
            <a:rPr lang="nl-NL" dirty="0"/>
            <a:t> </a:t>
          </a:r>
          <a:r>
            <a:rPr lang="nl-NL" dirty="0" err="1"/>
            <a:t>and</a:t>
          </a:r>
          <a:r>
            <a:rPr lang="nl-NL" dirty="0"/>
            <a:t> </a:t>
          </a:r>
          <a:r>
            <a:rPr lang="nl-NL" dirty="0" err="1"/>
            <a:t>inclusive</a:t>
          </a:r>
          <a:r>
            <a:rPr lang="nl-NL" dirty="0"/>
            <a:t> </a:t>
          </a:r>
          <a:r>
            <a:rPr lang="nl-NL" dirty="0" err="1"/>
            <a:t>reflection</a:t>
          </a:r>
          <a:endParaRPr lang="en-US" dirty="0"/>
        </a:p>
      </dgm:t>
    </dgm:pt>
    <dgm:pt modelId="{B0C9583E-7188-40FB-B741-70FBBB3DA8C3}" type="parTrans" cxnId="{8777B314-AB80-4AC3-9B7E-BEAB035C4994}">
      <dgm:prSet/>
      <dgm:spPr/>
      <dgm:t>
        <a:bodyPr/>
        <a:lstStyle/>
        <a:p>
          <a:endParaRPr lang="en-US"/>
        </a:p>
      </dgm:t>
    </dgm:pt>
    <dgm:pt modelId="{04B07AD2-D0F5-4AFC-AFA0-A29A059A9AF2}" type="sibTrans" cxnId="{8777B314-AB80-4AC3-9B7E-BEAB035C4994}">
      <dgm:prSet/>
      <dgm:spPr/>
      <dgm:t>
        <a:bodyPr/>
        <a:lstStyle/>
        <a:p>
          <a:endParaRPr lang="en-US"/>
        </a:p>
      </dgm:t>
    </dgm:pt>
    <dgm:pt modelId="{85BEC4DC-9185-4A35-B23C-78E5D7287A83}">
      <dgm:prSet/>
      <dgm:spPr/>
      <dgm:t>
        <a:bodyPr/>
        <a:lstStyle/>
        <a:p>
          <a:r>
            <a:rPr lang="nl-NL" b="1" dirty="0"/>
            <a:t>BOUNDARIES</a:t>
          </a:r>
          <a:endParaRPr lang="en-US" dirty="0"/>
        </a:p>
      </dgm:t>
    </dgm:pt>
    <dgm:pt modelId="{0CA03998-C3CF-4F5E-94C2-5A42ABB580E3}" type="parTrans" cxnId="{372B7AFD-9B56-4883-B242-3185D6F2C6A1}">
      <dgm:prSet/>
      <dgm:spPr/>
      <dgm:t>
        <a:bodyPr/>
        <a:lstStyle/>
        <a:p>
          <a:endParaRPr lang="en-US"/>
        </a:p>
      </dgm:t>
    </dgm:pt>
    <dgm:pt modelId="{80A34FFC-17A7-4A0D-8A4C-9DC134DA8037}" type="sibTrans" cxnId="{372B7AFD-9B56-4883-B242-3185D6F2C6A1}">
      <dgm:prSet/>
      <dgm:spPr/>
      <dgm:t>
        <a:bodyPr/>
        <a:lstStyle/>
        <a:p>
          <a:endParaRPr lang="en-US"/>
        </a:p>
      </dgm:t>
    </dgm:pt>
    <dgm:pt modelId="{85846720-ED55-44E9-ABAA-D8E2C7FE5EF3}">
      <dgm:prSet/>
      <dgm:spPr/>
      <dgm:t>
        <a:bodyPr/>
        <a:lstStyle/>
        <a:p>
          <a:r>
            <a:rPr lang="nl-NL" dirty="0"/>
            <a:t>The scope of </a:t>
          </a:r>
          <a:r>
            <a:rPr lang="nl-NL" dirty="0" err="1"/>
            <a:t>resilience</a:t>
          </a:r>
          <a:r>
            <a:rPr lang="nl-NL" dirty="0"/>
            <a:t> is </a:t>
          </a:r>
          <a:r>
            <a:rPr lang="nl-NL" dirty="0" err="1"/>
            <a:t>not</a:t>
          </a:r>
          <a:r>
            <a:rPr lang="nl-NL" dirty="0"/>
            <a:t> </a:t>
          </a:r>
          <a:r>
            <a:rPr lang="nl-NL" dirty="0" err="1"/>
            <a:t>value</a:t>
          </a:r>
          <a:r>
            <a:rPr lang="nl-NL" dirty="0"/>
            <a:t>-free as </a:t>
          </a:r>
          <a:r>
            <a:rPr lang="nl-NL" dirty="0" err="1"/>
            <a:t>it</a:t>
          </a:r>
          <a:r>
            <a:rPr lang="nl-NL" dirty="0"/>
            <a:t> </a:t>
          </a:r>
          <a:r>
            <a:rPr lang="nl-NL" dirty="0" err="1"/>
            <a:t>determines</a:t>
          </a:r>
          <a:r>
            <a:rPr lang="nl-NL" dirty="0"/>
            <a:t> </a:t>
          </a:r>
          <a:r>
            <a:rPr lang="nl-NL" dirty="0" err="1"/>
            <a:t>what</a:t>
          </a:r>
          <a:r>
            <a:rPr lang="nl-NL" dirty="0"/>
            <a:t> is </a:t>
          </a:r>
          <a:r>
            <a:rPr lang="nl-NL" dirty="0" err="1"/>
            <a:t>included</a:t>
          </a:r>
          <a:r>
            <a:rPr lang="nl-NL" dirty="0"/>
            <a:t> </a:t>
          </a:r>
          <a:r>
            <a:rPr lang="nl-NL" dirty="0" err="1"/>
            <a:t>and</a:t>
          </a:r>
          <a:r>
            <a:rPr lang="nl-NL" dirty="0"/>
            <a:t> </a:t>
          </a:r>
          <a:r>
            <a:rPr lang="nl-NL" dirty="0" err="1"/>
            <a:t>what</a:t>
          </a:r>
          <a:r>
            <a:rPr lang="nl-NL" dirty="0"/>
            <a:t> is </a:t>
          </a:r>
          <a:r>
            <a:rPr lang="nl-NL" dirty="0" err="1"/>
            <a:t>excluded</a:t>
          </a:r>
          <a:r>
            <a:rPr lang="nl-NL" dirty="0"/>
            <a:t> </a:t>
          </a:r>
          <a:r>
            <a:rPr lang="nl-NL" dirty="0" err="1"/>
            <a:t>from</a:t>
          </a:r>
          <a:r>
            <a:rPr lang="nl-NL" dirty="0"/>
            <a:t> </a:t>
          </a:r>
          <a:r>
            <a:rPr lang="nl-NL" dirty="0" err="1"/>
            <a:t>the</a:t>
          </a:r>
          <a:r>
            <a:rPr lang="nl-NL" dirty="0"/>
            <a:t> analysis </a:t>
          </a:r>
          <a:endParaRPr lang="en-US" dirty="0"/>
        </a:p>
      </dgm:t>
    </dgm:pt>
    <dgm:pt modelId="{85F0912E-89D2-4B49-9749-050D208B3E43}" type="parTrans" cxnId="{BCA9B605-6505-4D01-AA62-8C845F13E745}">
      <dgm:prSet/>
      <dgm:spPr/>
      <dgm:t>
        <a:bodyPr/>
        <a:lstStyle/>
        <a:p>
          <a:endParaRPr lang="en-US"/>
        </a:p>
      </dgm:t>
    </dgm:pt>
    <dgm:pt modelId="{393A1200-1F6B-4576-8D5A-14A79CEFD903}" type="sibTrans" cxnId="{BCA9B605-6505-4D01-AA62-8C845F13E745}">
      <dgm:prSet/>
      <dgm:spPr/>
      <dgm:t>
        <a:bodyPr/>
        <a:lstStyle/>
        <a:p>
          <a:endParaRPr lang="en-US"/>
        </a:p>
      </dgm:t>
    </dgm:pt>
    <dgm:pt modelId="{910B8F3F-2AA3-4D9C-93FF-978F94442A1C}">
      <dgm:prSet/>
      <dgm:spPr/>
      <dgm:t>
        <a:bodyPr/>
        <a:lstStyle/>
        <a:p>
          <a:r>
            <a:rPr lang="nl-NL" b="1" dirty="0"/>
            <a:t>POWER DYNAMICS</a:t>
          </a:r>
          <a:endParaRPr lang="en-US" dirty="0"/>
        </a:p>
      </dgm:t>
    </dgm:pt>
    <dgm:pt modelId="{6ACF07BC-348C-43F8-958A-32CF5CA55A48}" type="parTrans" cxnId="{2DAD062D-5E60-4F95-83C5-9496E6814C51}">
      <dgm:prSet/>
      <dgm:spPr/>
      <dgm:t>
        <a:bodyPr/>
        <a:lstStyle/>
        <a:p>
          <a:endParaRPr lang="en-US"/>
        </a:p>
      </dgm:t>
    </dgm:pt>
    <dgm:pt modelId="{B7140C44-15AF-4B21-A872-3B0D821EF71D}" type="sibTrans" cxnId="{2DAD062D-5E60-4F95-83C5-9496E6814C51}">
      <dgm:prSet/>
      <dgm:spPr/>
      <dgm:t>
        <a:bodyPr/>
        <a:lstStyle/>
        <a:p>
          <a:endParaRPr lang="en-US"/>
        </a:p>
      </dgm:t>
    </dgm:pt>
    <dgm:pt modelId="{B199EF92-5F8E-4448-9991-03CB3F91FFA3}">
      <dgm:prSet/>
      <dgm:spPr/>
      <dgm:t>
        <a:bodyPr/>
        <a:lstStyle/>
        <a:p>
          <a:r>
            <a:rPr lang="nl-NL"/>
            <a:t>Any process of resilience building needs to consider power dynamics, justice and fairness</a:t>
          </a:r>
          <a:endParaRPr lang="en-US"/>
        </a:p>
      </dgm:t>
    </dgm:pt>
    <dgm:pt modelId="{D23C6E7E-9E79-42A6-9C01-8F1110D20CFB}" type="parTrans" cxnId="{9B4F3338-AF38-4B4D-B301-7C456711D85D}">
      <dgm:prSet/>
      <dgm:spPr/>
      <dgm:t>
        <a:bodyPr/>
        <a:lstStyle/>
        <a:p>
          <a:endParaRPr lang="en-US"/>
        </a:p>
      </dgm:t>
    </dgm:pt>
    <dgm:pt modelId="{894BA75C-1BD0-4CA0-B91F-68C6E2ECEFA5}" type="sibTrans" cxnId="{9B4F3338-AF38-4B4D-B301-7C456711D85D}">
      <dgm:prSet/>
      <dgm:spPr/>
      <dgm:t>
        <a:bodyPr/>
        <a:lstStyle/>
        <a:p>
          <a:endParaRPr lang="en-US"/>
        </a:p>
      </dgm:t>
    </dgm:pt>
    <dgm:pt modelId="{C47CC923-1E4E-4FD9-9303-2F98247991D9}" type="pres">
      <dgm:prSet presAssocID="{321456B2-428C-429D-9ED7-33FF64C48337}" presName="vert0" presStyleCnt="0">
        <dgm:presLayoutVars>
          <dgm:dir/>
          <dgm:animOne val="branch"/>
          <dgm:animLvl val="lvl"/>
        </dgm:presLayoutVars>
      </dgm:prSet>
      <dgm:spPr/>
    </dgm:pt>
    <dgm:pt modelId="{92325CE4-E694-429A-8E3B-EEB35CC254A8}" type="pres">
      <dgm:prSet presAssocID="{C47E8776-0C5A-4189-A981-FE3CD6612BE8}" presName="thickLine" presStyleLbl="alignNode1" presStyleIdx="0" presStyleCnt="8"/>
      <dgm:spPr/>
    </dgm:pt>
    <dgm:pt modelId="{58DBF683-3C60-423E-A0CD-E574F1D1747F}" type="pres">
      <dgm:prSet presAssocID="{C47E8776-0C5A-4189-A981-FE3CD6612BE8}" presName="horz1" presStyleCnt="0"/>
      <dgm:spPr/>
    </dgm:pt>
    <dgm:pt modelId="{BE570D6C-010D-46AE-B379-F86ADCF85621}" type="pres">
      <dgm:prSet presAssocID="{C47E8776-0C5A-4189-A981-FE3CD6612BE8}" presName="tx1" presStyleLbl="revTx" presStyleIdx="0" presStyleCnt="8"/>
      <dgm:spPr/>
    </dgm:pt>
    <dgm:pt modelId="{9E3B09BD-B430-4643-9182-B23CDB13A920}" type="pres">
      <dgm:prSet presAssocID="{C47E8776-0C5A-4189-A981-FE3CD6612BE8}" presName="vert1" presStyleCnt="0"/>
      <dgm:spPr/>
    </dgm:pt>
    <dgm:pt modelId="{3A78181F-097A-42DE-BBE6-89FF4D126552}" type="pres">
      <dgm:prSet presAssocID="{A4E2571A-5C2D-4318-8177-40B36E5A113F}" presName="thickLine" presStyleLbl="alignNode1" presStyleIdx="1" presStyleCnt="8"/>
      <dgm:spPr/>
    </dgm:pt>
    <dgm:pt modelId="{1D51CAA0-7E2D-43D8-AAA8-CAC778027723}" type="pres">
      <dgm:prSet presAssocID="{A4E2571A-5C2D-4318-8177-40B36E5A113F}" presName="horz1" presStyleCnt="0"/>
      <dgm:spPr/>
    </dgm:pt>
    <dgm:pt modelId="{48B5BAE3-FDB6-4415-8E31-89AA401600E4}" type="pres">
      <dgm:prSet presAssocID="{A4E2571A-5C2D-4318-8177-40B36E5A113F}" presName="tx1" presStyleLbl="revTx" presStyleIdx="1" presStyleCnt="8"/>
      <dgm:spPr/>
    </dgm:pt>
    <dgm:pt modelId="{3C208217-B277-4887-B72D-6A0D3F7DCA2A}" type="pres">
      <dgm:prSet presAssocID="{A4E2571A-5C2D-4318-8177-40B36E5A113F}" presName="vert1" presStyleCnt="0"/>
      <dgm:spPr/>
    </dgm:pt>
    <dgm:pt modelId="{6F1938E3-0926-4899-970D-503D434ACAB7}" type="pres">
      <dgm:prSet presAssocID="{24E5FEDB-F804-46FD-A82C-EF50473083B2}" presName="thickLine" presStyleLbl="alignNode1" presStyleIdx="2" presStyleCnt="8"/>
      <dgm:spPr/>
    </dgm:pt>
    <dgm:pt modelId="{DCBC606F-EA66-4EE0-BF73-CE73FE964D77}" type="pres">
      <dgm:prSet presAssocID="{24E5FEDB-F804-46FD-A82C-EF50473083B2}" presName="horz1" presStyleCnt="0"/>
      <dgm:spPr/>
    </dgm:pt>
    <dgm:pt modelId="{5D165BF1-1B20-49F8-A2D5-2D5845F5A5B2}" type="pres">
      <dgm:prSet presAssocID="{24E5FEDB-F804-46FD-A82C-EF50473083B2}" presName="tx1" presStyleLbl="revTx" presStyleIdx="2" presStyleCnt="8"/>
      <dgm:spPr/>
    </dgm:pt>
    <dgm:pt modelId="{D07627AD-6B9D-46BC-B063-8E4E12DB14FF}" type="pres">
      <dgm:prSet presAssocID="{24E5FEDB-F804-46FD-A82C-EF50473083B2}" presName="vert1" presStyleCnt="0"/>
      <dgm:spPr/>
    </dgm:pt>
    <dgm:pt modelId="{DFE4D0CA-090E-45D9-B423-E9EAE4CE9255}" type="pres">
      <dgm:prSet presAssocID="{27EBC12E-4692-4186-95A6-7E1B50EB65F6}" presName="thickLine" presStyleLbl="alignNode1" presStyleIdx="3" presStyleCnt="8"/>
      <dgm:spPr/>
    </dgm:pt>
    <dgm:pt modelId="{0B4ECF96-DC4F-45A7-ADBF-D7C22F67BF68}" type="pres">
      <dgm:prSet presAssocID="{27EBC12E-4692-4186-95A6-7E1B50EB65F6}" presName="horz1" presStyleCnt="0"/>
      <dgm:spPr/>
    </dgm:pt>
    <dgm:pt modelId="{8A4AEF36-CC2C-4FC8-B63D-EA6571C44D37}" type="pres">
      <dgm:prSet presAssocID="{27EBC12E-4692-4186-95A6-7E1B50EB65F6}" presName="tx1" presStyleLbl="revTx" presStyleIdx="3" presStyleCnt="8"/>
      <dgm:spPr/>
    </dgm:pt>
    <dgm:pt modelId="{CD7EC2D3-C89B-443D-AC4F-8CFD0CDDC718}" type="pres">
      <dgm:prSet presAssocID="{27EBC12E-4692-4186-95A6-7E1B50EB65F6}" presName="vert1" presStyleCnt="0"/>
      <dgm:spPr/>
    </dgm:pt>
    <dgm:pt modelId="{D546A28C-FD23-4E89-8A73-FD771D2E549C}" type="pres">
      <dgm:prSet presAssocID="{85BEC4DC-9185-4A35-B23C-78E5D7287A83}" presName="thickLine" presStyleLbl="alignNode1" presStyleIdx="4" presStyleCnt="8"/>
      <dgm:spPr/>
    </dgm:pt>
    <dgm:pt modelId="{8E4C5C69-28CF-43A4-B5AC-1DE562C90119}" type="pres">
      <dgm:prSet presAssocID="{85BEC4DC-9185-4A35-B23C-78E5D7287A83}" presName="horz1" presStyleCnt="0"/>
      <dgm:spPr/>
    </dgm:pt>
    <dgm:pt modelId="{A29E2F71-870B-4F8B-BE31-94F7E2B37041}" type="pres">
      <dgm:prSet presAssocID="{85BEC4DC-9185-4A35-B23C-78E5D7287A83}" presName="tx1" presStyleLbl="revTx" presStyleIdx="4" presStyleCnt="8"/>
      <dgm:spPr/>
    </dgm:pt>
    <dgm:pt modelId="{95C793C3-22F6-44BB-85CE-D382F57A2A97}" type="pres">
      <dgm:prSet presAssocID="{85BEC4DC-9185-4A35-B23C-78E5D7287A83}" presName="vert1" presStyleCnt="0"/>
      <dgm:spPr/>
    </dgm:pt>
    <dgm:pt modelId="{A9AF464E-EC54-484F-A8CD-CF715F51B8D3}" type="pres">
      <dgm:prSet presAssocID="{85846720-ED55-44E9-ABAA-D8E2C7FE5EF3}" presName="thickLine" presStyleLbl="alignNode1" presStyleIdx="5" presStyleCnt="8"/>
      <dgm:spPr/>
    </dgm:pt>
    <dgm:pt modelId="{EF1E326A-66F4-4EF5-BEF9-0B2D6DE2AA3A}" type="pres">
      <dgm:prSet presAssocID="{85846720-ED55-44E9-ABAA-D8E2C7FE5EF3}" presName="horz1" presStyleCnt="0"/>
      <dgm:spPr/>
    </dgm:pt>
    <dgm:pt modelId="{B0BB75B5-20F1-434A-A1FF-8F1C0EAE8F6D}" type="pres">
      <dgm:prSet presAssocID="{85846720-ED55-44E9-ABAA-D8E2C7FE5EF3}" presName="tx1" presStyleLbl="revTx" presStyleIdx="5" presStyleCnt="8"/>
      <dgm:spPr/>
    </dgm:pt>
    <dgm:pt modelId="{19DF749E-76BC-4D51-A40C-1B1BD96D9793}" type="pres">
      <dgm:prSet presAssocID="{85846720-ED55-44E9-ABAA-D8E2C7FE5EF3}" presName="vert1" presStyleCnt="0"/>
      <dgm:spPr/>
    </dgm:pt>
    <dgm:pt modelId="{F14D9B20-F246-4804-AF6B-63493A934E1B}" type="pres">
      <dgm:prSet presAssocID="{910B8F3F-2AA3-4D9C-93FF-978F94442A1C}" presName="thickLine" presStyleLbl="alignNode1" presStyleIdx="6" presStyleCnt="8"/>
      <dgm:spPr/>
    </dgm:pt>
    <dgm:pt modelId="{1D33431F-4908-4DB7-9A20-F7846AF87B7C}" type="pres">
      <dgm:prSet presAssocID="{910B8F3F-2AA3-4D9C-93FF-978F94442A1C}" presName="horz1" presStyleCnt="0"/>
      <dgm:spPr/>
    </dgm:pt>
    <dgm:pt modelId="{C80D3F2A-E14F-4E59-A08F-2CFCAC123D28}" type="pres">
      <dgm:prSet presAssocID="{910B8F3F-2AA3-4D9C-93FF-978F94442A1C}" presName="tx1" presStyleLbl="revTx" presStyleIdx="6" presStyleCnt="8"/>
      <dgm:spPr/>
    </dgm:pt>
    <dgm:pt modelId="{F8B73310-E199-46ED-92F9-C57D2AEE772C}" type="pres">
      <dgm:prSet presAssocID="{910B8F3F-2AA3-4D9C-93FF-978F94442A1C}" presName="vert1" presStyleCnt="0"/>
      <dgm:spPr/>
    </dgm:pt>
    <dgm:pt modelId="{CD5CB25A-E107-47E2-87E7-5655473E4BD1}" type="pres">
      <dgm:prSet presAssocID="{B199EF92-5F8E-4448-9991-03CB3F91FFA3}" presName="thickLine" presStyleLbl="alignNode1" presStyleIdx="7" presStyleCnt="8"/>
      <dgm:spPr/>
    </dgm:pt>
    <dgm:pt modelId="{0076C74B-A9D3-478B-B24C-19F717C94D9B}" type="pres">
      <dgm:prSet presAssocID="{B199EF92-5F8E-4448-9991-03CB3F91FFA3}" presName="horz1" presStyleCnt="0"/>
      <dgm:spPr/>
    </dgm:pt>
    <dgm:pt modelId="{9F4D8D9E-961D-4201-8C76-ED7D491707DE}" type="pres">
      <dgm:prSet presAssocID="{B199EF92-5F8E-4448-9991-03CB3F91FFA3}" presName="tx1" presStyleLbl="revTx" presStyleIdx="7" presStyleCnt="8"/>
      <dgm:spPr/>
    </dgm:pt>
    <dgm:pt modelId="{FC209166-EDA8-4FD8-B7FE-B6A08C50005B}" type="pres">
      <dgm:prSet presAssocID="{B199EF92-5F8E-4448-9991-03CB3F91FFA3}" presName="vert1" presStyleCnt="0"/>
      <dgm:spPr/>
    </dgm:pt>
  </dgm:ptLst>
  <dgm:cxnLst>
    <dgm:cxn modelId="{BCA9B605-6505-4D01-AA62-8C845F13E745}" srcId="{321456B2-428C-429D-9ED7-33FF64C48337}" destId="{85846720-ED55-44E9-ABAA-D8E2C7FE5EF3}" srcOrd="5" destOrd="0" parTransId="{85F0912E-89D2-4B49-9749-050D208B3E43}" sibTransId="{393A1200-1F6B-4576-8D5A-14A79CEFD903}"/>
    <dgm:cxn modelId="{76751F0A-0C09-4DAB-BD75-9C5226049D1A}" srcId="{321456B2-428C-429D-9ED7-33FF64C48337}" destId="{A4E2571A-5C2D-4318-8177-40B36E5A113F}" srcOrd="1" destOrd="0" parTransId="{DC7EF289-5CDA-4B35-A600-BAD064E0C5E4}" sibTransId="{84589A11-32E0-4993-930A-E82D8D6A2B21}"/>
    <dgm:cxn modelId="{3BDD3F14-D0F9-42B0-83C6-5688011DB2FE}" type="presOf" srcId="{24E5FEDB-F804-46FD-A82C-EF50473083B2}" destId="{5D165BF1-1B20-49F8-A2D5-2D5845F5A5B2}" srcOrd="0" destOrd="0" presId="urn:microsoft.com/office/officeart/2008/layout/LinedList"/>
    <dgm:cxn modelId="{8777B314-AB80-4AC3-9B7E-BEAB035C4994}" srcId="{321456B2-428C-429D-9ED7-33FF64C48337}" destId="{27EBC12E-4692-4186-95A6-7E1B50EB65F6}" srcOrd="3" destOrd="0" parTransId="{B0C9583E-7188-40FB-B741-70FBBB3DA8C3}" sibTransId="{04B07AD2-D0F5-4AFC-AFA0-A29A059A9AF2}"/>
    <dgm:cxn modelId="{2DAD062D-5E60-4F95-83C5-9496E6814C51}" srcId="{321456B2-428C-429D-9ED7-33FF64C48337}" destId="{910B8F3F-2AA3-4D9C-93FF-978F94442A1C}" srcOrd="6" destOrd="0" parTransId="{6ACF07BC-348C-43F8-958A-32CF5CA55A48}" sibTransId="{B7140C44-15AF-4B21-A872-3B0D821EF71D}"/>
    <dgm:cxn modelId="{9B4F3338-AF38-4B4D-B301-7C456711D85D}" srcId="{321456B2-428C-429D-9ED7-33FF64C48337}" destId="{B199EF92-5F8E-4448-9991-03CB3F91FFA3}" srcOrd="7" destOrd="0" parTransId="{D23C6E7E-9E79-42A6-9C01-8F1110D20CFB}" sibTransId="{894BA75C-1BD0-4CA0-B91F-68C6E2ECEFA5}"/>
    <dgm:cxn modelId="{E2A1845E-D72C-44AC-9666-F9CB3DCDF7F8}" type="presOf" srcId="{27EBC12E-4692-4186-95A6-7E1B50EB65F6}" destId="{8A4AEF36-CC2C-4FC8-B63D-EA6571C44D37}" srcOrd="0" destOrd="0" presId="urn:microsoft.com/office/officeart/2008/layout/LinedList"/>
    <dgm:cxn modelId="{EC94677A-D2BB-4C5B-962C-30F88C332878}" srcId="{321456B2-428C-429D-9ED7-33FF64C48337}" destId="{C47E8776-0C5A-4189-A981-FE3CD6612BE8}" srcOrd="0" destOrd="0" parTransId="{AF8E437F-D30B-41B9-A761-40AE27EB8A69}" sibTransId="{33F1AE2D-2F4D-4D74-BBF7-6557074CF43F}"/>
    <dgm:cxn modelId="{2955AC7E-527B-4518-9229-5164C5841E22}" type="presOf" srcId="{A4E2571A-5C2D-4318-8177-40B36E5A113F}" destId="{48B5BAE3-FDB6-4415-8E31-89AA401600E4}" srcOrd="0" destOrd="0" presId="urn:microsoft.com/office/officeart/2008/layout/LinedList"/>
    <dgm:cxn modelId="{E5846C81-1007-4062-B734-D60F4D3E1F4F}" srcId="{321456B2-428C-429D-9ED7-33FF64C48337}" destId="{24E5FEDB-F804-46FD-A82C-EF50473083B2}" srcOrd="2" destOrd="0" parTransId="{E6E485DD-994B-4583-9F5D-7FCC9CDE4E5A}" sibTransId="{FD7D6BC2-F515-4095-AFDB-9E2FCD6A36AE}"/>
    <dgm:cxn modelId="{8A56A1A5-F2E3-44F0-BD9B-65CF91F0225F}" type="presOf" srcId="{910B8F3F-2AA3-4D9C-93FF-978F94442A1C}" destId="{C80D3F2A-E14F-4E59-A08F-2CFCAC123D28}" srcOrd="0" destOrd="0" presId="urn:microsoft.com/office/officeart/2008/layout/LinedList"/>
    <dgm:cxn modelId="{689DC4CB-62A1-45F7-A5D2-984FE139947E}" type="presOf" srcId="{C47E8776-0C5A-4189-A981-FE3CD6612BE8}" destId="{BE570D6C-010D-46AE-B379-F86ADCF85621}" srcOrd="0" destOrd="0" presId="urn:microsoft.com/office/officeart/2008/layout/LinedList"/>
    <dgm:cxn modelId="{2AE9DFD2-D5A8-42A2-AD95-B1A76309543B}" type="presOf" srcId="{B199EF92-5F8E-4448-9991-03CB3F91FFA3}" destId="{9F4D8D9E-961D-4201-8C76-ED7D491707DE}" srcOrd="0" destOrd="0" presId="urn:microsoft.com/office/officeart/2008/layout/LinedList"/>
    <dgm:cxn modelId="{E7DDA5DB-0FC1-41EB-9898-6F36A631E1E9}" type="presOf" srcId="{321456B2-428C-429D-9ED7-33FF64C48337}" destId="{C47CC923-1E4E-4FD9-9303-2F98247991D9}" srcOrd="0" destOrd="0" presId="urn:microsoft.com/office/officeart/2008/layout/LinedList"/>
    <dgm:cxn modelId="{4004B0E4-8E50-4366-8D5C-B8E70C2A2A3E}" type="presOf" srcId="{85BEC4DC-9185-4A35-B23C-78E5D7287A83}" destId="{A29E2F71-870B-4F8B-BE31-94F7E2B37041}" srcOrd="0" destOrd="0" presId="urn:microsoft.com/office/officeart/2008/layout/LinedList"/>
    <dgm:cxn modelId="{437D6CE9-3A4D-48FB-A83D-06056735EB9C}" type="presOf" srcId="{85846720-ED55-44E9-ABAA-D8E2C7FE5EF3}" destId="{B0BB75B5-20F1-434A-A1FF-8F1C0EAE8F6D}" srcOrd="0" destOrd="0" presId="urn:microsoft.com/office/officeart/2008/layout/LinedList"/>
    <dgm:cxn modelId="{372B7AFD-9B56-4883-B242-3185D6F2C6A1}" srcId="{321456B2-428C-429D-9ED7-33FF64C48337}" destId="{85BEC4DC-9185-4A35-B23C-78E5D7287A83}" srcOrd="4" destOrd="0" parTransId="{0CA03998-C3CF-4F5E-94C2-5A42ABB580E3}" sibTransId="{80A34FFC-17A7-4A0D-8A4C-9DC134DA8037}"/>
    <dgm:cxn modelId="{28EF4439-A89F-4EA9-9CC6-66CF01DF98BD}" type="presParOf" srcId="{C47CC923-1E4E-4FD9-9303-2F98247991D9}" destId="{92325CE4-E694-429A-8E3B-EEB35CC254A8}" srcOrd="0" destOrd="0" presId="urn:microsoft.com/office/officeart/2008/layout/LinedList"/>
    <dgm:cxn modelId="{3A9CEDB6-2CA5-4E7D-8FE3-41D077574904}" type="presParOf" srcId="{C47CC923-1E4E-4FD9-9303-2F98247991D9}" destId="{58DBF683-3C60-423E-A0CD-E574F1D1747F}" srcOrd="1" destOrd="0" presId="urn:microsoft.com/office/officeart/2008/layout/LinedList"/>
    <dgm:cxn modelId="{278509EB-F4A7-406A-8556-63B9011694A2}" type="presParOf" srcId="{58DBF683-3C60-423E-A0CD-E574F1D1747F}" destId="{BE570D6C-010D-46AE-B379-F86ADCF85621}" srcOrd="0" destOrd="0" presId="urn:microsoft.com/office/officeart/2008/layout/LinedList"/>
    <dgm:cxn modelId="{696342D6-8E7F-4E3F-8E6A-DF4E0020A55A}" type="presParOf" srcId="{58DBF683-3C60-423E-A0CD-E574F1D1747F}" destId="{9E3B09BD-B430-4643-9182-B23CDB13A920}" srcOrd="1" destOrd="0" presId="urn:microsoft.com/office/officeart/2008/layout/LinedList"/>
    <dgm:cxn modelId="{88A104E8-A98E-4A17-96EE-EDB27FCB4678}" type="presParOf" srcId="{C47CC923-1E4E-4FD9-9303-2F98247991D9}" destId="{3A78181F-097A-42DE-BBE6-89FF4D126552}" srcOrd="2" destOrd="0" presId="urn:microsoft.com/office/officeart/2008/layout/LinedList"/>
    <dgm:cxn modelId="{C7347A1F-D480-4749-9DFB-80B65A7E2358}" type="presParOf" srcId="{C47CC923-1E4E-4FD9-9303-2F98247991D9}" destId="{1D51CAA0-7E2D-43D8-AAA8-CAC778027723}" srcOrd="3" destOrd="0" presId="urn:microsoft.com/office/officeart/2008/layout/LinedList"/>
    <dgm:cxn modelId="{719D5D63-0772-4BA0-AD9E-2B551AE3F1AF}" type="presParOf" srcId="{1D51CAA0-7E2D-43D8-AAA8-CAC778027723}" destId="{48B5BAE3-FDB6-4415-8E31-89AA401600E4}" srcOrd="0" destOrd="0" presId="urn:microsoft.com/office/officeart/2008/layout/LinedList"/>
    <dgm:cxn modelId="{3C7D1501-9944-4AD1-8C8B-6FF5FC8FA252}" type="presParOf" srcId="{1D51CAA0-7E2D-43D8-AAA8-CAC778027723}" destId="{3C208217-B277-4887-B72D-6A0D3F7DCA2A}" srcOrd="1" destOrd="0" presId="urn:microsoft.com/office/officeart/2008/layout/LinedList"/>
    <dgm:cxn modelId="{D4E73D5D-4E74-4324-8AB2-76858605FFCE}" type="presParOf" srcId="{C47CC923-1E4E-4FD9-9303-2F98247991D9}" destId="{6F1938E3-0926-4899-970D-503D434ACAB7}" srcOrd="4" destOrd="0" presId="urn:microsoft.com/office/officeart/2008/layout/LinedList"/>
    <dgm:cxn modelId="{6DD32CBE-7B0B-41A8-B7D7-92A78D9673B6}" type="presParOf" srcId="{C47CC923-1E4E-4FD9-9303-2F98247991D9}" destId="{DCBC606F-EA66-4EE0-BF73-CE73FE964D77}" srcOrd="5" destOrd="0" presId="urn:microsoft.com/office/officeart/2008/layout/LinedList"/>
    <dgm:cxn modelId="{7E1FBF1B-ADB4-46E5-AFAA-5B7C8BEBAE2C}" type="presParOf" srcId="{DCBC606F-EA66-4EE0-BF73-CE73FE964D77}" destId="{5D165BF1-1B20-49F8-A2D5-2D5845F5A5B2}" srcOrd="0" destOrd="0" presId="urn:microsoft.com/office/officeart/2008/layout/LinedList"/>
    <dgm:cxn modelId="{DA32B5E1-A9E8-4AB8-A553-44367357E540}" type="presParOf" srcId="{DCBC606F-EA66-4EE0-BF73-CE73FE964D77}" destId="{D07627AD-6B9D-46BC-B063-8E4E12DB14FF}" srcOrd="1" destOrd="0" presId="urn:microsoft.com/office/officeart/2008/layout/LinedList"/>
    <dgm:cxn modelId="{76C223DA-87AA-4F95-AB0B-F3B486663FC6}" type="presParOf" srcId="{C47CC923-1E4E-4FD9-9303-2F98247991D9}" destId="{DFE4D0CA-090E-45D9-B423-E9EAE4CE9255}" srcOrd="6" destOrd="0" presId="urn:microsoft.com/office/officeart/2008/layout/LinedList"/>
    <dgm:cxn modelId="{F9EE6E02-BFB1-407B-B921-F87E86C19CDE}" type="presParOf" srcId="{C47CC923-1E4E-4FD9-9303-2F98247991D9}" destId="{0B4ECF96-DC4F-45A7-ADBF-D7C22F67BF68}" srcOrd="7" destOrd="0" presId="urn:microsoft.com/office/officeart/2008/layout/LinedList"/>
    <dgm:cxn modelId="{A846D72D-B034-42DA-AD9E-6BDAA27778BF}" type="presParOf" srcId="{0B4ECF96-DC4F-45A7-ADBF-D7C22F67BF68}" destId="{8A4AEF36-CC2C-4FC8-B63D-EA6571C44D37}" srcOrd="0" destOrd="0" presId="urn:microsoft.com/office/officeart/2008/layout/LinedList"/>
    <dgm:cxn modelId="{9B7A43D4-0B65-44E3-9D4C-53B75B8A2AA8}" type="presParOf" srcId="{0B4ECF96-DC4F-45A7-ADBF-D7C22F67BF68}" destId="{CD7EC2D3-C89B-443D-AC4F-8CFD0CDDC718}" srcOrd="1" destOrd="0" presId="urn:microsoft.com/office/officeart/2008/layout/LinedList"/>
    <dgm:cxn modelId="{EC6B9E8F-2614-495B-AC24-BEFA8340423C}" type="presParOf" srcId="{C47CC923-1E4E-4FD9-9303-2F98247991D9}" destId="{D546A28C-FD23-4E89-8A73-FD771D2E549C}" srcOrd="8" destOrd="0" presId="urn:microsoft.com/office/officeart/2008/layout/LinedList"/>
    <dgm:cxn modelId="{DF531D4B-9ACF-4F6A-9BD7-848691798775}" type="presParOf" srcId="{C47CC923-1E4E-4FD9-9303-2F98247991D9}" destId="{8E4C5C69-28CF-43A4-B5AC-1DE562C90119}" srcOrd="9" destOrd="0" presId="urn:microsoft.com/office/officeart/2008/layout/LinedList"/>
    <dgm:cxn modelId="{C901BF7C-D361-4187-94F1-E3CBD30B873F}" type="presParOf" srcId="{8E4C5C69-28CF-43A4-B5AC-1DE562C90119}" destId="{A29E2F71-870B-4F8B-BE31-94F7E2B37041}" srcOrd="0" destOrd="0" presId="urn:microsoft.com/office/officeart/2008/layout/LinedList"/>
    <dgm:cxn modelId="{082E09F2-B3A2-4F44-9BD0-20175E01DA4B}" type="presParOf" srcId="{8E4C5C69-28CF-43A4-B5AC-1DE562C90119}" destId="{95C793C3-22F6-44BB-85CE-D382F57A2A97}" srcOrd="1" destOrd="0" presId="urn:microsoft.com/office/officeart/2008/layout/LinedList"/>
    <dgm:cxn modelId="{738350C7-EA70-41CB-811F-B8689248E3FF}" type="presParOf" srcId="{C47CC923-1E4E-4FD9-9303-2F98247991D9}" destId="{A9AF464E-EC54-484F-A8CD-CF715F51B8D3}" srcOrd="10" destOrd="0" presId="urn:microsoft.com/office/officeart/2008/layout/LinedList"/>
    <dgm:cxn modelId="{9B3A6330-42A3-4772-AEC9-CE025C6FC540}" type="presParOf" srcId="{C47CC923-1E4E-4FD9-9303-2F98247991D9}" destId="{EF1E326A-66F4-4EF5-BEF9-0B2D6DE2AA3A}" srcOrd="11" destOrd="0" presId="urn:microsoft.com/office/officeart/2008/layout/LinedList"/>
    <dgm:cxn modelId="{5DA011B1-E2FE-4A8E-A39C-127B51920CEF}" type="presParOf" srcId="{EF1E326A-66F4-4EF5-BEF9-0B2D6DE2AA3A}" destId="{B0BB75B5-20F1-434A-A1FF-8F1C0EAE8F6D}" srcOrd="0" destOrd="0" presId="urn:microsoft.com/office/officeart/2008/layout/LinedList"/>
    <dgm:cxn modelId="{B29DECE0-67BF-44A5-A46D-80B453C28887}" type="presParOf" srcId="{EF1E326A-66F4-4EF5-BEF9-0B2D6DE2AA3A}" destId="{19DF749E-76BC-4D51-A40C-1B1BD96D9793}" srcOrd="1" destOrd="0" presId="urn:microsoft.com/office/officeart/2008/layout/LinedList"/>
    <dgm:cxn modelId="{AC4B2A7F-7F02-4883-8A24-10B9B4E986E8}" type="presParOf" srcId="{C47CC923-1E4E-4FD9-9303-2F98247991D9}" destId="{F14D9B20-F246-4804-AF6B-63493A934E1B}" srcOrd="12" destOrd="0" presId="urn:microsoft.com/office/officeart/2008/layout/LinedList"/>
    <dgm:cxn modelId="{3453C967-D22E-4652-AA75-6A8E28EC78A3}" type="presParOf" srcId="{C47CC923-1E4E-4FD9-9303-2F98247991D9}" destId="{1D33431F-4908-4DB7-9A20-F7846AF87B7C}" srcOrd="13" destOrd="0" presId="urn:microsoft.com/office/officeart/2008/layout/LinedList"/>
    <dgm:cxn modelId="{FF9B273F-97C0-40E7-B5DD-51B0343512D8}" type="presParOf" srcId="{1D33431F-4908-4DB7-9A20-F7846AF87B7C}" destId="{C80D3F2A-E14F-4E59-A08F-2CFCAC123D28}" srcOrd="0" destOrd="0" presId="urn:microsoft.com/office/officeart/2008/layout/LinedList"/>
    <dgm:cxn modelId="{6FF8D34C-24DF-4D05-93C9-F9EB76DD10A7}" type="presParOf" srcId="{1D33431F-4908-4DB7-9A20-F7846AF87B7C}" destId="{F8B73310-E199-46ED-92F9-C57D2AEE772C}" srcOrd="1" destOrd="0" presId="urn:microsoft.com/office/officeart/2008/layout/LinedList"/>
    <dgm:cxn modelId="{79A8958B-5210-45F1-980B-C7F3A63EE95C}" type="presParOf" srcId="{C47CC923-1E4E-4FD9-9303-2F98247991D9}" destId="{CD5CB25A-E107-47E2-87E7-5655473E4BD1}" srcOrd="14" destOrd="0" presId="urn:microsoft.com/office/officeart/2008/layout/LinedList"/>
    <dgm:cxn modelId="{E3941254-18E1-4C96-BA57-CA1EC5BCF471}" type="presParOf" srcId="{C47CC923-1E4E-4FD9-9303-2F98247991D9}" destId="{0076C74B-A9D3-478B-B24C-19F717C94D9B}" srcOrd="15" destOrd="0" presId="urn:microsoft.com/office/officeart/2008/layout/LinedList"/>
    <dgm:cxn modelId="{C71B45BF-1896-4BCD-8314-70C4B6392698}" type="presParOf" srcId="{0076C74B-A9D3-478B-B24C-19F717C94D9B}" destId="{9F4D8D9E-961D-4201-8C76-ED7D491707DE}" srcOrd="0" destOrd="0" presId="urn:microsoft.com/office/officeart/2008/layout/LinedList"/>
    <dgm:cxn modelId="{D4A743F2-62C9-48DF-BD1E-1108318FB7F5}" type="presParOf" srcId="{0076C74B-A9D3-478B-B24C-19F717C94D9B}" destId="{FC209166-EDA8-4FD8-B7FE-B6A08C50005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D38915-F526-4AAE-A404-84B18AD90B0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E69F629-BEE5-49B7-A9EA-3C3FACF98C85}">
      <dgm:prSet custT="1"/>
      <dgm:spPr/>
      <dgm:t>
        <a:bodyPr/>
        <a:lstStyle/>
        <a:p>
          <a:r>
            <a:rPr lang="en-US" sz="2400"/>
            <a:t>Protection, learning and adaptation </a:t>
          </a:r>
          <a:endParaRPr lang="en-US" sz="2400" dirty="0"/>
        </a:p>
      </dgm:t>
    </dgm:pt>
    <dgm:pt modelId="{DC3FED4C-8F7B-4BF7-A7A6-ACB0B85AD07A}" type="parTrans" cxnId="{38E6CECE-8806-4561-A48D-C09DD402F6F0}">
      <dgm:prSet/>
      <dgm:spPr/>
      <dgm:t>
        <a:bodyPr/>
        <a:lstStyle/>
        <a:p>
          <a:endParaRPr lang="en-US" sz="2400"/>
        </a:p>
      </dgm:t>
    </dgm:pt>
    <dgm:pt modelId="{46A241CD-6286-4BD8-9BF1-A1D44E8DE4B3}" type="sibTrans" cxnId="{38E6CECE-8806-4561-A48D-C09DD402F6F0}">
      <dgm:prSet/>
      <dgm:spPr/>
      <dgm:t>
        <a:bodyPr/>
        <a:lstStyle/>
        <a:p>
          <a:endParaRPr lang="en-US" sz="2400"/>
        </a:p>
      </dgm:t>
    </dgm:pt>
    <dgm:pt modelId="{CB1A53AF-ADC7-42B4-85FD-694F9D75848B}">
      <dgm:prSet custT="1"/>
      <dgm:spPr/>
      <dgm:t>
        <a:bodyPr/>
        <a:lstStyle/>
        <a:p>
          <a:r>
            <a:rPr lang="en-US" sz="1600" dirty="0"/>
            <a:t>Support a trajectory of positive adaptation and sustainable development, facilitating learning opportunities</a:t>
          </a:r>
          <a:endParaRPr lang="en-US" sz="1700" dirty="0"/>
        </a:p>
      </dgm:t>
    </dgm:pt>
    <dgm:pt modelId="{7F538400-D9B0-41D0-BA35-F17EDF86F79F}" type="parTrans" cxnId="{96DA932C-92D4-4D9C-A72D-F08928F93809}">
      <dgm:prSet/>
      <dgm:spPr/>
      <dgm:t>
        <a:bodyPr/>
        <a:lstStyle/>
        <a:p>
          <a:endParaRPr lang="en-US" sz="2400"/>
        </a:p>
      </dgm:t>
    </dgm:pt>
    <dgm:pt modelId="{A2E35652-1E1B-4B4A-AF17-A3474820F9B7}" type="sibTrans" cxnId="{96DA932C-92D4-4D9C-A72D-F08928F93809}">
      <dgm:prSet/>
      <dgm:spPr/>
      <dgm:t>
        <a:bodyPr/>
        <a:lstStyle/>
        <a:p>
          <a:endParaRPr lang="en-US" sz="2400"/>
        </a:p>
      </dgm:t>
    </dgm:pt>
    <dgm:pt modelId="{DD5B91F0-B712-47AC-93A7-AF9B1F7F97B1}">
      <dgm:prSet custT="1"/>
      <dgm:spPr/>
      <dgm:t>
        <a:bodyPr/>
        <a:lstStyle/>
        <a:p>
          <a:r>
            <a:rPr lang="en-US" sz="2400" dirty="0"/>
            <a:t>Informed decision making and community empowerment</a:t>
          </a:r>
        </a:p>
      </dgm:t>
    </dgm:pt>
    <dgm:pt modelId="{B7F8D191-8CCE-43A7-921D-CC095B510711}" type="parTrans" cxnId="{996778A7-C5D3-4D80-87DF-918581DC3840}">
      <dgm:prSet/>
      <dgm:spPr/>
      <dgm:t>
        <a:bodyPr/>
        <a:lstStyle/>
        <a:p>
          <a:endParaRPr lang="en-US" sz="2400"/>
        </a:p>
      </dgm:t>
    </dgm:pt>
    <dgm:pt modelId="{4BB513AD-6FF7-4D8C-BB06-424094597E1C}" type="sibTrans" cxnId="{996778A7-C5D3-4D80-87DF-918581DC3840}">
      <dgm:prSet/>
      <dgm:spPr/>
      <dgm:t>
        <a:bodyPr/>
        <a:lstStyle/>
        <a:p>
          <a:endParaRPr lang="en-US" sz="2400"/>
        </a:p>
      </dgm:t>
    </dgm:pt>
    <dgm:pt modelId="{572B5E22-63FC-46A9-85AE-7E8042E2B42B}">
      <dgm:prSet custT="1"/>
      <dgm:spPr/>
      <dgm:t>
        <a:bodyPr/>
        <a:lstStyle/>
        <a:p>
          <a:r>
            <a:rPr lang="en-US" sz="1600" dirty="0"/>
            <a:t>Empower communities to adapt and self-reorganize</a:t>
          </a:r>
        </a:p>
      </dgm:t>
    </dgm:pt>
    <dgm:pt modelId="{B1B2F721-B082-4FCC-A219-5B204BAF32E4}" type="parTrans" cxnId="{11E677EC-4E55-42A9-B2CC-AC9D1F395C65}">
      <dgm:prSet/>
      <dgm:spPr/>
      <dgm:t>
        <a:bodyPr/>
        <a:lstStyle/>
        <a:p>
          <a:endParaRPr lang="en-US" sz="2400"/>
        </a:p>
      </dgm:t>
    </dgm:pt>
    <dgm:pt modelId="{9883D99B-4D3A-45D2-8697-92170A87DD34}" type="sibTrans" cxnId="{11E677EC-4E55-42A9-B2CC-AC9D1F395C65}">
      <dgm:prSet/>
      <dgm:spPr/>
      <dgm:t>
        <a:bodyPr/>
        <a:lstStyle/>
        <a:p>
          <a:endParaRPr lang="en-US" sz="2400"/>
        </a:p>
      </dgm:t>
    </dgm:pt>
    <dgm:pt modelId="{1E92216D-62A2-47E8-9DD3-72CF8C7546EB}">
      <dgm:prSet custT="1"/>
      <dgm:spPr/>
      <dgm:t>
        <a:bodyPr/>
        <a:lstStyle/>
        <a:p>
          <a:r>
            <a:rPr lang="en-GB" sz="1600" dirty="0"/>
            <a:t>Use and strengthen community capacities/assets and social processes for resilience building </a:t>
          </a:r>
          <a:r>
            <a:rPr lang="en-GB" sz="1800" dirty="0"/>
            <a:t>	</a:t>
          </a:r>
          <a:endParaRPr lang="en-US" sz="1800" dirty="0"/>
        </a:p>
      </dgm:t>
    </dgm:pt>
    <dgm:pt modelId="{75010838-76BE-49B4-8471-483C0871C140}" type="parTrans" cxnId="{A59BACDD-E0B7-4E23-ACDC-5FC2DDB9E485}">
      <dgm:prSet/>
      <dgm:spPr/>
      <dgm:t>
        <a:bodyPr/>
        <a:lstStyle/>
        <a:p>
          <a:endParaRPr lang="en-US" sz="2400"/>
        </a:p>
      </dgm:t>
    </dgm:pt>
    <dgm:pt modelId="{D4B6E75E-B130-4C9E-B2A3-B5ED8A345FA6}" type="sibTrans" cxnId="{A59BACDD-E0B7-4E23-ACDC-5FC2DDB9E485}">
      <dgm:prSet/>
      <dgm:spPr/>
      <dgm:t>
        <a:bodyPr/>
        <a:lstStyle/>
        <a:p>
          <a:endParaRPr lang="en-US" sz="2400"/>
        </a:p>
      </dgm:t>
    </dgm:pt>
    <dgm:pt modelId="{2F91203C-32FD-4A70-A388-8FF6D313F87A}">
      <dgm:prSet custT="1"/>
      <dgm:spPr/>
      <dgm:t>
        <a:bodyPr/>
        <a:lstStyle/>
        <a:p>
          <a:r>
            <a:rPr lang="en-GB" sz="2400" dirty="0"/>
            <a:t>Justice, fairness and inclusion</a:t>
          </a:r>
          <a:endParaRPr lang="en-US" sz="2400" dirty="0"/>
        </a:p>
      </dgm:t>
    </dgm:pt>
    <dgm:pt modelId="{79FCFE2F-36C4-439B-AEDD-895D9381DD6C}" type="parTrans" cxnId="{DF3F9BFC-2AFE-4791-8AA0-42508DD50BDC}">
      <dgm:prSet/>
      <dgm:spPr/>
      <dgm:t>
        <a:bodyPr/>
        <a:lstStyle/>
        <a:p>
          <a:endParaRPr lang="en-US" sz="2400"/>
        </a:p>
      </dgm:t>
    </dgm:pt>
    <dgm:pt modelId="{223D05D1-74B0-40CD-95B9-C22A9196FE06}" type="sibTrans" cxnId="{DF3F9BFC-2AFE-4791-8AA0-42508DD50BDC}">
      <dgm:prSet/>
      <dgm:spPr/>
      <dgm:t>
        <a:bodyPr/>
        <a:lstStyle/>
        <a:p>
          <a:endParaRPr lang="en-US" sz="2400"/>
        </a:p>
      </dgm:t>
    </dgm:pt>
    <dgm:pt modelId="{285D1FEB-7C06-42D7-988D-195EA3E3F7C2}">
      <dgm:prSet custT="1"/>
      <dgm:spPr/>
      <dgm:t>
        <a:bodyPr/>
        <a:lstStyle/>
        <a:p>
          <a:r>
            <a:rPr lang="en-US" sz="2400"/>
            <a:t>Responsible governance</a:t>
          </a:r>
        </a:p>
      </dgm:t>
    </dgm:pt>
    <dgm:pt modelId="{859E491E-E239-4709-8C08-276874286182}" type="parTrans" cxnId="{3F27963A-6B47-42BF-9E2F-B34CE8957FDF}">
      <dgm:prSet/>
      <dgm:spPr/>
      <dgm:t>
        <a:bodyPr/>
        <a:lstStyle/>
        <a:p>
          <a:endParaRPr lang="en-US" sz="2400"/>
        </a:p>
      </dgm:t>
    </dgm:pt>
    <dgm:pt modelId="{443EE2F1-71AE-4AA9-B18D-75C5FBBC267C}" type="sibTrans" cxnId="{3F27963A-6B47-42BF-9E2F-B34CE8957FDF}">
      <dgm:prSet/>
      <dgm:spPr/>
      <dgm:t>
        <a:bodyPr/>
        <a:lstStyle/>
        <a:p>
          <a:endParaRPr lang="en-US" sz="2400"/>
        </a:p>
      </dgm:t>
    </dgm:pt>
    <dgm:pt modelId="{F449E2A6-E1B7-47CD-B3C0-201404C2C01E}">
      <dgm:prSet custT="1"/>
      <dgm:spPr/>
      <dgm:t>
        <a:bodyPr/>
        <a:lstStyle/>
        <a:p>
          <a:r>
            <a:rPr lang="en-US" sz="1600" dirty="0">
              <a:latin typeface="+mn-lt"/>
            </a:rPr>
            <a:t>Build capacities, reduce vulnerabilities and address social processes that </a:t>
          </a:r>
          <a:r>
            <a:rPr lang="en-GB" sz="1600" dirty="0">
              <a:latin typeface="+mn-lt"/>
            </a:rPr>
            <a:t>may  amplify the consequences of a radiation emergency</a:t>
          </a:r>
          <a:endParaRPr lang="en-US" sz="1600" i="0" dirty="0">
            <a:latin typeface="+mn-lt"/>
          </a:endParaRPr>
        </a:p>
      </dgm:t>
    </dgm:pt>
    <dgm:pt modelId="{ED2F61B6-FCA4-45AD-A205-5DB534989675}" type="parTrans" cxnId="{3EE261A5-8EDB-4339-A725-C9C354F195E9}">
      <dgm:prSet/>
      <dgm:spPr/>
      <dgm:t>
        <a:bodyPr/>
        <a:lstStyle/>
        <a:p>
          <a:endParaRPr lang="en-US" sz="2400"/>
        </a:p>
      </dgm:t>
    </dgm:pt>
    <dgm:pt modelId="{DEDA6AF9-0D81-4BDF-BE40-462E10200D51}" type="sibTrans" cxnId="{3EE261A5-8EDB-4339-A725-C9C354F195E9}">
      <dgm:prSet/>
      <dgm:spPr/>
      <dgm:t>
        <a:bodyPr/>
        <a:lstStyle/>
        <a:p>
          <a:endParaRPr lang="en-US" sz="2400"/>
        </a:p>
      </dgm:t>
    </dgm:pt>
    <dgm:pt modelId="{A9F5C9C1-AFA5-4A47-92C3-FAEAE9375B94}">
      <dgm:prSet custT="1"/>
      <dgm:spPr/>
      <dgm:t>
        <a:bodyPr/>
        <a:lstStyle/>
        <a:p>
          <a:r>
            <a:rPr lang="en-GB" sz="2200"/>
            <a:t>Holistic assessment of impacts of resilience policies</a:t>
          </a:r>
          <a:endParaRPr lang="en-US" sz="2200" dirty="0"/>
        </a:p>
      </dgm:t>
    </dgm:pt>
    <dgm:pt modelId="{19FE9172-0B33-4767-945C-510DB93535C2}" type="parTrans" cxnId="{B8A3D1ED-C62F-48D7-B132-5BB90CDF5B40}">
      <dgm:prSet/>
      <dgm:spPr/>
      <dgm:t>
        <a:bodyPr/>
        <a:lstStyle/>
        <a:p>
          <a:endParaRPr lang="en-US" sz="2400"/>
        </a:p>
      </dgm:t>
    </dgm:pt>
    <dgm:pt modelId="{F3297938-6D0F-406D-9A28-8DE16DE31F8E}" type="sibTrans" cxnId="{B8A3D1ED-C62F-48D7-B132-5BB90CDF5B40}">
      <dgm:prSet/>
      <dgm:spPr/>
      <dgm:t>
        <a:bodyPr/>
        <a:lstStyle/>
        <a:p>
          <a:endParaRPr lang="en-US" sz="2400"/>
        </a:p>
      </dgm:t>
    </dgm:pt>
    <dgm:pt modelId="{F838B12F-D812-4268-998D-4AB70E9AB6F3}">
      <dgm:prSet custT="1"/>
      <dgm:spPr/>
      <dgm:t>
        <a:bodyPr/>
        <a:lstStyle/>
        <a:p>
          <a:r>
            <a:rPr lang="en-GB" sz="1600" dirty="0"/>
            <a:t>Core RP ethical values</a:t>
          </a:r>
          <a:endParaRPr lang="en-US" sz="1600" dirty="0"/>
        </a:p>
      </dgm:t>
    </dgm:pt>
    <dgm:pt modelId="{AE906BF0-79A1-4C69-B7FA-DB8596F0E037}" type="parTrans" cxnId="{C354A957-2D96-4FA6-B21A-3AF6B81605F8}">
      <dgm:prSet/>
      <dgm:spPr/>
      <dgm:t>
        <a:bodyPr/>
        <a:lstStyle/>
        <a:p>
          <a:endParaRPr lang="en-US" sz="2400"/>
        </a:p>
      </dgm:t>
    </dgm:pt>
    <dgm:pt modelId="{B345E502-E1C4-4D5B-9601-BF8D356DD829}" type="sibTrans" cxnId="{C354A957-2D96-4FA6-B21A-3AF6B81605F8}">
      <dgm:prSet/>
      <dgm:spPr/>
      <dgm:t>
        <a:bodyPr/>
        <a:lstStyle/>
        <a:p>
          <a:endParaRPr lang="en-US" sz="2400"/>
        </a:p>
      </dgm:t>
    </dgm:pt>
    <dgm:pt modelId="{4BF74CCB-3918-4FE0-A6E5-C7BF80D00C6D}">
      <dgm:prSet custT="1"/>
      <dgm:spPr/>
      <dgm:t>
        <a:bodyPr/>
        <a:lstStyle/>
        <a:p>
          <a:r>
            <a:rPr lang="en-GB" sz="1600" dirty="0"/>
            <a:t>Individual vs Local resilience vs National resilience</a:t>
          </a:r>
          <a:endParaRPr lang="en-US" sz="1600" dirty="0"/>
        </a:p>
      </dgm:t>
    </dgm:pt>
    <dgm:pt modelId="{9290FE07-B0C7-44DD-B5DE-11106BBE3E75}" type="parTrans" cxnId="{95FCEDD6-A2A6-4BC4-A91E-BFA7990B124E}">
      <dgm:prSet/>
      <dgm:spPr/>
      <dgm:t>
        <a:bodyPr/>
        <a:lstStyle/>
        <a:p>
          <a:endParaRPr lang="en-US" sz="2400"/>
        </a:p>
      </dgm:t>
    </dgm:pt>
    <dgm:pt modelId="{320EC963-E49E-4F2E-BE6A-1D00C714E1E0}" type="sibTrans" cxnId="{95FCEDD6-A2A6-4BC4-A91E-BFA7990B124E}">
      <dgm:prSet/>
      <dgm:spPr/>
      <dgm:t>
        <a:bodyPr/>
        <a:lstStyle/>
        <a:p>
          <a:endParaRPr lang="en-US" sz="2400"/>
        </a:p>
      </dgm:t>
    </dgm:pt>
    <dgm:pt modelId="{F14D8E66-2133-447A-ACF0-1C12810DEE9A}">
      <dgm:prSet custT="1"/>
      <dgm:spPr/>
      <dgm:t>
        <a:bodyPr/>
        <a:lstStyle/>
        <a:p>
          <a:r>
            <a:rPr lang="en-US" sz="1600">
              <a:latin typeface="+mn-lt"/>
            </a:rPr>
            <a:t>Stimulate resilience thinking and learning across all EPR&amp;R structure and actors</a:t>
          </a:r>
          <a:endParaRPr lang="en-US" sz="1600" dirty="0">
            <a:latin typeface="+mn-lt"/>
          </a:endParaRPr>
        </a:p>
      </dgm:t>
    </dgm:pt>
    <dgm:pt modelId="{70C41AD2-2EBA-40A8-BB8F-352633EFD562}" type="parTrans" cxnId="{66BCB4F7-9A72-4AC1-9360-D056722CBC1E}">
      <dgm:prSet/>
      <dgm:spPr/>
      <dgm:t>
        <a:bodyPr/>
        <a:lstStyle/>
        <a:p>
          <a:endParaRPr lang="en-150"/>
        </a:p>
      </dgm:t>
    </dgm:pt>
    <dgm:pt modelId="{02AF9477-973E-47C2-9467-2E9DA20425FE}" type="sibTrans" cxnId="{66BCB4F7-9A72-4AC1-9360-D056722CBC1E}">
      <dgm:prSet/>
      <dgm:spPr/>
      <dgm:t>
        <a:bodyPr/>
        <a:lstStyle/>
        <a:p>
          <a:endParaRPr lang="en-150"/>
        </a:p>
      </dgm:t>
    </dgm:pt>
    <dgm:pt modelId="{26955476-5AC7-46A8-B023-D40D87519F7D}">
      <dgm:prSet custT="1"/>
      <dgm:spPr/>
      <dgm:t>
        <a:bodyPr/>
        <a:lstStyle/>
        <a:p>
          <a:r>
            <a:rPr lang="en-US" sz="1600" dirty="0"/>
            <a:t>Do not shift responsibilities towards affected people or communities</a:t>
          </a:r>
          <a:endParaRPr lang="en-US" sz="1700" dirty="0"/>
        </a:p>
      </dgm:t>
    </dgm:pt>
    <dgm:pt modelId="{33D8F1DE-AE7F-456D-8E58-BF4D1C323B98}" type="parTrans" cxnId="{102B2726-06DD-4CDB-84DD-DE4A3167816A}">
      <dgm:prSet/>
      <dgm:spPr/>
      <dgm:t>
        <a:bodyPr/>
        <a:lstStyle/>
        <a:p>
          <a:endParaRPr lang="en-150"/>
        </a:p>
      </dgm:t>
    </dgm:pt>
    <dgm:pt modelId="{496BA432-8366-4A1A-8816-37DD851DEDC1}" type="sibTrans" cxnId="{102B2726-06DD-4CDB-84DD-DE4A3167816A}">
      <dgm:prSet/>
      <dgm:spPr/>
      <dgm:t>
        <a:bodyPr/>
        <a:lstStyle/>
        <a:p>
          <a:endParaRPr lang="en-150"/>
        </a:p>
      </dgm:t>
    </dgm:pt>
    <dgm:pt modelId="{0B3324E3-AFC9-498F-9CAC-0C74FC64D32B}">
      <dgm:prSet custT="1"/>
      <dgm:spPr/>
      <dgm:t>
        <a:bodyPr/>
        <a:lstStyle/>
        <a:p>
          <a:r>
            <a:rPr lang="en-US" sz="1600" dirty="0" err="1"/>
            <a:t>Minimise</a:t>
          </a:r>
          <a:r>
            <a:rPr lang="en-US" sz="1600" dirty="0"/>
            <a:t> mental, physical, social and economic negative impacts of a radiation emergency on people and communities</a:t>
          </a:r>
        </a:p>
      </dgm:t>
    </dgm:pt>
    <dgm:pt modelId="{88A9D951-0BB2-43FD-99B0-8B41261CBC93}" type="parTrans" cxnId="{9E6F0F8C-F31A-4698-B059-186AA45A1EF0}">
      <dgm:prSet/>
      <dgm:spPr/>
      <dgm:t>
        <a:bodyPr/>
        <a:lstStyle/>
        <a:p>
          <a:endParaRPr lang="en-150"/>
        </a:p>
      </dgm:t>
    </dgm:pt>
    <dgm:pt modelId="{5222B017-F68F-41D6-8ABD-DE6F0550D756}" type="sibTrans" cxnId="{9E6F0F8C-F31A-4698-B059-186AA45A1EF0}">
      <dgm:prSet/>
      <dgm:spPr/>
      <dgm:t>
        <a:bodyPr/>
        <a:lstStyle/>
        <a:p>
          <a:endParaRPr lang="en-150"/>
        </a:p>
      </dgm:t>
    </dgm:pt>
    <dgm:pt modelId="{7A6BB105-916D-4309-AFE3-29B9C561EA69}">
      <dgm:prSet custT="1"/>
      <dgm:spPr/>
      <dgm:t>
        <a:bodyPr/>
        <a:lstStyle/>
        <a:p>
          <a:r>
            <a:rPr lang="en-US" sz="1600" dirty="0"/>
            <a:t>Ensure equitable access to protection resources and critical services</a:t>
          </a:r>
        </a:p>
      </dgm:t>
    </dgm:pt>
    <dgm:pt modelId="{418A565D-50DA-4149-8990-0DC81B6B352C}" type="parTrans" cxnId="{1DB52ADB-3168-4384-A660-1AD20FA0B921}">
      <dgm:prSet/>
      <dgm:spPr/>
      <dgm:t>
        <a:bodyPr/>
        <a:lstStyle/>
        <a:p>
          <a:endParaRPr lang="en-150"/>
        </a:p>
      </dgm:t>
    </dgm:pt>
    <dgm:pt modelId="{C4961A71-5B70-4070-ACCB-ED666271CD24}" type="sibTrans" cxnId="{1DB52ADB-3168-4384-A660-1AD20FA0B921}">
      <dgm:prSet/>
      <dgm:spPr/>
      <dgm:t>
        <a:bodyPr/>
        <a:lstStyle/>
        <a:p>
          <a:endParaRPr lang="en-150"/>
        </a:p>
      </dgm:t>
    </dgm:pt>
    <dgm:pt modelId="{A9A58EE6-64F8-4C5D-B1E1-B4C7801FE084}">
      <dgm:prSet custT="1"/>
      <dgm:spPr/>
      <dgm:t>
        <a:bodyPr/>
        <a:lstStyle/>
        <a:p>
          <a:r>
            <a:rPr lang="en-GB" sz="1600"/>
            <a:t>Align resilience policies with community values</a:t>
          </a:r>
          <a:endParaRPr lang="en-US" sz="1600" dirty="0"/>
        </a:p>
      </dgm:t>
    </dgm:pt>
    <dgm:pt modelId="{B1511B7B-1127-46AD-8719-66DE1859FFA7}" type="parTrans" cxnId="{8F8A25F8-9293-4DDE-9646-8745DA895F18}">
      <dgm:prSet/>
      <dgm:spPr/>
      <dgm:t>
        <a:bodyPr/>
        <a:lstStyle/>
        <a:p>
          <a:endParaRPr lang="en-150"/>
        </a:p>
      </dgm:t>
    </dgm:pt>
    <dgm:pt modelId="{77E256CE-9AEC-415F-B329-FE80D998EB44}" type="sibTrans" cxnId="{8F8A25F8-9293-4DDE-9646-8745DA895F18}">
      <dgm:prSet/>
      <dgm:spPr/>
      <dgm:t>
        <a:bodyPr/>
        <a:lstStyle/>
        <a:p>
          <a:endParaRPr lang="en-150"/>
        </a:p>
      </dgm:t>
    </dgm:pt>
    <dgm:pt modelId="{39421045-BC5A-455E-8B2F-878D5E776735}">
      <dgm:prSet custT="1"/>
      <dgm:spPr/>
      <dgm:t>
        <a:bodyPr/>
        <a:lstStyle/>
        <a:p>
          <a:r>
            <a:rPr lang="en-GB" sz="1600" dirty="0"/>
            <a:t>Short term  vs long term </a:t>
          </a:r>
          <a:endParaRPr lang="en-US" sz="1600" dirty="0"/>
        </a:p>
      </dgm:t>
    </dgm:pt>
    <dgm:pt modelId="{3B4B017D-3DD5-491F-9A3B-0583A4652AC3}" type="parTrans" cxnId="{446CF04A-A06F-47A3-A347-BD799C44333B}">
      <dgm:prSet/>
      <dgm:spPr/>
      <dgm:t>
        <a:bodyPr/>
        <a:lstStyle/>
        <a:p>
          <a:endParaRPr lang="en-150"/>
        </a:p>
      </dgm:t>
    </dgm:pt>
    <dgm:pt modelId="{10397868-F336-4B72-A13C-82B1B2271D2D}" type="sibTrans" cxnId="{446CF04A-A06F-47A3-A347-BD799C44333B}">
      <dgm:prSet/>
      <dgm:spPr/>
      <dgm:t>
        <a:bodyPr/>
        <a:lstStyle/>
        <a:p>
          <a:endParaRPr lang="en-150"/>
        </a:p>
      </dgm:t>
    </dgm:pt>
    <dgm:pt modelId="{83CD006F-4796-4273-83E9-EA85A49BB537}" type="pres">
      <dgm:prSet presAssocID="{E4D38915-F526-4AAE-A404-84B18AD90B0A}" presName="linear" presStyleCnt="0">
        <dgm:presLayoutVars>
          <dgm:animLvl val="lvl"/>
          <dgm:resizeHandles val="exact"/>
        </dgm:presLayoutVars>
      </dgm:prSet>
      <dgm:spPr/>
    </dgm:pt>
    <dgm:pt modelId="{7FC47A43-4583-4DE1-B83B-AC01211ECFF6}" type="pres">
      <dgm:prSet presAssocID="{8E69F629-BEE5-49B7-A9EA-3C3FACF98C8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8E4DC35-2E80-43D9-B810-D35A7B9E739F}" type="pres">
      <dgm:prSet presAssocID="{8E69F629-BEE5-49B7-A9EA-3C3FACF98C85}" presName="childText" presStyleLbl="revTx" presStyleIdx="0" presStyleCnt="5">
        <dgm:presLayoutVars>
          <dgm:bulletEnabled val="1"/>
        </dgm:presLayoutVars>
      </dgm:prSet>
      <dgm:spPr/>
    </dgm:pt>
    <dgm:pt modelId="{26BAF53B-EF90-4976-A4A0-596E61B51BBC}" type="pres">
      <dgm:prSet presAssocID="{DD5B91F0-B712-47AC-93A7-AF9B1F7F97B1}" presName="parentText" presStyleLbl="node1" presStyleIdx="1" presStyleCnt="5" custLinFactNeighborX="-11" custLinFactNeighborY="-4451">
        <dgm:presLayoutVars>
          <dgm:chMax val="0"/>
          <dgm:bulletEnabled val="1"/>
        </dgm:presLayoutVars>
      </dgm:prSet>
      <dgm:spPr/>
    </dgm:pt>
    <dgm:pt modelId="{809A7FA7-210F-459D-AF83-65411A0F4F4A}" type="pres">
      <dgm:prSet presAssocID="{DD5B91F0-B712-47AC-93A7-AF9B1F7F97B1}" presName="childText" presStyleLbl="revTx" presStyleIdx="1" presStyleCnt="5">
        <dgm:presLayoutVars>
          <dgm:bulletEnabled val="1"/>
        </dgm:presLayoutVars>
      </dgm:prSet>
      <dgm:spPr/>
    </dgm:pt>
    <dgm:pt modelId="{581E44C7-1D01-4522-878A-B0317DA7E3D3}" type="pres">
      <dgm:prSet presAssocID="{2F91203C-32FD-4A70-A388-8FF6D313F87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75428A8-B25F-407A-BFCB-3F787AB3C647}" type="pres">
      <dgm:prSet presAssocID="{2F91203C-32FD-4A70-A388-8FF6D313F87A}" presName="childText" presStyleLbl="revTx" presStyleIdx="2" presStyleCnt="5">
        <dgm:presLayoutVars>
          <dgm:bulletEnabled val="1"/>
        </dgm:presLayoutVars>
      </dgm:prSet>
      <dgm:spPr/>
    </dgm:pt>
    <dgm:pt modelId="{550067B5-D910-4E4D-BB5D-80AA74096C7A}" type="pres">
      <dgm:prSet presAssocID="{285D1FEB-7C06-42D7-988D-195EA3E3F7C2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B2CF3E20-1994-41C4-B9FC-1334884A8242}" type="pres">
      <dgm:prSet presAssocID="{285D1FEB-7C06-42D7-988D-195EA3E3F7C2}" presName="childText" presStyleLbl="revTx" presStyleIdx="3" presStyleCnt="5">
        <dgm:presLayoutVars>
          <dgm:bulletEnabled val="1"/>
        </dgm:presLayoutVars>
      </dgm:prSet>
      <dgm:spPr/>
    </dgm:pt>
    <dgm:pt modelId="{C3B984D9-AC04-48B4-A461-18554A9B75E0}" type="pres">
      <dgm:prSet presAssocID="{A9F5C9C1-AFA5-4A47-92C3-FAEAE9375B94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C4BDB73D-DF8D-4403-AC09-A479EA18E036}" type="pres">
      <dgm:prSet presAssocID="{A9F5C9C1-AFA5-4A47-92C3-FAEAE9375B94}" presName="childText" presStyleLbl="revTx" presStyleIdx="4" presStyleCnt="5">
        <dgm:presLayoutVars>
          <dgm:bulletEnabled val="1"/>
        </dgm:presLayoutVars>
      </dgm:prSet>
      <dgm:spPr/>
    </dgm:pt>
  </dgm:ptLst>
  <dgm:cxnLst>
    <dgm:cxn modelId="{C2DFF806-3349-4F11-B99A-F25AA8E8A046}" type="presOf" srcId="{DD5B91F0-B712-47AC-93A7-AF9B1F7F97B1}" destId="{26BAF53B-EF90-4976-A4A0-596E61B51BBC}" srcOrd="0" destOrd="0" presId="urn:microsoft.com/office/officeart/2005/8/layout/vList2"/>
    <dgm:cxn modelId="{102B2726-06DD-4CDB-84DD-DE4A3167816A}" srcId="{2F91203C-32FD-4A70-A388-8FF6D313F87A}" destId="{26955476-5AC7-46A8-B023-D40D87519F7D}" srcOrd="2" destOrd="0" parTransId="{33D8F1DE-AE7F-456D-8E58-BF4D1C323B98}" sibTransId="{496BA432-8366-4A1A-8816-37DD851DEDC1}"/>
    <dgm:cxn modelId="{96DA932C-92D4-4D9C-A72D-F08928F93809}" srcId="{8E69F629-BEE5-49B7-A9EA-3C3FACF98C85}" destId="{CB1A53AF-ADC7-42B4-85FD-694F9D75848B}" srcOrd="1" destOrd="0" parTransId="{7F538400-D9B0-41D0-BA35-F17EDF86F79F}" sibTransId="{A2E35652-1E1B-4B4A-AF17-A3474820F9B7}"/>
    <dgm:cxn modelId="{59B57F36-4637-460B-B298-D6D710059B1A}" type="presOf" srcId="{26955476-5AC7-46A8-B023-D40D87519F7D}" destId="{D75428A8-B25F-407A-BFCB-3F787AB3C647}" srcOrd="0" destOrd="2" presId="urn:microsoft.com/office/officeart/2005/8/layout/vList2"/>
    <dgm:cxn modelId="{3F27963A-6B47-42BF-9E2F-B34CE8957FDF}" srcId="{E4D38915-F526-4AAE-A404-84B18AD90B0A}" destId="{285D1FEB-7C06-42D7-988D-195EA3E3F7C2}" srcOrd="3" destOrd="0" parTransId="{859E491E-E239-4709-8C08-276874286182}" sibTransId="{443EE2F1-71AE-4AA9-B18D-75C5FBBC267C}"/>
    <dgm:cxn modelId="{0C527C40-E120-474A-8213-F4C0D0AAFFE6}" type="presOf" srcId="{E4D38915-F526-4AAE-A404-84B18AD90B0A}" destId="{83CD006F-4796-4273-83E9-EA85A49BB537}" srcOrd="0" destOrd="0" presId="urn:microsoft.com/office/officeart/2005/8/layout/vList2"/>
    <dgm:cxn modelId="{E8BA6642-DF66-42D9-87AB-4859B042E093}" type="presOf" srcId="{285D1FEB-7C06-42D7-988D-195EA3E3F7C2}" destId="{550067B5-D910-4E4D-BB5D-80AA74096C7A}" srcOrd="0" destOrd="0" presId="urn:microsoft.com/office/officeart/2005/8/layout/vList2"/>
    <dgm:cxn modelId="{446CF04A-A06F-47A3-A347-BD799C44333B}" srcId="{A9F5C9C1-AFA5-4A47-92C3-FAEAE9375B94}" destId="{39421045-BC5A-455E-8B2F-878D5E776735}" srcOrd="1" destOrd="0" parTransId="{3B4B017D-3DD5-491F-9A3B-0583A4652AC3}" sibTransId="{10397868-F336-4B72-A13C-82B1B2271D2D}"/>
    <dgm:cxn modelId="{34114C54-83D7-484C-A2E8-C913C3F79189}" type="presOf" srcId="{8E69F629-BEE5-49B7-A9EA-3C3FACF98C85}" destId="{7FC47A43-4583-4DE1-B83B-AC01211ECFF6}" srcOrd="0" destOrd="0" presId="urn:microsoft.com/office/officeart/2005/8/layout/vList2"/>
    <dgm:cxn modelId="{C354A957-2D96-4FA6-B21A-3AF6B81605F8}" srcId="{A9F5C9C1-AFA5-4A47-92C3-FAEAE9375B94}" destId="{F838B12F-D812-4268-998D-4AB70E9AB6F3}" srcOrd="0" destOrd="0" parTransId="{AE906BF0-79A1-4C69-B7FA-DB8596F0E037}" sibTransId="{B345E502-E1C4-4D5B-9601-BF8D356DD829}"/>
    <dgm:cxn modelId="{22CEDD5B-87E8-429F-8753-D1624125A1B5}" type="presOf" srcId="{A9F5C9C1-AFA5-4A47-92C3-FAEAE9375B94}" destId="{C3B984D9-AC04-48B4-A461-18554A9B75E0}" srcOrd="0" destOrd="0" presId="urn:microsoft.com/office/officeart/2005/8/layout/vList2"/>
    <dgm:cxn modelId="{D255AF65-3269-4D73-8E41-6AA7CB0BA42C}" type="presOf" srcId="{CB1A53AF-ADC7-42B4-85FD-694F9D75848B}" destId="{F8E4DC35-2E80-43D9-B810-D35A7B9E739F}" srcOrd="0" destOrd="1" presId="urn:microsoft.com/office/officeart/2005/8/layout/vList2"/>
    <dgm:cxn modelId="{9E8B826C-6EAB-4D15-9027-0032877B5661}" type="presOf" srcId="{39421045-BC5A-455E-8B2F-878D5E776735}" destId="{C4BDB73D-DF8D-4403-AC09-A479EA18E036}" srcOrd="0" destOrd="1" presId="urn:microsoft.com/office/officeart/2005/8/layout/vList2"/>
    <dgm:cxn modelId="{E1AD4371-B2A8-4D07-B2AD-332E981D13A1}" type="presOf" srcId="{F449E2A6-E1B7-47CD-B3C0-201404C2C01E}" destId="{B2CF3E20-1994-41C4-B9FC-1334884A8242}" srcOrd="0" destOrd="0" presId="urn:microsoft.com/office/officeart/2005/8/layout/vList2"/>
    <dgm:cxn modelId="{4E049D75-3EEB-4589-A536-CB3DDE0727DF}" type="presOf" srcId="{0B3324E3-AFC9-498F-9CAC-0C74FC64D32B}" destId="{F8E4DC35-2E80-43D9-B810-D35A7B9E739F}" srcOrd="0" destOrd="0" presId="urn:microsoft.com/office/officeart/2005/8/layout/vList2"/>
    <dgm:cxn modelId="{C247B689-99B1-4771-8A6D-A991F281084E}" type="presOf" srcId="{F838B12F-D812-4268-998D-4AB70E9AB6F3}" destId="{C4BDB73D-DF8D-4403-AC09-A479EA18E036}" srcOrd="0" destOrd="0" presId="urn:microsoft.com/office/officeart/2005/8/layout/vList2"/>
    <dgm:cxn modelId="{9E6F0F8C-F31A-4698-B059-186AA45A1EF0}" srcId="{8E69F629-BEE5-49B7-A9EA-3C3FACF98C85}" destId="{0B3324E3-AFC9-498F-9CAC-0C74FC64D32B}" srcOrd="0" destOrd="0" parTransId="{88A9D951-0BB2-43FD-99B0-8B41261CBC93}" sibTransId="{5222B017-F68F-41D6-8ABD-DE6F0550D756}"/>
    <dgm:cxn modelId="{2D6AB08F-FAFD-4180-A0A4-6B78294122B9}" type="presOf" srcId="{A9A58EE6-64F8-4C5D-B1E1-B4C7801FE084}" destId="{D75428A8-B25F-407A-BFCB-3F787AB3C647}" srcOrd="0" destOrd="1" presId="urn:microsoft.com/office/officeart/2005/8/layout/vList2"/>
    <dgm:cxn modelId="{640DA998-8B64-4ABC-A2FB-0C73DC32CE89}" type="presOf" srcId="{4BF74CCB-3918-4FE0-A6E5-C7BF80D00C6D}" destId="{C4BDB73D-DF8D-4403-AC09-A479EA18E036}" srcOrd="0" destOrd="2" presId="urn:microsoft.com/office/officeart/2005/8/layout/vList2"/>
    <dgm:cxn modelId="{3EE261A5-8EDB-4339-A725-C9C354F195E9}" srcId="{285D1FEB-7C06-42D7-988D-195EA3E3F7C2}" destId="{F449E2A6-E1B7-47CD-B3C0-201404C2C01E}" srcOrd="0" destOrd="0" parTransId="{ED2F61B6-FCA4-45AD-A205-5DB534989675}" sibTransId="{DEDA6AF9-0D81-4BDF-BE40-462E10200D51}"/>
    <dgm:cxn modelId="{996778A7-C5D3-4D80-87DF-918581DC3840}" srcId="{E4D38915-F526-4AAE-A404-84B18AD90B0A}" destId="{DD5B91F0-B712-47AC-93A7-AF9B1F7F97B1}" srcOrd="1" destOrd="0" parTransId="{B7F8D191-8CCE-43A7-921D-CC095B510711}" sibTransId="{4BB513AD-6FF7-4D8C-BB06-424094597E1C}"/>
    <dgm:cxn modelId="{38E6CECE-8806-4561-A48D-C09DD402F6F0}" srcId="{E4D38915-F526-4AAE-A404-84B18AD90B0A}" destId="{8E69F629-BEE5-49B7-A9EA-3C3FACF98C85}" srcOrd="0" destOrd="0" parTransId="{DC3FED4C-8F7B-4BF7-A7A6-ACB0B85AD07A}" sibTransId="{46A241CD-6286-4BD8-9BF1-A1D44E8DE4B3}"/>
    <dgm:cxn modelId="{95FCEDD6-A2A6-4BC4-A91E-BFA7990B124E}" srcId="{A9F5C9C1-AFA5-4A47-92C3-FAEAE9375B94}" destId="{4BF74CCB-3918-4FE0-A6E5-C7BF80D00C6D}" srcOrd="2" destOrd="0" parTransId="{9290FE07-B0C7-44DD-B5DE-11106BBE3E75}" sibTransId="{320EC963-E49E-4F2E-BE6A-1D00C714E1E0}"/>
    <dgm:cxn modelId="{1DB52ADB-3168-4384-A660-1AD20FA0B921}" srcId="{2F91203C-32FD-4A70-A388-8FF6D313F87A}" destId="{7A6BB105-916D-4309-AFE3-29B9C561EA69}" srcOrd="0" destOrd="0" parTransId="{418A565D-50DA-4149-8990-0DC81B6B352C}" sibTransId="{C4961A71-5B70-4070-ACCB-ED666271CD24}"/>
    <dgm:cxn modelId="{A59BACDD-E0B7-4E23-ACDC-5FC2DDB9E485}" srcId="{DD5B91F0-B712-47AC-93A7-AF9B1F7F97B1}" destId="{1E92216D-62A2-47E8-9DD3-72CF8C7546EB}" srcOrd="1" destOrd="0" parTransId="{75010838-76BE-49B4-8471-483C0871C140}" sibTransId="{D4B6E75E-B130-4C9E-B2A3-B5ED8A345FA6}"/>
    <dgm:cxn modelId="{800A65EC-8A66-4984-A0AB-53E1F4428EB2}" type="presOf" srcId="{1E92216D-62A2-47E8-9DD3-72CF8C7546EB}" destId="{809A7FA7-210F-459D-AF83-65411A0F4F4A}" srcOrd="0" destOrd="1" presId="urn:microsoft.com/office/officeart/2005/8/layout/vList2"/>
    <dgm:cxn modelId="{11E677EC-4E55-42A9-B2CC-AC9D1F395C65}" srcId="{DD5B91F0-B712-47AC-93A7-AF9B1F7F97B1}" destId="{572B5E22-63FC-46A9-85AE-7E8042E2B42B}" srcOrd="0" destOrd="0" parTransId="{B1B2F721-B082-4FCC-A219-5B204BAF32E4}" sibTransId="{9883D99B-4D3A-45D2-8697-92170A87DD34}"/>
    <dgm:cxn modelId="{B8A3D1ED-C62F-48D7-B132-5BB90CDF5B40}" srcId="{E4D38915-F526-4AAE-A404-84B18AD90B0A}" destId="{A9F5C9C1-AFA5-4A47-92C3-FAEAE9375B94}" srcOrd="4" destOrd="0" parTransId="{19FE9172-0B33-4767-945C-510DB93535C2}" sibTransId="{F3297938-6D0F-406D-9A28-8DE16DE31F8E}"/>
    <dgm:cxn modelId="{B07356EF-E702-4883-9BB1-012C1C5394EB}" type="presOf" srcId="{2F91203C-32FD-4A70-A388-8FF6D313F87A}" destId="{581E44C7-1D01-4522-878A-B0317DA7E3D3}" srcOrd="0" destOrd="0" presId="urn:microsoft.com/office/officeart/2005/8/layout/vList2"/>
    <dgm:cxn modelId="{3CEA38F4-E9E5-492A-B4C1-227FED9AA842}" type="presOf" srcId="{572B5E22-63FC-46A9-85AE-7E8042E2B42B}" destId="{809A7FA7-210F-459D-AF83-65411A0F4F4A}" srcOrd="0" destOrd="0" presId="urn:microsoft.com/office/officeart/2005/8/layout/vList2"/>
    <dgm:cxn modelId="{66BCB4F7-9A72-4AC1-9360-D056722CBC1E}" srcId="{285D1FEB-7C06-42D7-988D-195EA3E3F7C2}" destId="{F14D8E66-2133-447A-ACF0-1C12810DEE9A}" srcOrd="1" destOrd="0" parTransId="{70C41AD2-2EBA-40A8-BB8F-352633EFD562}" sibTransId="{02AF9477-973E-47C2-9467-2E9DA20425FE}"/>
    <dgm:cxn modelId="{8F8A25F8-9293-4DDE-9646-8745DA895F18}" srcId="{2F91203C-32FD-4A70-A388-8FF6D313F87A}" destId="{A9A58EE6-64F8-4C5D-B1E1-B4C7801FE084}" srcOrd="1" destOrd="0" parTransId="{B1511B7B-1127-46AD-8719-66DE1859FFA7}" sibTransId="{77E256CE-9AEC-415F-B329-FE80D998EB44}"/>
    <dgm:cxn modelId="{17D637F9-763B-4936-A207-E5F0604AC311}" type="presOf" srcId="{F14D8E66-2133-447A-ACF0-1C12810DEE9A}" destId="{B2CF3E20-1994-41C4-B9FC-1334884A8242}" srcOrd="0" destOrd="1" presId="urn:microsoft.com/office/officeart/2005/8/layout/vList2"/>
    <dgm:cxn modelId="{F90C80F9-984E-4186-BA6C-751ACB400876}" type="presOf" srcId="{7A6BB105-916D-4309-AFE3-29B9C561EA69}" destId="{D75428A8-B25F-407A-BFCB-3F787AB3C647}" srcOrd="0" destOrd="0" presId="urn:microsoft.com/office/officeart/2005/8/layout/vList2"/>
    <dgm:cxn modelId="{DF3F9BFC-2AFE-4791-8AA0-42508DD50BDC}" srcId="{E4D38915-F526-4AAE-A404-84B18AD90B0A}" destId="{2F91203C-32FD-4A70-A388-8FF6D313F87A}" srcOrd="2" destOrd="0" parTransId="{79FCFE2F-36C4-439B-AEDD-895D9381DD6C}" sibTransId="{223D05D1-74B0-40CD-95B9-C22A9196FE06}"/>
    <dgm:cxn modelId="{F300E44A-B3B7-48AB-8EC0-DE67CCF9CABB}" type="presParOf" srcId="{83CD006F-4796-4273-83E9-EA85A49BB537}" destId="{7FC47A43-4583-4DE1-B83B-AC01211ECFF6}" srcOrd="0" destOrd="0" presId="urn:microsoft.com/office/officeart/2005/8/layout/vList2"/>
    <dgm:cxn modelId="{A8BF6366-5BC8-4DF7-A3EB-59F222D71526}" type="presParOf" srcId="{83CD006F-4796-4273-83E9-EA85A49BB537}" destId="{F8E4DC35-2E80-43D9-B810-D35A7B9E739F}" srcOrd="1" destOrd="0" presId="urn:microsoft.com/office/officeart/2005/8/layout/vList2"/>
    <dgm:cxn modelId="{D4FB6B3C-097E-496C-9005-D52419CC9CDE}" type="presParOf" srcId="{83CD006F-4796-4273-83E9-EA85A49BB537}" destId="{26BAF53B-EF90-4976-A4A0-596E61B51BBC}" srcOrd="2" destOrd="0" presId="urn:microsoft.com/office/officeart/2005/8/layout/vList2"/>
    <dgm:cxn modelId="{B21C06F4-7CC1-4045-BD8C-BB843BCEA522}" type="presParOf" srcId="{83CD006F-4796-4273-83E9-EA85A49BB537}" destId="{809A7FA7-210F-459D-AF83-65411A0F4F4A}" srcOrd="3" destOrd="0" presId="urn:microsoft.com/office/officeart/2005/8/layout/vList2"/>
    <dgm:cxn modelId="{46065878-B7B5-4A6F-B036-0D20EF3B39CF}" type="presParOf" srcId="{83CD006F-4796-4273-83E9-EA85A49BB537}" destId="{581E44C7-1D01-4522-878A-B0317DA7E3D3}" srcOrd="4" destOrd="0" presId="urn:microsoft.com/office/officeart/2005/8/layout/vList2"/>
    <dgm:cxn modelId="{A168F34C-EBF9-4C2F-B8E2-28B33B2F7C88}" type="presParOf" srcId="{83CD006F-4796-4273-83E9-EA85A49BB537}" destId="{D75428A8-B25F-407A-BFCB-3F787AB3C647}" srcOrd="5" destOrd="0" presId="urn:microsoft.com/office/officeart/2005/8/layout/vList2"/>
    <dgm:cxn modelId="{8730AD08-8EB6-4C48-889D-F5F398FA9919}" type="presParOf" srcId="{83CD006F-4796-4273-83E9-EA85A49BB537}" destId="{550067B5-D910-4E4D-BB5D-80AA74096C7A}" srcOrd="6" destOrd="0" presId="urn:microsoft.com/office/officeart/2005/8/layout/vList2"/>
    <dgm:cxn modelId="{E389C252-B6C2-4F58-8B05-CFFB464130CA}" type="presParOf" srcId="{83CD006F-4796-4273-83E9-EA85A49BB537}" destId="{B2CF3E20-1994-41C4-B9FC-1334884A8242}" srcOrd="7" destOrd="0" presId="urn:microsoft.com/office/officeart/2005/8/layout/vList2"/>
    <dgm:cxn modelId="{C1137A35-B7B5-4597-A5B8-A5CA43FEBC56}" type="presParOf" srcId="{83CD006F-4796-4273-83E9-EA85A49BB537}" destId="{C3B984D9-AC04-48B4-A461-18554A9B75E0}" srcOrd="8" destOrd="0" presId="urn:microsoft.com/office/officeart/2005/8/layout/vList2"/>
    <dgm:cxn modelId="{D080D248-781C-43F6-A09B-569B6D6ED10B}" type="presParOf" srcId="{83CD006F-4796-4273-83E9-EA85A49BB537}" destId="{C4BDB73D-DF8D-4403-AC09-A479EA18E036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3122AF-B9FB-4952-A2C2-8A420E322F17}">
      <dsp:nvSpPr>
        <dsp:cNvPr id="0" name=""/>
        <dsp:cNvSpPr/>
      </dsp:nvSpPr>
      <dsp:spPr>
        <a:xfrm>
          <a:off x="0" y="1887"/>
          <a:ext cx="50334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426BF4-3383-4684-985F-EC6CA0CD3034}">
      <dsp:nvSpPr>
        <dsp:cNvPr id="0" name=""/>
        <dsp:cNvSpPr/>
      </dsp:nvSpPr>
      <dsp:spPr>
        <a:xfrm>
          <a:off x="0" y="1887"/>
          <a:ext cx="5033497" cy="643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i="0" kern="1200" baseline="0" dirty="0"/>
            <a:t>well-being</a:t>
          </a:r>
          <a:endParaRPr lang="en-US" sz="2200" kern="1200" dirty="0"/>
        </a:p>
      </dsp:txBody>
      <dsp:txXfrm>
        <a:off x="0" y="1887"/>
        <a:ext cx="5033497" cy="643800"/>
      </dsp:txXfrm>
    </dsp:sp>
    <dsp:sp modelId="{8970B2E3-92FF-41D3-8307-A0E22E13D2BB}">
      <dsp:nvSpPr>
        <dsp:cNvPr id="0" name=""/>
        <dsp:cNvSpPr/>
      </dsp:nvSpPr>
      <dsp:spPr>
        <a:xfrm>
          <a:off x="0" y="645688"/>
          <a:ext cx="50334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BAA85A-AF87-4030-8D62-8FBB636EE3B8}">
      <dsp:nvSpPr>
        <dsp:cNvPr id="0" name=""/>
        <dsp:cNvSpPr/>
      </dsp:nvSpPr>
      <dsp:spPr>
        <a:xfrm>
          <a:off x="0" y="645688"/>
          <a:ext cx="5033497" cy="643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i="0" kern="1200" baseline="0" dirty="0"/>
            <a:t>vulnerability </a:t>
          </a:r>
          <a:endParaRPr lang="en-US" sz="2200" kern="1200" dirty="0"/>
        </a:p>
      </dsp:txBody>
      <dsp:txXfrm>
        <a:off x="0" y="645688"/>
        <a:ext cx="5033497" cy="643800"/>
      </dsp:txXfrm>
    </dsp:sp>
    <dsp:sp modelId="{5CB959BD-AA65-4725-978B-0605CC67A2A3}">
      <dsp:nvSpPr>
        <dsp:cNvPr id="0" name=""/>
        <dsp:cNvSpPr/>
      </dsp:nvSpPr>
      <dsp:spPr>
        <a:xfrm>
          <a:off x="0" y="1289488"/>
          <a:ext cx="50334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F67815-AB92-4FD1-AC24-04AF4A621C9C}">
      <dsp:nvSpPr>
        <dsp:cNvPr id="0" name=""/>
        <dsp:cNvSpPr/>
      </dsp:nvSpPr>
      <dsp:spPr>
        <a:xfrm>
          <a:off x="0" y="1289488"/>
          <a:ext cx="5033497" cy="643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i="0" kern="1200" baseline="0" dirty="0"/>
            <a:t>resilience capacities</a:t>
          </a:r>
          <a:endParaRPr lang="en-US" sz="2200" kern="1200" dirty="0"/>
        </a:p>
      </dsp:txBody>
      <dsp:txXfrm>
        <a:off x="0" y="1289488"/>
        <a:ext cx="5033497" cy="643800"/>
      </dsp:txXfrm>
    </dsp:sp>
    <dsp:sp modelId="{F549B7D0-2F26-4B2E-B373-3D1C1224E1BA}">
      <dsp:nvSpPr>
        <dsp:cNvPr id="0" name=""/>
        <dsp:cNvSpPr/>
      </dsp:nvSpPr>
      <dsp:spPr>
        <a:xfrm>
          <a:off x="0" y="1933289"/>
          <a:ext cx="50334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D6D13F-9203-4BB8-BC16-E8DB2AC423A0}">
      <dsp:nvSpPr>
        <dsp:cNvPr id="0" name=""/>
        <dsp:cNvSpPr/>
      </dsp:nvSpPr>
      <dsp:spPr>
        <a:xfrm>
          <a:off x="0" y="1933289"/>
          <a:ext cx="5033497" cy="643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baseline="0"/>
            <a:t>disaster-related </a:t>
          </a:r>
          <a:r>
            <a:rPr lang="en-US" sz="2200" b="1" i="0" kern="1200" baseline="0"/>
            <a:t>shocks, losses and stress </a:t>
          </a:r>
          <a:endParaRPr lang="en-US" sz="2200" kern="1200"/>
        </a:p>
      </dsp:txBody>
      <dsp:txXfrm>
        <a:off x="0" y="1933289"/>
        <a:ext cx="5033497" cy="643800"/>
      </dsp:txXfrm>
    </dsp:sp>
    <dsp:sp modelId="{E189DF45-777C-420B-B76E-DC4B38618E0F}">
      <dsp:nvSpPr>
        <dsp:cNvPr id="0" name=""/>
        <dsp:cNvSpPr/>
      </dsp:nvSpPr>
      <dsp:spPr>
        <a:xfrm>
          <a:off x="0" y="2577090"/>
          <a:ext cx="50334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005D96-7A58-4CCF-A7FF-E02C1328FC10}">
      <dsp:nvSpPr>
        <dsp:cNvPr id="0" name=""/>
        <dsp:cNvSpPr/>
      </dsp:nvSpPr>
      <dsp:spPr>
        <a:xfrm>
          <a:off x="0" y="2577090"/>
          <a:ext cx="5033497" cy="643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i="0" kern="1200" baseline="0" dirty="0"/>
            <a:t>reaction </a:t>
          </a:r>
          <a:r>
            <a:rPr lang="en-US" sz="2200" b="0" i="0" kern="1200" baseline="0" dirty="0"/>
            <a:t>to, and </a:t>
          </a:r>
          <a:r>
            <a:rPr lang="en-US" sz="2200" b="1" i="0" kern="1200" baseline="0" dirty="0"/>
            <a:t>recovery</a:t>
          </a:r>
          <a:r>
            <a:rPr lang="en-US" sz="2200" b="0" i="0" kern="1200" baseline="0" dirty="0"/>
            <a:t> from disasters </a:t>
          </a:r>
          <a:endParaRPr lang="en-US" sz="2200" kern="1200" dirty="0"/>
        </a:p>
      </dsp:txBody>
      <dsp:txXfrm>
        <a:off x="0" y="2577090"/>
        <a:ext cx="5033497" cy="643800"/>
      </dsp:txXfrm>
    </dsp:sp>
    <dsp:sp modelId="{257E52E7-B20D-44E5-88A6-4D70E1F4A5F3}">
      <dsp:nvSpPr>
        <dsp:cNvPr id="0" name=""/>
        <dsp:cNvSpPr/>
      </dsp:nvSpPr>
      <dsp:spPr>
        <a:xfrm>
          <a:off x="0" y="3220890"/>
          <a:ext cx="503349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2B8B0-1B58-407A-84AE-891B8539EEDB}">
      <dsp:nvSpPr>
        <dsp:cNvPr id="0" name=""/>
        <dsp:cNvSpPr/>
      </dsp:nvSpPr>
      <dsp:spPr>
        <a:xfrm>
          <a:off x="0" y="3220890"/>
          <a:ext cx="5033497" cy="643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0" y="3220890"/>
        <a:ext cx="5033497" cy="643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325CE4-E694-429A-8E3B-EEB35CC254A8}">
      <dsp:nvSpPr>
        <dsp:cNvPr id="0" name=""/>
        <dsp:cNvSpPr/>
      </dsp:nvSpPr>
      <dsp:spPr>
        <a:xfrm>
          <a:off x="0" y="0"/>
          <a:ext cx="64339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570D6C-010D-46AE-B379-F86ADCF85621}">
      <dsp:nvSpPr>
        <dsp:cNvPr id="0" name=""/>
        <dsp:cNvSpPr/>
      </dsp:nvSpPr>
      <dsp:spPr>
        <a:xfrm>
          <a:off x="0" y="0"/>
          <a:ext cx="6433929" cy="738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 dirty="0"/>
            <a:t>RESPONSIBILITIES</a:t>
          </a:r>
          <a:endParaRPr lang="en-US" sz="1900" kern="1200" dirty="0"/>
        </a:p>
      </dsp:txBody>
      <dsp:txXfrm>
        <a:off x="0" y="0"/>
        <a:ext cx="6433929" cy="738462"/>
      </dsp:txXfrm>
    </dsp:sp>
    <dsp:sp modelId="{3A78181F-097A-42DE-BBE6-89FF4D126552}">
      <dsp:nvSpPr>
        <dsp:cNvPr id="0" name=""/>
        <dsp:cNvSpPr/>
      </dsp:nvSpPr>
      <dsp:spPr>
        <a:xfrm>
          <a:off x="0" y="738462"/>
          <a:ext cx="64339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B5BAE3-FDB6-4415-8E31-89AA401600E4}">
      <dsp:nvSpPr>
        <dsp:cNvPr id="0" name=""/>
        <dsp:cNvSpPr/>
      </dsp:nvSpPr>
      <dsp:spPr>
        <a:xfrm>
          <a:off x="0" y="738462"/>
          <a:ext cx="6433929" cy="738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The </a:t>
          </a:r>
          <a:r>
            <a:rPr lang="nl-NL" sz="1900" kern="1200" dirty="0" err="1"/>
            <a:t>capacity</a:t>
          </a:r>
          <a:r>
            <a:rPr lang="nl-NL" sz="1900" kern="1200" dirty="0"/>
            <a:t> of </a:t>
          </a:r>
          <a:r>
            <a:rPr lang="nl-NL" sz="1900" kern="1200" dirty="0" err="1"/>
            <a:t>communities</a:t>
          </a:r>
          <a:r>
            <a:rPr lang="nl-NL" sz="1900" kern="1200" dirty="0"/>
            <a:t> </a:t>
          </a:r>
          <a:r>
            <a:rPr lang="nl-NL" sz="1900" kern="1200" dirty="0" err="1"/>
            <a:t>to</a:t>
          </a:r>
          <a:r>
            <a:rPr lang="nl-NL" sz="1900" kern="1200" dirty="0"/>
            <a:t> </a:t>
          </a:r>
          <a:r>
            <a:rPr lang="nl-NL" sz="1900" kern="1200" dirty="0" err="1"/>
            <a:t>adapt</a:t>
          </a:r>
          <a:r>
            <a:rPr lang="nl-NL" sz="1900" kern="1200" dirty="0"/>
            <a:t> </a:t>
          </a:r>
          <a:r>
            <a:rPr lang="nl-NL" sz="1900" kern="1200" dirty="0" err="1"/>
            <a:t>and</a:t>
          </a:r>
          <a:r>
            <a:rPr lang="nl-NL" sz="1900" kern="1200" dirty="0"/>
            <a:t> re-</a:t>
          </a:r>
          <a:r>
            <a:rPr lang="nl-NL" sz="1900" kern="1200" dirty="0" err="1"/>
            <a:t>organise</a:t>
          </a:r>
          <a:r>
            <a:rPr lang="nl-NL" sz="1900" kern="1200" dirty="0"/>
            <a:t> is </a:t>
          </a:r>
          <a:r>
            <a:rPr lang="nl-NL" sz="1900" kern="1200" dirty="0" err="1"/>
            <a:t>not</a:t>
          </a:r>
          <a:r>
            <a:rPr lang="nl-NL" sz="1900" kern="1200" dirty="0"/>
            <a:t> a </a:t>
          </a:r>
          <a:r>
            <a:rPr lang="nl-NL" sz="1900" kern="1200" dirty="0" err="1"/>
            <a:t>substitute</a:t>
          </a:r>
          <a:r>
            <a:rPr lang="nl-NL" sz="1900" kern="1200" dirty="0"/>
            <a:t> </a:t>
          </a:r>
          <a:r>
            <a:rPr lang="nl-NL" sz="1900" kern="1200" dirty="0" err="1"/>
            <a:t>for</a:t>
          </a:r>
          <a:r>
            <a:rPr lang="nl-NL" sz="1900" kern="1200" dirty="0"/>
            <a:t> </a:t>
          </a:r>
          <a:r>
            <a:rPr lang="nl-NL" sz="1900" kern="1200" dirty="0" err="1"/>
            <a:t>responsive</a:t>
          </a:r>
          <a:r>
            <a:rPr lang="nl-NL" sz="1900" kern="1200" dirty="0"/>
            <a:t> </a:t>
          </a:r>
          <a:r>
            <a:rPr lang="nl-NL" sz="1900" kern="1200" dirty="0" err="1"/>
            <a:t>and</a:t>
          </a:r>
          <a:r>
            <a:rPr lang="nl-NL" sz="1900" kern="1200" dirty="0"/>
            <a:t> </a:t>
          </a:r>
          <a:r>
            <a:rPr lang="nl-NL" sz="1900" kern="1200" dirty="0" err="1"/>
            <a:t>accountable</a:t>
          </a:r>
          <a:r>
            <a:rPr lang="nl-NL" sz="1900" kern="1200" dirty="0"/>
            <a:t> </a:t>
          </a:r>
          <a:r>
            <a:rPr lang="nl-NL" sz="1900" kern="1200" dirty="0" err="1"/>
            <a:t>governance</a:t>
          </a:r>
          <a:r>
            <a:rPr lang="nl-NL" sz="1900" kern="1200" dirty="0"/>
            <a:t>  </a:t>
          </a:r>
          <a:endParaRPr lang="en-US" sz="1900" kern="1200" dirty="0"/>
        </a:p>
      </dsp:txBody>
      <dsp:txXfrm>
        <a:off x="0" y="738462"/>
        <a:ext cx="6433929" cy="738462"/>
      </dsp:txXfrm>
    </dsp:sp>
    <dsp:sp modelId="{6F1938E3-0926-4899-970D-503D434ACAB7}">
      <dsp:nvSpPr>
        <dsp:cNvPr id="0" name=""/>
        <dsp:cNvSpPr/>
      </dsp:nvSpPr>
      <dsp:spPr>
        <a:xfrm>
          <a:off x="0" y="1476925"/>
          <a:ext cx="64339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165BF1-1B20-49F8-A2D5-2D5845F5A5B2}">
      <dsp:nvSpPr>
        <dsp:cNvPr id="0" name=""/>
        <dsp:cNvSpPr/>
      </dsp:nvSpPr>
      <dsp:spPr>
        <a:xfrm>
          <a:off x="0" y="1476925"/>
          <a:ext cx="6433929" cy="738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 dirty="0"/>
            <a:t>PURPOSE</a:t>
          </a:r>
          <a:endParaRPr lang="en-US" sz="1900" kern="1200" dirty="0"/>
        </a:p>
      </dsp:txBody>
      <dsp:txXfrm>
        <a:off x="0" y="1476925"/>
        <a:ext cx="6433929" cy="738462"/>
      </dsp:txXfrm>
    </dsp:sp>
    <dsp:sp modelId="{DFE4D0CA-090E-45D9-B423-E9EAE4CE9255}">
      <dsp:nvSpPr>
        <dsp:cNvPr id="0" name=""/>
        <dsp:cNvSpPr/>
      </dsp:nvSpPr>
      <dsp:spPr>
        <a:xfrm>
          <a:off x="0" y="2215387"/>
          <a:ext cx="64339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4AEF36-CC2C-4FC8-B63D-EA6571C44D37}">
      <dsp:nvSpPr>
        <dsp:cNvPr id="0" name=""/>
        <dsp:cNvSpPr/>
      </dsp:nvSpPr>
      <dsp:spPr>
        <a:xfrm>
          <a:off x="0" y="2215387"/>
          <a:ext cx="6433929" cy="738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The </a:t>
          </a:r>
          <a:r>
            <a:rPr lang="nl-NL" sz="1900" kern="1200" dirty="0" err="1"/>
            <a:t>purpose</a:t>
          </a:r>
          <a:r>
            <a:rPr lang="nl-NL" sz="1900" kern="1200" dirty="0"/>
            <a:t> of </a:t>
          </a:r>
          <a:r>
            <a:rPr lang="nl-NL" sz="1900" kern="1200" dirty="0" err="1"/>
            <a:t>resilience</a:t>
          </a:r>
          <a:r>
            <a:rPr lang="nl-NL" sz="1900" kern="1200" dirty="0"/>
            <a:t> </a:t>
          </a:r>
          <a:r>
            <a:rPr lang="nl-NL" sz="1900" kern="1200" dirty="0" err="1"/>
            <a:t>policies</a:t>
          </a:r>
          <a:r>
            <a:rPr lang="nl-NL" sz="1900" kern="1200" dirty="0"/>
            <a:t> </a:t>
          </a:r>
          <a:r>
            <a:rPr lang="nl-NL" sz="1900" kern="1200" dirty="0" err="1"/>
            <a:t>and</a:t>
          </a:r>
          <a:r>
            <a:rPr lang="nl-NL" sz="1900" kern="1200" dirty="0"/>
            <a:t> </a:t>
          </a:r>
          <a:r>
            <a:rPr lang="nl-NL" sz="1900" kern="1200" dirty="0" err="1"/>
            <a:t>the</a:t>
          </a:r>
          <a:r>
            <a:rPr lang="nl-NL" sz="1900" kern="1200" dirty="0"/>
            <a:t> </a:t>
          </a:r>
          <a:r>
            <a:rPr lang="nl-NL" sz="1900" kern="1200" dirty="0" err="1"/>
            <a:t>desired</a:t>
          </a:r>
          <a:r>
            <a:rPr lang="nl-NL" sz="1900" kern="1200" dirty="0"/>
            <a:t> </a:t>
          </a:r>
          <a:r>
            <a:rPr lang="nl-NL" sz="1900" kern="1200" dirty="0" err="1"/>
            <a:t>alternative</a:t>
          </a:r>
          <a:r>
            <a:rPr lang="nl-NL" sz="1900" kern="1200" dirty="0"/>
            <a:t> </a:t>
          </a:r>
          <a:r>
            <a:rPr lang="nl-NL" sz="1900" kern="1200" dirty="0" err="1"/>
            <a:t>outcome</a:t>
          </a:r>
          <a:r>
            <a:rPr lang="nl-NL" sz="1900" kern="1200" dirty="0"/>
            <a:t> </a:t>
          </a:r>
          <a:r>
            <a:rPr lang="nl-NL" sz="1900" kern="1200" dirty="0" err="1"/>
            <a:t>should</a:t>
          </a:r>
          <a:r>
            <a:rPr lang="nl-NL" sz="1900" kern="1200" dirty="0"/>
            <a:t> </a:t>
          </a:r>
          <a:r>
            <a:rPr lang="nl-NL" sz="1900" kern="1200" dirty="0" err="1"/>
            <a:t>be</a:t>
          </a:r>
          <a:r>
            <a:rPr lang="nl-NL" sz="1900" kern="1200" dirty="0"/>
            <a:t> </a:t>
          </a:r>
          <a:r>
            <a:rPr lang="nl-NL" sz="1900" kern="1200" dirty="0" err="1"/>
            <a:t>the</a:t>
          </a:r>
          <a:r>
            <a:rPr lang="nl-NL" sz="1900" kern="1200" dirty="0"/>
            <a:t> </a:t>
          </a:r>
          <a:r>
            <a:rPr lang="nl-NL" sz="1900" kern="1200" dirty="0" err="1"/>
            <a:t>result</a:t>
          </a:r>
          <a:r>
            <a:rPr lang="nl-NL" sz="1900" kern="1200" dirty="0"/>
            <a:t> of </a:t>
          </a:r>
          <a:r>
            <a:rPr lang="nl-NL" sz="1900" kern="1200" dirty="0" err="1"/>
            <a:t>critical</a:t>
          </a:r>
          <a:r>
            <a:rPr lang="nl-NL" sz="1900" kern="1200" dirty="0"/>
            <a:t> </a:t>
          </a:r>
          <a:r>
            <a:rPr lang="nl-NL" sz="1900" kern="1200" dirty="0" err="1"/>
            <a:t>and</a:t>
          </a:r>
          <a:r>
            <a:rPr lang="nl-NL" sz="1900" kern="1200" dirty="0"/>
            <a:t> </a:t>
          </a:r>
          <a:r>
            <a:rPr lang="nl-NL" sz="1900" kern="1200" dirty="0" err="1"/>
            <a:t>inclusive</a:t>
          </a:r>
          <a:r>
            <a:rPr lang="nl-NL" sz="1900" kern="1200" dirty="0"/>
            <a:t> </a:t>
          </a:r>
          <a:r>
            <a:rPr lang="nl-NL" sz="1900" kern="1200" dirty="0" err="1"/>
            <a:t>reflection</a:t>
          </a:r>
          <a:endParaRPr lang="en-US" sz="1900" kern="1200" dirty="0"/>
        </a:p>
      </dsp:txBody>
      <dsp:txXfrm>
        <a:off x="0" y="2215387"/>
        <a:ext cx="6433929" cy="738462"/>
      </dsp:txXfrm>
    </dsp:sp>
    <dsp:sp modelId="{D546A28C-FD23-4E89-8A73-FD771D2E549C}">
      <dsp:nvSpPr>
        <dsp:cNvPr id="0" name=""/>
        <dsp:cNvSpPr/>
      </dsp:nvSpPr>
      <dsp:spPr>
        <a:xfrm>
          <a:off x="0" y="2953850"/>
          <a:ext cx="64339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9E2F71-870B-4F8B-BE31-94F7E2B37041}">
      <dsp:nvSpPr>
        <dsp:cNvPr id="0" name=""/>
        <dsp:cNvSpPr/>
      </dsp:nvSpPr>
      <dsp:spPr>
        <a:xfrm>
          <a:off x="0" y="2953850"/>
          <a:ext cx="6433929" cy="738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 dirty="0"/>
            <a:t>BOUNDARIES</a:t>
          </a:r>
          <a:endParaRPr lang="en-US" sz="1900" kern="1200" dirty="0"/>
        </a:p>
      </dsp:txBody>
      <dsp:txXfrm>
        <a:off x="0" y="2953850"/>
        <a:ext cx="6433929" cy="738462"/>
      </dsp:txXfrm>
    </dsp:sp>
    <dsp:sp modelId="{A9AF464E-EC54-484F-A8CD-CF715F51B8D3}">
      <dsp:nvSpPr>
        <dsp:cNvPr id="0" name=""/>
        <dsp:cNvSpPr/>
      </dsp:nvSpPr>
      <dsp:spPr>
        <a:xfrm>
          <a:off x="0" y="3692313"/>
          <a:ext cx="64339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BB75B5-20F1-434A-A1FF-8F1C0EAE8F6D}">
      <dsp:nvSpPr>
        <dsp:cNvPr id="0" name=""/>
        <dsp:cNvSpPr/>
      </dsp:nvSpPr>
      <dsp:spPr>
        <a:xfrm>
          <a:off x="0" y="3692313"/>
          <a:ext cx="6433929" cy="738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The scope of </a:t>
          </a:r>
          <a:r>
            <a:rPr lang="nl-NL" sz="1900" kern="1200" dirty="0" err="1"/>
            <a:t>resilience</a:t>
          </a:r>
          <a:r>
            <a:rPr lang="nl-NL" sz="1900" kern="1200" dirty="0"/>
            <a:t> is </a:t>
          </a:r>
          <a:r>
            <a:rPr lang="nl-NL" sz="1900" kern="1200" dirty="0" err="1"/>
            <a:t>not</a:t>
          </a:r>
          <a:r>
            <a:rPr lang="nl-NL" sz="1900" kern="1200" dirty="0"/>
            <a:t> </a:t>
          </a:r>
          <a:r>
            <a:rPr lang="nl-NL" sz="1900" kern="1200" dirty="0" err="1"/>
            <a:t>value</a:t>
          </a:r>
          <a:r>
            <a:rPr lang="nl-NL" sz="1900" kern="1200" dirty="0"/>
            <a:t>-free as </a:t>
          </a:r>
          <a:r>
            <a:rPr lang="nl-NL" sz="1900" kern="1200" dirty="0" err="1"/>
            <a:t>it</a:t>
          </a:r>
          <a:r>
            <a:rPr lang="nl-NL" sz="1900" kern="1200" dirty="0"/>
            <a:t> </a:t>
          </a:r>
          <a:r>
            <a:rPr lang="nl-NL" sz="1900" kern="1200" dirty="0" err="1"/>
            <a:t>determines</a:t>
          </a:r>
          <a:r>
            <a:rPr lang="nl-NL" sz="1900" kern="1200" dirty="0"/>
            <a:t> </a:t>
          </a:r>
          <a:r>
            <a:rPr lang="nl-NL" sz="1900" kern="1200" dirty="0" err="1"/>
            <a:t>what</a:t>
          </a:r>
          <a:r>
            <a:rPr lang="nl-NL" sz="1900" kern="1200" dirty="0"/>
            <a:t> is </a:t>
          </a:r>
          <a:r>
            <a:rPr lang="nl-NL" sz="1900" kern="1200" dirty="0" err="1"/>
            <a:t>included</a:t>
          </a:r>
          <a:r>
            <a:rPr lang="nl-NL" sz="1900" kern="1200" dirty="0"/>
            <a:t> </a:t>
          </a:r>
          <a:r>
            <a:rPr lang="nl-NL" sz="1900" kern="1200" dirty="0" err="1"/>
            <a:t>and</a:t>
          </a:r>
          <a:r>
            <a:rPr lang="nl-NL" sz="1900" kern="1200" dirty="0"/>
            <a:t> </a:t>
          </a:r>
          <a:r>
            <a:rPr lang="nl-NL" sz="1900" kern="1200" dirty="0" err="1"/>
            <a:t>what</a:t>
          </a:r>
          <a:r>
            <a:rPr lang="nl-NL" sz="1900" kern="1200" dirty="0"/>
            <a:t> is </a:t>
          </a:r>
          <a:r>
            <a:rPr lang="nl-NL" sz="1900" kern="1200" dirty="0" err="1"/>
            <a:t>excluded</a:t>
          </a:r>
          <a:r>
            <a:rPr lang="nl-NL" sz="1900" kern="1200" dirty="0"/>
            <a:t> </a:t>
          </a:r>
          <a:r>
            <a:rPr lang="nl-NL" sz="1900" kern="1200" dirty="0" err="1"/>
            <a:t>from</a:t>
          </a:r>
          <a:r>
            <a:rPr lang="nl-NL" sz="1900" kern="1200" dirty="0"/>
            <a:t> </a:t>
          </a:r>
          <a:r>
            <a:rPr lang="nl-NL" sz="1900" kern="1200" dirty="0" err="1"/>
            <a:t>the</a:t>
          </a:r>
          <a:r>
            <a:rPr lang="nl-NL" sz="1900" kern="1200" dirty="0"/>
            <a:t> analysis </a:t>
          </a:r>
          <a:endParaRPr lang="en-US" sz="1900" kern="1200" dirty="0"/>
        </a:p>
      </dsp:txBody>
      <dsp:txXfrm>
        <a:off x="0" y="3692313"/>
        <a:ext cx="6433929" cy="738462"/>
      </dsp:txXfrm>
    </dsp:sp>
    <dsp:sp modelId="{F14D9B20-F246-4804-AF6B-63493A934E1B}">
      <dsp:nvSpPr>
        <dsp:cNvPr id="0" name=""/>
        <dsp:cNvSpPr/>
      </dsp:nvSpPr>
      <dsp:spPr>
        <a:xfrm>
          <a:off x="0" y="4430775"/>
          <a:ext cx="64339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0D3F2A-E14F-4E59-A08F-2CFCAC123D28}">
      <dsp:nvSpPr>
        <dsp:cNvPr id="0" name=""/>
        <dsp:cNvSpPr/>
      </dsp:nvSpPr>
      <dsp:spPr>
        <a:xfrm>
          <a:off x="0" y="4430775"/>
          <a:ext cx="6433929" cy="738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 dirty="0"/>
            <a:t>POWER DYNAMICS</a:t>
          </a:r>
          <a:endParaRPr lang="en-US" sz="1900" kern="1200" dirty="0"/>
        </a:p>
      </dsp:txBody>
      <dsp:txXfrm>
        <a:off x="0" y="4430775"/>
        <a:ext cx="6433929" cy="738462"/>
      </dsp:txXfrm>
    </dsp:sp>
    <dsp:sp modelId="{CD5CB25A-E107-47E2-87E7-5655473E4BD1}">
      <dsp:nvSpPr>
        <dsp:cNvPr id="0" name=""/>
        <dsp:cNvSpPr/>
      </dsp:nvSpPr>
      <dsp:spPr>
        <a:xfrm>
          <a:off x="0" y="5169238"/>
          <a:ext cx="64339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4D8D9E-961D-4201-8C76-ED7D491707DE}">
      <dsp:nvSpPr>
        <dsp:cNvPr id="0" name=""/>
        <dsp:cNvSpPr/>
      </dsp:nvSpPr>
      <dsp:spPr>
        <a:xfrm>
          <a:off x="0" y="5169238"/>
          <a:ext cx="6433929" cy="738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Any process of resilience building needs to consider power dynamics, justice and fairness</a:t>
          </a:r>
          <a:endParaRPr lang="en-US" sz="1900" kern="1200"/>
        </a:p>
      </dsp:txBody>
      <dsp:txXfrm>
        <a:off x="0" y="5169238"/>
        <a:ext cx="6433929" cy="7384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C47A43-4583-4DE1-B83B-AC01211ECFF6}">
      <dsp:nvSpPr>
        <dsp:cNvPr id="0" name=""/>
        <dsp:cNvSpPr/>
      </dsp:nvSpPr>
      <dsp:spPr>
        <a:xfrm>
          <a:off x="0" y="15108"/>
          <a:ext cx="8485767" cy="599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Protection, learning and adaptation </a:t>
          </a:r>
          <a:endParaRPr lang="en-US" sz="2400" kern="1200" dirty="0"/>
        </a:p>
      </dsp:txBody>
      <dsp:txXfrm>
        <a:off x="29243" y="44351"/>
        <a:ext cx="8427281" cy="540554"/>
      </dsp:txXfrm>
    </dsp:sp>
    <dsp:sp modelId="{F8E4DC35-2E80-43D9-B810-D35A7B9E739F}">
      <dsp:nvSpPr>
        <dsp:cNvPr id="0" name=""/>
        <dsp:cNvSpPr/>
      </dsp:nvSpPr>
      <dsp:spPr>
        <a:xfrm>
          <a:off x="0" y="614148"/>
          <a:ext cx="8485767" cy="99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423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 err="1"/>
            <a:t>Minimise</a:t>
          </a:r>
          <a:r>
            <a:rPr lang="en-US" sz="1600" kern="1200" dirty="0"/>
            <a:t> mental, physical, social and economic negative impacts of a radiation emergency on people and communities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Support a trajectory of positive adaptation and sustainable development, facilitating learning opportunities</a:t>
          </a:r>
          <a:endParaRPr lang="en-US" sz="1700" kern="1200" dirty="0"/>
        </a:p>
      </dsp:txBody>
      <dsp:txXfrm>
        <a:off x="0" y="614148"/>
        <a:ext cx="8485767" cy="993600"/>
      </dsp:txXfrm>
    </dsp:sp>
    <dsp:sp modelId="{26BAF53B-EF90-4976-A4A0-596E61B51BBC}">
      <dsp:nvSpPr>
        <dsp:cNvPr id="0" name=""/>
        <dsp:cNvSpPr/>
      </dsp:nvSpPr>
      <dsp:spPr>
        <a:xfrm>
          <a:off x="0" y="1581951"/>
          <a:ext cx="8485767" cy="599040"/>
        </a:xfrm>
        <a:prstGeom prst="round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Informed decision making and community empowerment</a:t>
          </a:r>
        </a:p>
      </dsp:txBody>
      <dsp:txXfrm>
        <a:off x="29243" y="1611194"/>
        <a:ext cx="8427281" cy="540554"/>
      </dsp:txXfrm>
    </dsp:sp>
    <dsp:sp modelId="{809A7FA7-210F-459D-AF83-65411A0F4F4A}">
      <dsp:nvSpPr>
        <dsp:cNvPr id="0" name=""/>
        <dsp:cNvSpPr/>
      </dsp:nvSpPr>
      <dsp:spPr>
        <a:xfrm>
          <a:off x="0" y="2206788"/>
          <a:ext cx="8485767" cy="57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423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Empower communities to adapt and self-reorganize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dirty="0"/>
            <a:t>Use and strengthen community capacities/assets and social processes for resilience building </a:t>
          </a:r>
          <a:r>
            <a:rPr lang="en-GB" sz="1800" kern="1200" dirty="0"/>
            <a:t>	</a:t>
          </a:r>
          <a:endParaRPr lang="en-US" sz="1800" kern="1200" dirty="0"/>
        </a:p>
      </dsp:txBody>
      <dsp:txXfrm>
        <a:off x="0" y="2206788"/>
        <a:ext cx="8485767" cy="579600"/>
      </dsp:txXfrm>
    </dsp:sp>
    <dsp:sp modelId="{581E44C7-1D01-4522-878A-B0317DA7E3D3}">
      <dsp:nvSpPr>
        <dsp:cNvPr id="0" name=""/>
        <dsp:cNvSpPr/>
      </dsp:nvSpPr>
      <dsp:spPr>
        <a:xfrm>
          <a:off x="0" y="2786388"/>
          <a:ext cx="8485767" cy="59904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Justice, fairness and inclusion</a:t>
          </a:r>
          <a:endParaRPr lang="en-US" sz="2400" kern="1200" dirty="0"/>
        </a:p>
      </dsp:txBody>
      <dsp:txXfrm>
        <a:off x="29243" y="2815631"/>
        <a:ext cx="8427281" cy="540554"/>
      </dsp:txXfrm>
    </dsp:sp>
    <dsp:sp modelId="{D75428A8-B25F-407A-BFCB-3F787AB3C647}">
      <dsp:nvSpPr>
        <dsp:cNvPr id="0" name=""/>
        <dsp:cNvSpPr/>
      </dsp:nvSpPr>
      <dsp:spPr>
        <a:xfrm>
          <a:off x="0" y="3385429"/>
          <a:ext cx="8485767" cy="811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423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Ensure equitable access to protection resources and critical services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/>
            <a:t>Align resilience policies with community values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Do not shift responsibilities towards affected people or communities</a:t>
          </a:r>
          <a:endParaRPr lang="en-US" sz="1700" kern="1200" dirty="0"/>
        </a:p>
      </dsp:txBody>
      <dsp:txXfrm>
        <a:off x="0" y="3385429"/>
        <a:ext cx="8485767" cy="811440"/>
      </dsp:txXfrm>
    </dsp:sp>
    <dsp:sp modelId="{550067B5-D910-4E4D-BB5D-80AA74096C7A}">
      <dsp:nvSpPr>
        <dsp:cNvPr id="0" name=""/>
        <dsp:cNvSpPr/>
      </dsp:nvSpPr>
      <dsp:spPr>
        <a:xfrm>
          <a:off x="0" y="4196868"/>
          <a:ext cx="8485767" cy="599040"/>
        </a:xfrm>
        <a:prstGeom prst="round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Responsible governance</a:t>
          </a:r>
        </a:p>
      </dsp:txBody>
      <dsp:txXfrm>
        <a:off x="29243" y="4226111"/>
        <a:ext cx="8427281" cy="540554"/>
      </dsp:txXfrm>
    </dsp:sp>
    <dsp:sp modelId="{B2CF3E20-1994-41C4-B9FC-1334884A8242}">
      <dsp:nvSpPr>
        <dsp:cNvPr id="0" name=""/>
        <dsp:cNvSpPr/>
      </dsp:nvSpPr>
      <dsp:spPr>
        <a:xfrm>
          <a:off x="0" y="4795908"/>
          <a:ext cx="8485767" cy="761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423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>
              <a:latin typeface="+mn-lt"/>
            </a:rPr>
            <a:t>Build capacities, reduce vulnerabilities and address social processes that </a:t>
          </a:r>
          <a:r>
            <a:rPr lang="en-GB" sz="1600" kern="1200" dirty="0">
              <a:latin typeface="+mn-lt"/>
            </a:rPr>
            <a:t>may  amplify the consequences of a radiation emergency</a:t>
          </a:r>
          <a:endParaRPr lang="en-US" sz="1600" i="0" kern="1200" dirty="0"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latin typeface="+mn-lt"/>
            </a:rPr>
            <a:t>Stimulate resilience thinking and learning across all EPR&amp;R structure and actors</a:t>
          </a:r>
          <a:endParaRPr lang="en-US" sz="1600" kern="1200" dirty="0">
            <a:latin typeface="+mn-lt"/>
          </a:endParaRPr>
        </a:p>
      </dsp:txBody>
      <dsp:txXfrm>
        <a:off x="0" y="4795908"/>
        <a:ext cx="8485767" cy="761760"/>
      </dsp:txXfrm>
    </dsp:sp>
    <dsp:sp modelId="{C3B984D9-AC04-48B4-A461-18554A9B75E0}">
      <dsp:nvSpPr>
        <dsp:cNvPr id="0" name=""/>
        <dsp:cNvSpPr/>
      </dsp:nvSpPr>
      <dsp:spPr>
        <a:xfrm>
          <a:off x="0" y="5557669"/>
          <a:ext cx="8485767" cy="59904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Holistic assessment of impacts of resilience policies</a:t>
          </a:r>
          <a:endParaRPr lang="en-US" sz="2200" kern="1200" dirty="0"/>
        </a:p>
      </dsp:txBody>
      <dsp:txXfrm>
        <a:off x="29243" y="5586912"/>
        <a:ext cx="8427281" cy="540554"/>
      </dsp:txXfrm>
    </dsp:sp>
    <dsp:sp modelId="{C4BDB73D-DF8D-4403-AC09-A479EA18E036}">
      <dsp:nvSpPr>
        <dsp:cNvPr id="0" name=""/>
        <dsp:cNvSpPr/>
      </dsp:nvSpPr>
      <dsp:spPr>
        <a:xfrm>
          <a:off x="0" y="6156709"/>
          <a:ext cx="8485767" cy="811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423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dirty="0"/>
            <a:t>Core RP ethical values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dirty="0"/>
            <a:t>Short term  vs long term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600" kern="1200" dirty="0"/>
            <a:t>Individual vs Local resilience vs National resilience</a:t>
          </a:r>
          <a:endParaRPr lang="en-US" sz="1600" kern="1200" dirty="0"/>
        </a:p>
      </dsp:txBody>
      <dsp:txXfrm>
        <a:off x="0" y="6156709"/>
        <a:ext cx="8485767" cy="811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>
            <a:extLst>
              <a:ext uri="{FF2B5EF4-FFF2-40B4-BE49-F238E27FC236}">
                <a16:creationId xmlns:a16="http://schemas.microsoft.com/office/drawing/2014/main" id="{F1F63575-9CEB-6C5B-8258-C62E2AA409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D887D1E6-77B5-7A13-82D9-77CB552B31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F34A8-B04D-0C40-8E33-4DBC148C78B8}" type="datetimeFigureOut">
              <a:rPr lang="nb-NO" smtClean="0"/>
              <a:t>11.11.2024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9605F091-7EC7-62B1-4F91-4C6F5899FF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4A28DA21-AC91-29CA-94D8-671ED48DC4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9E9EE-ACF4-4342-95C3-C07FBBAED539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36538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7F2A9-E37C-5340-AA9F-50E1E0A3003E}" type="datetimeFigureOut">
              <a:rPr lang="nb-NO" smtClean="0"/>
              <a:t>11.11.2024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0A7A7-E07C-FD40-9A85-59B024FABE52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08064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70A7A7-E07C-FD40-9A85-59B024FABE52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24849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Mobilise</a:t>
            </a:r>
            <a:r>
              <a:rPr lang="en-US" dirty="0"/>
              <a:t> resources: … thereby, transforming how resources were mobilized and establishing new funding channels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Stimulate learning for local actors to improve skills in information evaluation and dissemination, </a:t>
            </a:r>
          </a:p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70A7A7-E07C-FD40-9A85-59B024FABE52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26095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nb-NO" sz="1200" dirty="0">
                <a:latin typeface="+mj-lt"/>
              </a:rPr>
              <a:t>Tensions between different levels of resilience (</a:t>
            </a:r>
            <a:r>
              <a:rPr lang="nl-NL" sz="1200" dirty="0" err="1">
                <a:effectLst/>
                <a:latin typeface="+mj-lt"/>
                <a:ea typeface="Arial" panose="020B0604020202020204" pitchFamily="34" charset="0"/>
              </a:rPr>
              <a:t>Yamashita</a:t>
            </a:r>
            <a:r>
              <a:rPr lang="nl-NL" sz="1200" dirty="0">
                <a:effectLst/>
                <a:latin typeface="+mj-lt"/>
                <a:ea typeface="Arial" panose="020B0604020202020204" pitchFamily="34" charset="0"/>
              </a:rPr>
              <a:t>, S., &amp; </a:t>
            </a:r>
            <a:r>
              <a:rPr lang="nl-NL" sz="1200" dirty="0" err="1">
                <a:effectLst/>
                <a:latin typeface="+mj-lt"/>
                <a:ea typeface="Arial" panose="020B0604020202020204" pitchFamily="34" charset="0"/>
              </a:rPr>
              <a:t>Takamura</a:t>
            </a:r>
            <a:r>
              <a:rPr lang="nl-NL" sz="1200" dirty="0">
                <a:effectLst/>
                <a:latin typeface="+mj-lt"/>
                <a:ea typeface="Arial" panose="020B0604020202020204" pitchFamily="34" charset="0"/>
              </a:rPr>
              <a:t>, N. 2015)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120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nl-NL" sz="12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an-made disasters have a </a:t>
            </a:r>
            <a:r>
              <a:rPr lang="nl-NL" sz="12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stronger</a:t>
            </a:r>
            <a:r>
              <a:rPr lang="nl-NL" sz="12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nl-NL" sz="12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negative</a:t>
            </a:r>
            <a:r>
              <a:rPr lang="nl-NL" sz="12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impact on community </a:t>
            </a:r>
            <a:r>
              <a:rPr lang="nl-NL" sz="12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bonds</a:t>
            </a:r>
            <a:r>
              <a:rPr lang="nl-NL" sz="12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(</a:t>
            </a:r>
            <a:r>
              <a:rPr lang="nl-NL" sz="12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Ohto</a:t>
            </a:r>
            <a:r>
              <a:rPr lang="nl-NL" sz="12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et al 2017)</a:t>
            </a:r>
            <a:endParaRPr lang="nl-NL" sz="1200" dirty="0">
              <a:effectLst/>
              <a:latin typeface="+mj-lt"/>
              <a:ea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b-NO" sz="1200" dirty="0">
                <a:latin typeface="+mj-lt"/>
              </a:rPr>
              <a:t>Responsibilisation of individuals (</a:t>
            </a:r>
            <a:r>
              <a:rPr lang="en-US" sz="1200" dirty="0" err="1">
                <a:solidFill>
                  <a:srgbClr val="000000"/>
                </a:solidFill>
                <a:latin typeface="+mj-lt"/>
              </a:rPr>
              <a:t>Coaffee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 2023, Wada et al 2022</a:t>
            </a:r>
            <a:r>
              <a:rPr lang="nb-NO" sz="1200" dirty="0">
                <a:latin typeface="+mj-lt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nb-NO" sz="1200" dirty="0">
              <a:latin typeface="+mj-lt"/>
            </a:endParaRPr>
          </a:p>
          <a:p>
            <a:r>
              <a:rPr lang="en-US" sz="1200" b="0" i="0" u="none" strike="noStrike" baseline="0" dirty="0">
                <a:solidFill>
                  <a:srgbClr val="000000"/>
                </a:solidFill>
                <a:latin typeface="+mj-lt"/>
              </a:rPr>
              <a:t>“Contemporary community resilience campaigns are different and are aimed at </a:t>
            </a:r>
            <a:r>
              <a:rPr lang="en-US" sz="1200" b="0" i="1" u="none" strike="noStrike" baseline="0" dirty="0">
                <a:solidFill>
                  <a:srgbClr val="000000"/>
                </a:solidFill>
                <a:latin typeface="+mj-lt"/>
              </a:rPr>
              <a:t>everyone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+mj-lt"/>
              </a:rPr>
              <a:t>as part of their supposed </a:t>
            </a:r>
            <a:r>
              <a:rPr lang="en-US" sz="1200" b="0" i="1" u="none" strike="noStrike" baseline="0" dirty="0">
                <a:solidFill>
                  <a:srgbClr val="000000"/>
                </a:solidFill>
                <a:latin typeface="+mj-lt"/>
              </a:rPr>
              <a:t>moral duty as a responsible citizen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+mj-lt"/>
              </a:rPr>
              <a:t>.”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200" dirty="0"/>
              <a:t>Promotion of «social acceptability» of certain risks (</a:t>
            </a:r>
            <a:r>
              <a:rPr lang="nl-NL" sz="1200" dirty="0" err="1">
                <a:effectLst/>
                <a:ea typeface="Arial" panose="020B0604020202020204" pitchFamily="34" charset="0"/>
              </a:rPr>
              <a:t>Kojima</a:t>
            </a:r>
            <a:r>
              <a:rPr lang="nl-NL" sz="1200" dirty="0">
                <a:effectLst/>
                <a:ea typeface="Arial" panose="020B0604020202020204" pitchFamily="34" charset="0"/>
              </a:rPr>
              <a:t> 2023)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nb-NO" sz="2800" dirty="0"/>
              <a:t>Pushing people to accept undesirable outcomes?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nb-NO" sz="2000" dirty="0"/>
              <a:t>Acceptance of discomforts in the life after disaster (Kobayashi et al 2022</a:t>
            </a:r>
            <a:endParaRPr lang="nb-NO" sz="12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lies in the scope of resilience: are there also limits to resilience?</a:t>
            </a:r>
          </a:p>
          <a:p>
            <a:r>
              <a:rPr lang="en-US" dirty="0"/>
              <a:t>Wie decides what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b-NO" dirty="0"/>
              <a:t>Reinforcement of inequalities: those who already have more resources have capacity to participate in interventions that increase their individual resilience (Raisio et al 2023)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b-NO" dirty="0"/>
              <a:t>The extent of citizen participation in decisions on resilience interventions (</a:t>
            </a:r>
            <a:r>
              <a:rPr lang="nl-NL" sz="12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Vlachopoulou</a:t>
            </a:r>
            <a:r>
              <a:rPr lang="nl-NL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E. I., &amp; </a:t>
            </a:r>
            <a:r>
              <a:rPr lang="nl-NL" sz="12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Mizuta</a:t>
            </a:r>
            <a:r>
              <a:rPr lang="nl-NL" sz="1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D. D. 2018) </a:t>
            </a:r>
            <a:endParaRPr lang="nb-NO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b-NO" dirty="0"/>
              <a:t>How is resilience framed and by whom? (Wada et al 2022, Ribault 2019)</a:t>
            </a:r>
          </a:p>
          <a:p>
            <a:r>
              <a:rPr lang="en-US" dirty="0"/>
              <a:t> resilience is and when a community is resilient enough?</a:t>
            </a:r>
          </a:p>
          <a:p>
            <a:endParaRPr lang="en-US" dirty="0"/>
          </a:p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70A7A7-E07C-FD40-9A85-59B024FABE52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21652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Definition of resilience and whether a community is resilient enough should be an inclusive and equitable process</a:t>
            </a:r>
            <a:endParaRPr lang="en-150" dirty="0"/>
          </a:p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70A7A7-E07C-FD40-9A85-59B024FABE52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65215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B437-4A4A-3242-9647-6BFDE3C3682C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6313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70A7A7-E07C-FD40-9A85-59B024FABE52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056824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70A7A7-E07C-FD40-9A85-59B024FABE52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616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14 partners 10 countries</a:t>
            </a:r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70A7A7-E07C-FD40-9A85-59B024FABE52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4941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want</a:t>
            </a:r>
            <a:r>
              <a:rPr lang="fr-FR" dirty="0"/>
              <a:t> to </a:t>
            </a:r>
            <a:r>
              <a:rPr lang="fr-FR" dirty="0" err="1"/>
              <a:t>caracterise</a:t>
            </a:r>
            <a:r>
              <a:rPr lang="fr-FR" dirty="0"/>
              <a:t> </a:t>
            </a:r>
            <a:r>
              <a:rPr lang="fr-FR" dirty="0" err="1"/>
              <a:t>relisience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the interaction </a:t>
            </a:r>
            <a:r>
              <a:rPr lang="fr-FR" dirty="0" err="1"/>
              <a:t>between</a:t>
            </a:r>
            <a:r>
              <a:rPr lang="fr-FR" dirty="0"/>
              <a:t> biblio on </a:t>
            </a:r>
            <a:r>
              <a:rPr lang="fr-FR" dirty="0" err="1"/>
              <a:t>resilie</a:t>
            </a:r>
            <a:r>
              <a:rPr lang="fr-FR" dirty="0"/>
              <a:t>, case </a:t>
            </a:r>
            <a:r>
              <a:rPr lang="fr-FR" dirty="0" err="1"/>
              <a:t>study</a:t>
            </a:r>
            <a:r>
              <a:rPr lang="fr-FR" dirty="0"/>
              <a:t> and stakeholder feedback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En particulier l’utilisation de cas d’étude sur lequel nous voudrions insister dans cette communication car cela est plus susceptible d’intéresser le réseau </a:t>
            </a:r>
            <a:r>
              <a:rPr lang="fr-FR" dirty="0" err="1"/>
              <a:t>share</a:t>
            </a:r>
            <a:endParaRPr lang="fr-FR" dirty="0"/>
          </a:p>
          <a:p>
            <a:r>
              <a:rPr lang="en-US" sz="1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B437-4A4A-3242-9647-6BFDE3C3682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364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Capacities:</a:t>
            </a:r>
          </a:p>
          <a:p>
            <a:r>
              <a:rPr lang="en-US" sz="1200" dirty="0"/>
              <a:t>- cope and absorb the effects of known stresses (absorptive capacities); </a:t>
            </a:r>
          </a:p>
          <a:p>
            <a:r>
              <a:rPr lang="en-US" sz="1200" dirty="0"/>
              <a:t>- make incremental adjustments in anticipation of or in response to change (adaptive capacities); </a:t>
            </a:r>
          </a:p>
          <a:p>
            <a:r>
              <a:rPr lang="en-US" sz="1200" dirty="0"/>
              <a:t>- change the system to address the structural or root causes of risk (transformative capacities). </a:t>
            </a:r>
          </a:p>
          <a:p>
            <a:endParaRPr lang="en-US" sz="1200" dirty="0"/>
          </a:p>
          <a:p>
            <a:r>
              <a:rPr lang="en-US" sz="1200" dirty="0"/>
              <a:t>Different units of analysis</a:t>
            </a:r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B437-4A4A-3242-9647-6BFDE3C3682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822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B437-4A4A-3242-9647-6BFDE3C3682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744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Wellbeing- development indicators, e.g.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related to livelihoods, economic situation, human capital, nutrition ; prior and after the disaster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Vulnerability: how exposed people are to disasters (=exposure) and how likely it is that they get harmed (=susceptibility). </a:t>
            </a:r>
          </a:p>
          <a:p>
            <a:r>
              <a:rPr lang="en-US" dirty="0"/>
              <a:t>Reaction and recovery: ex-post assessment, e.g. in terms of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restoring infrastructure, housing, livelihoods, and social structures </a:t>
            </a:r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B437-4A4A-3242-9647-6BFDE3C3682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601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latin typeface="+mn-lt"/>
                <a:cs typeface="Times New Roman" panose="02020603050405020304" pitchFamily="18" charset="0"/>
              </a:rPr>
              <a:t>despite high-risk status, chronic stress, or following prolonged or severe trauma</a:t>
            </a:r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70A7A7-E07C-FD40-9A85-59B024FABE52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72649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Preparedness vs crisis?</a:t>
            </a:r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70A7A7-E07C-FD40-9A85-59B024FABE52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5410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07000"/>
              </a:lnSpc>
              <a:buFont typeface="Symbol" panose="05050102010706020507" pitchFamily="18" charset="2"/>
              <a:buNone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 these elements require reflection: how do these play a role for rad emergencies in war situations</a:t>
            </a:r>
            <a:endParaRPr lang="en-150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3BB437-4A4A-3242-9647-6BFDE3C3682C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777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Nadpis a obsah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13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494"/>
              </a:buClr>
              <a:buSzPts val="3200"/>
              <a:buFont typeface="Josefi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body" idx="1"/>
          </p:nvPr>
        </p:nvSpPr>
        <p:spPr>
          <a:xfrm>
            <a:off x="838200" y="1910651"/>
            <a:ext cx="10515600" cy="36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494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494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494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494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494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6308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34140B-107B-406C-A6D3-38CF1E72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BF00318-8674-417E-8DC9-5545B817A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A8144675-04E5-49B8-9C7B-1B4069A01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F4813D2-6762-41A6-A3F6-A8B2B489A0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11.11.2024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CF79BDB-04A5-4CA1-9AFC-D92649B0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D1B55BF-883A-43D2-A416-1B0CC9206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988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99762A-4AF6-4281-A893-828CB0992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F10941D-14C7-4C76-B199-026BD0FBC5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D5D674AF-2F15-40A0-99DC-0D2B26056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822AACC-4924-45F1-9D23-1D7DE45C52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11.11.2024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1F8F6B9-7F75-4B36-A9E3-B99847FF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F821FF8-D1EA-41D5-871E-2B0136896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5436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5153E4-DCBB-476B-8A41-2A43545E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26F4090-BB5E-472A-9E4F-34A65D0BC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08403A5-A323-44D5-AA84-F7E4BBD815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11.11.2024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E9B3FC1-53F9-4C2F-B533-16B3F4FF6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55CFE27-5921-43CF-9AA6-6F3FAFADE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4173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21AF7588-7383-409D-A981-B8303246C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8044AD8-E6FB-4CD5-B384-82DDB990D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48DEBA2-CA76-4424-97E0-A614B530BB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11.11.2024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2F6D931-39FC-42E3-9522-7DABDBA85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E19E73-FD49-4EF7-AA37-157F4502B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495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nhold èn-spalte - lysegrøn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CD4DDEA-E31A-8D88-35A7-D65C0BE1F9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24206"/>
            <a:ext cx="8534400" cy="1404594"/>
          </a:xfrm>
        </p:spPr>
        <p:txBody>
          <a:bodyPr/>
          <a:lstStyle/>
          <a:p>
            <a:r>
              <a:rPr lang="nb-NO" dirty="0"/>
              <a:t>Tittel</a:t>
            </a: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EC0F9BC4-6FBE-403F-0587-F08945BE5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8" y="6200775"/>
            <a:ext cx="4114800" cy="356067"/>
          </a:xfrm>
        </p:spPr>
        <p:txBody>
          <a:bodyPr/>
          <a:lstStyle/>
          <a:p>
            <a:r>
              <a:rPr lang="nb-NO" dirty="0"/>
              <a:t>Tittel på presentasjonen</a:t>
            </a:r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B62DE300-81E2-4A5D-0FF7-042C3F0C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5971175-16FF-D246-8503-4734F8508538}" type="slidenum">
              <a:rPr lang="nb-NO" smtClean="0"/>
              <a:pPr algn="ctr"/>
              <a:t>‹N°›</a:t>
            </a:fld>
            <a:endParaRPr lang="nb-NO" dirty="0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18ABFA91-52B2-A520-ED45-6E4C5F61C2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1" y="2258449"/>
            <a:ext cx="8533112" cy="28687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82968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93E7-2761-4A43-854A-3D5076D560DE}" type="datetimeFigureOut">
              <a:rPr lang="fr-FR" smtClean="0"/>
              <a:t>11/11/2024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4D9D-B22C-6049-9E87-0424B91370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6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0FA30F-2E56-4124-B517-06591F7E3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76098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004494"/>
                </a:solidFill>
                <a:latin typeface="Josefin Sans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E9C9740-811B-48AB-BFED-F72EE81D2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85731"/>
            <a:ext cx="9144000" cy="2472069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4494"/>
                </a:solidFill>
                <a:latin typeface="Josefin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C6B2B26D-5846-4306-BB5C-7582DA814C22}"/>
              </a:ext>
            </a:extLst>
          </p:cNvPr>
          <p:cNvCxnSpPr/>
          <p:nvPr userDrawn="1"/>
        </p:nvCxnSpPr>
        <p:spPr>
          <a:xfrm>
            <a:off x="490844" y="2498080"/>
            <a:ext cx="10894911" cy="0"/>
          </a:xfrm>
          <a:prstGeom prst="line">
            <a:avLst/>
          </a:prstGeom>
          <a:ln w="73025" cap="rnd">
            <a:solidFill>
              <a:srgbClr val="FFAA3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Skupina 6">
            <a:extLst>
              <a:ext uri="{FF2B5EF4-FFF2-40B4-BE49-F238E27FC236}">
                <a16:creationId xmlns:a16="http://schemas.microsoft.com/office/drawing/2014/main" id="{294CBF6E-B788-F958-65B5-97C2FC6EFAE4}"/>
              </a:ext>
            </a:extLst>
          </p:cNvPr>
          <p:cNvGrpSpPr/>
          <p:nvPr userDrawn="1"/>
        </p:nvGrpSpPr>
        <p:grpSpPr>
          <a:xfrm>
            <a:off x="1052423" y="6142010"/>
            <a:ext cx="9666734" cy="677327"/>
            <a:chOff x="490844" y="5987668"/>
            <a:chExt cx="11427384" cy="852131"/>
          </a:xfrm>
        </p:grpSpPr>
        <p:pic>
          <p:nvPicPr>
            <p:cNvPr id="5" name="Image 4" descr="Co-funded by the EU">
              <a:extLst>
                <a:ext uri="{FF2B5EF4-FFF2-40B4-BE49-F238E27FC236}">
                  <a16:creationId xmlns:a16="http://schemas.microsoft.com/office/drawing/2014/main" id="{180FB524-AECE-33FB-3C7E-D1293A2AA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9921" y="6155799"/>
              <a:ext cx="3268307" cy="68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Obrázek 8">
              <a:extLst>
                <a:ext uri="{FF2B5EF4-FFF2-40B4-BE49-F238E27FC236}">
                  <a16:creationId xmlns:a16="http://schemas.microsoft.com/office/drawing/2014/main" id="{8676AD21-29DC-DB00-1DCE-E7A187C30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0844" y="5987668"/>
              <a:ext cx="2082546" cy="8046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7997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369E46-A1EB-4027-BDD5-352DDA43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65126"/>
            <a:ext cx="9982200" cy="113406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3272895-ADD2-46D2-833C-9FD982046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0651"/>
            <a:ext cx="10515600" cy="367831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0C09167-73B5-4270-9B5C-A07501AA3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DC59C42A-20CA-4586-AD4E-805E739FD2E9}"/>
              </a:ext>
            </a:extLst>
          </p:cNvPr>
          <p:cNvCxnSpPr/>
          <p:nvPr userDrawn="1"/>
        </p:nvCxnSpPr>
        <p:spPr>
          <a:xfrm>
            <a:off x="203765" y="1499192"/>
            <a:ext cx="10894911" cy="0"/>
          </a:xfrm>
          <a:prstGeom prst="line">
            <a:avLst/>
          </a:prstGeom>
          <a:ln w="73025" cap="rnd">
            <a:solidFill>
              <a:srgbClr val="FFAA3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450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9DC381-F37F-4D6C-A1A7-C2123D085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C0AB28ED-0F66-449B-80C1-FF59CBD8C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3E7EA3D-59B3-40FA-83B9-AD7934F9A7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11.11.2024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94D6B24-8DCF-4ACF-AB9B-A769FEE6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099C325-7906-4089-AC3F-6BA1A0111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244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DCDF92-48A0-417B-AC92-4CA2FE59A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DC38AB8-C6E3-4659-A26D-2DFA0C1D3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C05469E-3F2E-4E61-BA28-8A3B06390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E550B51-1362-4C11-80D1-100E5F9C90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11.11.2024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4BF1106-4082-4AB1-A00B-F9ACECA20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A41419B-D2DD-4BBE-830E-45BBBC1B2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059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B2D5AE-B090-464E-BEFC-5311C1586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046B9DE-5EBE-4D70-A087-3C71D83E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11.11.2024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D9BF548-8579-4378-A4D0-AE794DB08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FAF0D16-0215-4742-8B53-4205B95A0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5778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F25ADB-9A3F-4254-99AB-64BFBCDE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DB2C97FA-5156-4C45-9EC9-CAE4F2BCA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17662C36-9814-4991-ADE1-DF39122F7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71C27CED-4A96-4209-AEF6-3E8CAE672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F7A6D0F5-BED0-4CB6-A741-C9FF03066E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91957503-B950-4BB0-A5B8-385B0EF28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11.11.2024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3C9F6566-9EA2-44D4-B9A6-9EFE0BC32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9C123ED-3451-4511-B212-88762B03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364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C44258A-583C-4557-A309-B96FCEF6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11.11.2024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1386A3D-1FCC-443B-BAF3-AA869401C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85CB790-0BD0-438D-BC5F-7C24868A9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773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736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9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57AA4BD-98CE-4B82-A74B-061C30366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974" y="365125"/>
            <a:ext cx="99908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3679AB07-4EB3-46C9-9923-A1A3CA757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59507"/>
            <a:ext cx="10515600" cy="3678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4" name="Picture 3" descr="A logo with a drop of water&#10;&#10;Description automatically generated">
            <a:extLst>
              <a:ext uri="{FF2B5EF4-FFF2-40B4-BE49-F238E27FC236}">
                <a16:creationId xmlns:a16="http://schemas.microsoft.com/office/drawing/2014/main" id="{818FFB35-0543-3D0F-F4B6-B6645CAEB8B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-281865" y="114820"/>
            <a:ext cx="2082546" cy="156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4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70" r:id="rId5"/>
    <p:sldLayoutId id="2147483769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4494"/>
          </a:solidFill>
          <a:latin typeface="Josefin San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reventionweb.net/publication/disaster-resilience-measurements-stocktaking-ongoing-efforts-developing-systems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5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7.jpeg"/><Relationship Id="rId4" Type="http://schemas.openxmlformats.org/officeDocument/2006/relationships/image" Target="../media/image16.svg"/><Relationship Id="rId9" Type="http://schemas.microsoft.com/office/2007/relationships/diagramDrawing" Target="../diagrams/drawing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91B503EC-76F7-406A-AFB2-4F8BB0834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198" y="2545386"/>
            <a:ext cx="10737428" cy="2552946"/>
          </a:xfrm>
        </p:spPr>
        <p:txBody>
          <a:bodyPr>
            <a:normAutofit/>
          </a:bodyPr>
          <a:lstStyle/>
          <a:p>
            <a:endParaRPr lang="nl-BE" sz="3200" dirty="0"/>
          </a:p>
          <a:p>
            <a:r>
              <a:rPr lang="en-US" sz="3200" dirty="0"/>
              <a:t>C. Turcanu, Y. Tomkiv, R. Geysmans, A. Nagy</a:t>
            </a:r>
          </a:p>
          <a:p>
            <a:endParaRPr lang="en-US" sz="3200" dirty="0"/>
          </a:p>
          <a:p>
            <a:endParaRPr lang="nl-B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709851" y="6339841"/>
            <a:ext cx="413657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400" b="1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Josefin Sans" pitchFamily="2" charset="0"/>
                <a:ea typeface="+mn-ea"/>
                <a:cs typeface="+mn-cs"/>
              </a:rPr>
              <a:t>NERIS workshop 11/11/2024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Josefin Sans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0FE136-4898-C6FC-485D-64354E2F0A04}"/>
              </a:ext>
            </a:extLst>
          </p:cNvPr>
          <p:cNvSpPr txBox="1"/>
          <p:nvPr/>
        </p:nvSpPr>
        <p:spPr>
          <a:xfrm>
            <a:off x="2037806" y="766584"/>
            <a:ext cx="8116388" cy="1380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Resilience to radiation emergencies in war or armed conflict situations</a:t>
            </a:r>
          </a:p>
        </p:txBody>
      </p:sp>
      <p:pic>
        <p:nvPicPr>
          <p:cNvPr id="6" name="Picture 5" descr="A black and white logo&#10;&#10;Description automatically generated">
            <a:extLst>
              <a:ext uri="{FF2B5EF4-FFF2-40B4-BE49-F238E27FC236}">
                <a16:creationId xmlns:a16="http://schemas.microsoft.com/office/drawing/2014/main" id="{42697EE0-6F2A-074C-D753-DEFADBA5E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12" y="5328839"/>
            <a:ext cx="1475154" cy="3358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3CC4A0-6DC8-2477-0199-1B087A7CD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683" y="5149500"/>
            <a:ext cx="929750" cy="69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0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B4698-C704-26E6-7BB3-78BCFC0B7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resilience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DB4B2-D064-9262-48EE-3BCAC3CDF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101" y="1741118"/>
            <a:ext cx="10515600" cy="4851963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●"/>
            </a:pPr>
            <a:r>
              <a:rPr lang="en-US" sz="2100" dirty="0">
                <a:latin typeface="+mn-lt"/>
                <a:cs typeface="Times New Roman" panose="02020603050405020304" pitchFamily="18" charset="0"/>
              </a:rPr>
              <a:t>Nuclear: focus on psychological resilience (maintain or regain mental health and wellbeing, adaptation)</a:t>
            </a:r>
          </a:p>
          <a:p>
            <a:pPr lvl="1">
              <a:lnSpc>
                <a:spcPct val="120000"/>
              </a:lnSpc>
            </a:pPr>
            <a:r>
              <a:rPr lang="en-US" sz="2100" dirty="0">
                <a:latin typeface="+mn-lt"/>
              </a:rPr>
              <a:t>Strong agency and responsibility on individuals</a:t>
            </a:r>
          </a:p>
          <a:p>
            <a:pPr lvl="1">
              <a:lnSpc>
                <a:spcPct val="120000"/>
              </a:lnSpc>
            </a:pPr>
            <a:r>
              <a:rPr lang="en-US" sz="2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need to broaden</a:t>
            </a:r>
            <a:endParaRPr lang="en-US" sz="2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●"/>
            </a:pPr>
            <a:r>
              <a:rPr lang="en-US" sz="2100" dirty="0">
                <a:latin typeface="+mn-lt"/>
                <a:cs typeface="Times New Roman" panose="02020603050405020304" pitchFamily="18" charset="0"/>
              </a:rPr>
              <a:t>War literature: broader </a:t>
            </a:r>
            <a:r>
              <a:rPr lang="en-US" sz="2100" dirty="0" err="1">
                <a:latin typeface="+mn-lt"/>
                <a:cs typeface="Times New Roman" panose="02020603050405020304" pitchFamily="18" charset="0"/>
              </a:rPr>
              <a:t>conceptualisations</a:t>
            </a:r>
            <a:r>
              <a:rPr lang="en-US" sz="2100" dirty="0">
                <a:latin typeface="+mn-lt"/>
                <a:cs typeface="Times New Roman" panose="02020603050405020304" pitchFamily="18" charset="0"/>
              </a:rPr>
              <a:t>: e.g. “positive trajectory of adaptation” ;  maintain “positive functioning or competence’  (Kimhi et al., 2012), but also global mental health, advocacy, women’s rights (e.g. Veronese et al 2021)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●"/>
            </a:pPr>
            <a:r>
              <a:rPr lang="en-US" sz="2100" dirty="0">
                <a:latin typeface="+mn-lt"/>
                <a:cs typeface="Times New Roman" panose="02020603050405020304" pitchFamily="18" charset="0"/>
              </a:rPr>
              <a:t>Influencing factors (e.g. </a:t>
            </a:r>
            <a:r>
              <a:rPr lang="en-GB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Veronese et al 2021; </a:t>
            </a:r>
            <a:r>
              <a:rPr lang="en-GB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Eshel</a:t>
            </a:r>
            <a:r>
              <a:rPr lang="en-GB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et al 2017)</a:t>
            </a:r>
            <a:r>
              <a:rPr lang="en-US" sz="2100" dirty="0"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, among others:</a:t>
            </a:r>
            <a:endParaRPr lang="en-US" sz="2100" dirty="0">
              <a:latin typeface="+mn-lt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●"/>
            </a:pPr>
            <a:r>
              <a:rPr lang="en-GB" sz="1900" u="none" strike="noStrike" dirty="0">
                <a:effectLst/>
                <a:latin typeface="+mn-lt"/>
                <a:ea typeface="Arial" panose="020B0604020202020204" pitchFamily="34" charset="0"/>
              </a:rPr>
              <a:t>Human Security (feeling safe, psychophysical health); </a:t>
            </a:r>
            <a:r>
              <a:rPr lang="en-US" sz="1900" u="none" strike="noStrike" dirty="0">
                <a:effectLst/>
                <a:latin typeface="+mn-lt"/>
                <a:ea typeface="Arial" panose="020B0604020202020204" pitchFamily="34" charset="0"/>
              </a:rPr>
              <a:t>e</a:t>
            </a:r>
            <a:r>
              <a:rPr lang="en-US" sz="1900" dirty="0">
                <a:latin typeface="+mn-lt"/>
              </a:rPr>
              <a:t>xposure to terror, (memories of) past experiences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●"/>
            </a:pPr>
            <a:r>
              <a:rPr lang="en-GB" sz="1900" u="none" strike="noStrike" dirty="0">
                <a:effectLst/>
                <a:latin typeface="+mn-lt"/>
                <a:ea typeface="Arial" panose="020B0604020202020204" pitchFamily="34" charset="0"/>
              </a:rPr>
              <a:t>Family Ties (nuclear and extended)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●"/>
            </a:pPr>
            <a:r>
              <a:rPr lang="en-GB" sz="1900" u="none" strike="noStrike" dirty="0">
                <a:effectLst/>
                <a:latin typeface="+mn-lt"/>
                <a:ea typeface="Arial" panose="020B0604020202020204" pitchFamily="34" charset="0"/>
              </a:rPr>
              <a:t>Psychosocial Resources (friendships, community protection, social support, sense of coherence, social integration, </a:t>
            </a:r>
            <a:r>
              <a:rPr lang="en-US" sz="19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trust in political and public institutions, </a:t>
            </a:r>
            <a:r>
              <a:rPr lang="en-GB" sz="1900" u="none" strike="noStrike" dirty="0">
                <a:effectLst/>
                <a:latin typeface="+mn-lt"/>
                <a:ea typeface="Arial" panose="020B0604020202020204" pitchFamily="34" charset="0"/>
              </a:rPr>
              <a:t>)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●"/>
            </a:pPr>
            <a:r>
              <a:rPr lang="en-GB" sz="1900" u="none" strike="noStrike" dirty="0">
                <a:effectLst/>
                <a:latin typeface="+mn-lt"/>
                <a:ea typeface="Arial" panose="020B0604020202020204" pitchFamily="34" charset="0"/>
              </a:rPr>
              <a:t>Individual Resources (sense of purpose, spirituality, education, work, activism and civic engagement, </a:t>
            </a:r>
            <a:r>
              <a:rPr lang="en-GB" sz="1900" u="none" strike="noStrike" dirty="0" err="1">
                <a:effectLst/>
                <a:latin typeface="+mn-lt"/>
                <a:ea typeface="Arial" panose="020B0604020202020204" pitchFamily="34" charset="0"/>
              </a:rPr>
              <a:t>humor</a:t>
            </a:r>
            <a:r>
              <a:rPr lang="en-GB" sz="1900" u="none" strike="noStrike" dirty="0">
                <a:effectLst/>
                <a:latin typeface="+mn-lt"/>
                <a:ea typeface="Arial" panose="020B0604020202020204" pitchFamily="34" charset="0"/>
              </a:rPr>
              <a:t>)</a:t>
            </a:r>
            <a:endParaRPr lang="en-GB" sz="1900" dirty="0">
              <a:latin typeface="+mn-lt"/>
              <a:ea typeface="Arial" panose="020B0604020202020204" pitchFamily="34" charset="0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●"/>
            </a:pPr>
            <a:r>
              <a:rPr lang="en-GB" sz="1900" u="none" strike="noStrike" dirty="0">
                <a:effectLst/>
                <a:latin typeface="+mn-lt"/>
                <a:ea typeface="Arial" panose="020B0604020202020204" pitchFamily="34" charset="0"/>
              </a:rPr>
              <a:t>Motherhood (protection of children, maternal agency)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●"/>
            </a:pPr>
            <a:r>
              <a:rPr lang="en-GB" sz="1900" dirty="0">
                <a:latin typeface="+mn-lt"/>
                <a:ea typeface="Arial" panose="020B0604020202020204" pitchFamily="34" charset="0"/>
              </a:rPr>
              <a:t>Patriotism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●"/>
            </a:pPr>
            <a:endParaRPr lang="en-US" sz="1800" dirty="0">
              <a:latin typeface="+mn-lt"/>
            </a:endParaRPr>
          </a:p>
          <a:p>
            <a:pPr>
              <a:lnSpc>
                <a:spcPct val="120000"/>
              </a:lnSpc>
            </a:pPr>
            <a:endParaRPr lang="en-150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06546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D2C95-5039-8497-D4DC-8DD3DFD3F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enhance individual resilience (examples)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6ED68-4C1D-3198-7B64-C8761AC59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95" y="1910651"/>
            <a:ext cx="11365805" cy="49473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+mn-lt"/>
              </a:rPr>
              <a:t>Educational and culturally-sensitive interventions (also communities where exposure is anticipated)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Interventions focused on promotion of mental health (cf. WHO, 2020; OECD-NEA, 2024)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Community- and school-based programs promoting belongingness and collective efficacy 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Mindfulness and narrative interventions 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Urban green space for promoting quality of life and resilience 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Strengths-based approaches in healthcare screening procedures (screening for assets and resources in addition to risk factors)</a:t>
            </a:r>
          </a:p>
          <a:p>
            <a:pPr marL="0" indent="0">
              <a:buNone/>
            </a:pPr>
            <a:r>
              <a:rPr lang="en-US" sz="2400" dirty="0">
                <a:latin typeface="+mn-lt"/>
              </a:rPr>
              <a:t>Women's’ rights, freedom, and advocacy</a:t>
            </a:r>
          </a:p>
          <a:p>
            <a:endParaRPr lang="en-US" dirty="0"/>
          </a:p>
          <a:p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3573274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93806-DD42-8471-EB60-DF7B37C4F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and community resilience are connected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65B82-97D7-87E9-6FAF-8F8DB8D0B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Individual resilience is influenced by interactions with the social and political environments (Sousa et al., 2013)</a:t>
            </a:r>
          </a:p>
          <a:p>
            <a:r>
              <a:rPr lang="en-US" dirty="0"/>
              <a:t>Perceived community resilience as predictor for individual resilience (e.g. </a:t>
            </a:r>
            <a:r>
              <a:rPr lang="en-US" dirty="0" err="1"/>
              <a:t>Eshel</a:t>
            </a:r>
            <a:r>
              <a:rPr lang="en-US" dirty="0"/>
              <a:t> et al 2017)</a:t>
            </a:r>
          </a:p>
          <a:p>
            <a:r>
              <a:rPr lang="en-GB" dirty="0"/>
              <a:t>“Resilience portfolio”: process of positive adaptation which uses individual, family, and community strengths (Kelmendi and Hamby, 2023). </a:t>
            </a:r>
            <a:endParaRPr lang="en-US" dirty="0"/>
          </a:p>
          <a:p>
            <a:endParaRPr lang="en-US" dirty="0"/>
          </a:p>
          <a:p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447608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D64EC-2B43-F924-59DF-7808E020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Resilience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45042-AC7A-92A5-1F39-AC10D4A3A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944" y="1685182"/>
            <a:ext cx="11337099" cy="4694957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Nuclear: strongly connected with (post-Fukushima) reconstruction and recovery </a:t>
            </a:r>
          </a:p>
          <a:p>
            <a:pPr lvl="1"/>
            <a:r>
              <a:rPr lang="en-US" sz="1800" dirty="0"/>
              <a:t>Focus on positive trajectory of adaptation</a:t>
            </a:r>
          </a:p>
          <a:p>
            <a:pPr lvl="1"/>
            <a:r>
              <a:rPr lang="en-US" sz="1800" dirty="0"/>
              <a:t>Key role of NGOs and NPOs to support a high level of citizens’ participation (e.g. </a:t>
            </a:r>
            <a:r>
              <a:rPr lang="en-US" sz="1800" dirty="0" err="1"/>
              <a:t>Vlachopoulou</a:t>
            </a:r>
            <a:r>
              <a:rPr lang="en-US" sz="1800" dirty="0"/>
              <a:t> &amp; Mizuta, 2018)</a:t>
            </a:r>
          </a:p>
          <a:p>
            <a:pPr lvl="1"/>
            <a:r>
              <a:rPr lang="en-US" sz="1800" dirty="0"/>
              <a:t>Need to critically reflect on the objectives of resilience: bouncing back, bouncing forward, or transformative resilience? </a:t>
            </a:r>
          </a:p>
          <a:p>
            <a:pPr lvl="1"/>
            <a:r>
              <a:rPr lang="en-US" sz="1800" dirty="0"/>
              <a:t>Sustainable development should be at the core of resilience building efforts</a:t>
            </a:r>
          </a:p>
          <a:p>
            <a:pPr lvl="1"/>
            <a:r>
              <a:rPr lang="en-US" sz="1800" dirty="0"/>
              <a:t>Need for reliable and actionable information</a:t>
            </a:r>
          </a:p>
          <a:p>
            <a:pPr lvl="1"/>
            <a:r>
              <a:rPr lang="en-US" sz="1800" dirty="0"/>
              <a:t>Integrating volunteers in EPR&amp;R efforts (e.g. </a:t>
            </a:r>
            <a:r>
              <a:rPr lang="en-US" sz="1800" dirty="0" err="1"/>
              <a:t>Raisio</a:t>
            </a:r>
            <a:r>
              <a:rPr lang="en-US" sz="1800" dirty="0"/>
              <a:t> et al., 2023)</a:t>
            </a:r>
          </a:p>
          <a:p>
            <a:r>
              <a:rPr lang="en-US" sz="2400" dirty="0"/>
              <a:t>War context</a:t>
            </a:r>
          </a:p>
          <a:p>
            <a:pPr lvl="1"/>
            <a:r>
              <a:rPr lang="en-US" sz="2000" dirty="0"/>
              <a:t>Broader context:  humanitarian aid, cultural resilience, harnessing resources to sustain well-being</a:t>
            </a:r>
          </a:p>
          <a:p>
            <a:pPr lvl="1"/>
            <a:r>
              <a:rPr lang="en-US" sz="2000" dirty="0"/>
              <a:t>Highlights the key role of social capital, alongside human, political, …</a:t>
            </a:r>
          </a:p>
          <a:p>
            <a:pPr lvl="1"/>
            <a:r>
              <a:rPr lang="en-US" sz="2000" dirty="0"/>
              <a:t>Building on and strengthening community assets (e.g. library model) (</a:t>
            </a:r>
            <a:r>
              <a:rPr lang="pl-PL" sz="2000" dirty="0"/>
              <a:t>Antczak</a:t>
            </a:r>
            <a:r>
              <a:rPr lang="en-US" sz="2000" dirty="0"/>
              <a:t> </a:t>
            </a:r>
            <a:r>
              <a:rPr lang="pl-PL" sz="2000" dirty="0"/>
              <a:t>&amp; Gruszka</a:t>
            </a:r>
            <a:r>
              <a:rPr lang="en-US" sz="2000" dirty="0"/>
              <a:t> </a:t>
            </a:r>
            <a:r>
              <a:rPr lang="pl-PL" sz="2000" dirty="0"/>
              <a:t>2023</a:t>
            </a:r>
            <a:r>
              <a:rPr lang="en-US" sz="2000" dirty="0"/>
              <a:t>)</a:t>
            </a:r>
          </a:p>
          <a:p>
            <a:pPr lvl="1"/>
            <a:r>
              <a:rPr lang="en-GB" sz="2000" dirty="0"/>
              <a:t>Dimensions: place attachment, collective efficacy, preparedness, economic stability, social cohesion</a:t>
            </a:r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95615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8022386-0B2D-4184-50D6-4EA16AEA3FA5}"/>
              </a:ext>
            </a:extLst>
          </p:cNvPr>
          <p:cNvSpPr txBox="1"/>
          <p:nvPr/>
        </p:nvSpPr>
        <p:spPr>
          <a:xfrm>
            <a:off x="7069831" y="415007"/>
            <a:ext cx="4089400" cy="28931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150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Political</a:t>
            </a:r>
          </a:p>
          <a:p>
            <a:pPr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</a:rPr>
              <a:t>Community engagement</a:t>
            </a:r>
          </a:p>
          <a:p>
            <a:pPr>
              <a:defRPr/>
            </a:pPr>
            <a:r>
              <a:rPr lang="en-US" dirty="0">
                <a:solidFill>
                  <a:srgbClr val="FF6600"/>
                </a:solidFill>
                <a:latin typeface="Calibri" panose="020F0502020204030204" pitchFamily="34" charset="0"/>
              </a:rPr>
              <a:t>Leadership, political power</a:t>
            </a:r>
          </a:p>
          <a:p>
            <a:pPr>
              <a:defRPr/>
            </a:pPr>
            <a:r>
              <a:rPr lang="en-US" dirty="0">
                <a:solidFill>
                  <a:srgbClr val="FF6600"/>
                </a:solidFill>
                <a:latin typeface="Calibri" panose="020F0502020204030204" pitchFamily="34" charset="0"/>
              </a:rPr>
              <a:t>Governance, Social inequalities</a:t>
            </a:r>
          </a:p>
          <a:p>
            <a:pPr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</a:rPr>
              <a:t>Institutional resources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</a:rPr>
              <a:t>(fi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</a:rPr>
              <a:t>rst response bodies, (local) EPR&amp;R plans, participation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</a:rPr>
              <a:t> in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</a:rPr>
              <a:t>disaster reduction plans, response systems)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E3A887-B74F-B7FF-41A1-F3A2E7E5AD2C}"/>
              </a:ext>
            </a:extLst>
          </p:cNvPr>
          <p:cNvSpPr txBox="1"/>
          <p:nvPr/>
        </p:nvSpPr>
        <p:spPr>
          <a:xfrm>
            <a:off x="297922" y="1119895"/>
            <a:ext cx="3514329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Access </a:t>
            </a:r>
            <a:r>
              <a:rPr lang="en-US" b="1">
                <a:latin typeface="Calibri" panose="020F0502020204030204" pitchFamily="34" charset="0"/>
              </a:rPr>
              <a:t>to specific resources </a:t>
            </a:r>
            <a:r>
              <a:rPr lang="en-US" b="1" dirty="0">
                <a:latin typeface="Calibri" panose="020F0502020204030204" pitchFamily="34" charset="0"/>
              </a:rPr>
              <a:t>facilitating protection, </a:t>
            </a:r>
            <a:r>
              <a:rPr lang="en-US" dirty="0">
                <a:latin typeface="Calibri" panose="020F0502020204030204" pitchFamily="34" charset="0"/>
              </a:rPr>
              <a:t>e.g. car, smartphone, iodine tablets, communication,..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BF3E22-5F3A-5323-18CE-DB664FBBEC95}"/>
              </a:ext>
            </a:extLst>
          </p:cNvPr>
          <p:cNvSpPr txBox="1"/>
          <p:nvPr/>
        </p:nvSpPr>
        <p:spPr>
          <a:xfrm>
            <a:off x="533661" y="2374500"/>
            <a:ext cx="261636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Physical</a:t>
            </a:r>
          </a:p>
          <a:p>
            <a:r>
              <a:rPr lang="en-US" dirty="0">
                <a:solidFill>
                  <a:srgbClr val="6699FF"/>
                </a:solidFill>
              </a:rPr>
              <a:t>Critical infrastructures</a:t>
            </a:r>
          </a:p>
          <a:p>
            <a:r>
              <a:rPr lang="en-US" dirty="0">
                <a:solidFill>
                  <a:srgbClr val="6699FF"/>
                </a:solidFill>
              </a:rPr>
              <a:t>Logistic transport routes</a:t>
            </a:r>
          </a:p>
          <a:p>
            <a:r>
              <a:rPr lang="en-US" dirty="0">
                <a:solidFill>
                  <a:srgbClr val="6699FF"/>
                </a:solidFill>
              </a:rPr>
              <a:t>Housing, habitat</a:t>
            </a:r>
          </a:p>
          <a:p>
            <a:r>
              <a:rPr lang="en-US" dirty="0">
                <a:solidFill>
                  <a:srgbClr val="6699FF"/>
                </a:solidFill>
              </a:rPr>
              <a:t>Communication systems </a:t>
            </a:r>
          </a:p>
          <a:p>
            <a:r>
              <a:rPr lang="en-US" dirty="0">
                <a:solidFill>
                  <a:srgbClr val="6699FF"/>
                </a:solidFill>
              </a:rPr>
              <a:t>Technical (early warning systems)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2C2DA0-63AB-0F65-0302-363DB6D36220}"/>
              </a:ext>
            </a:extLst>
          </p:cNvPr>
          <p:cNvSpPr txBox="1"/>
          <p:nvPr/>
        </p:nvSpPr>
        <p:spPr>
          <a:xfrm>
            <a:off x="3400270" y="5050746"/>
            <a:ext cx="3669562" cy="16773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Economic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r>
              <a:rPr lang="en-US" sz="1700" b="0" i="0" u="none" strike="noStrike" baseline="0" dirty="0">
                <a:solidFill>
                  <a:srgbClr val="0033CC"/>
                </a:solidFill>
                <a:latin typeface="Calibri" panose="020F0502020204030204" pitchFamily="34" charset="0"/>
              </a:rPr>
              <a:t>Household</a:t>
            </a:r>
            <a:r>
              <a:rPr lang="en-US" sz="1700" b="0" i="0" u="none" strike="noStrike" dirty="0">
                <a:solidFill>
                  <a:srgbClr val="0033CC"/>
                </a:solidFill>
                <a:latin typeface="Calibri" panose="020F0502020204030204" pitchFamily="34" charset="0"/>
              </a:rPr>
              <a:t> income, i</a:t>
            </a:r>
            <a:r>
              <a:rPr lang="en-US" sz="1700" b="0" i="0" u="none" strike="noStrike" baseline="0" dirty="0">
                <a:solidFill>
                  <a:srgbClr val="0033CC"/>
                </a:solidFill>
                <a:latin typeface="Calibri" panose="020F0502020204030204" pitchFamily="34" charset="0"/>
              </a:rPr>
              <a:t>ncome inequalities</a:t>
            </a:r>
          </a:p>
          <a:p>
            <a:r>
              <a:rPr lang="en-US" sz="1700" dirty="0">
                <a:solidFill>
                  <a:srgbClr val="0033CC"/>
                </a:solidFill>
                <a:latin typeface="Calibri" panose="020F0502020204030204" pitchFamily="34" charset="0"/>
              </a:rPr>
              <a:t>Diversity of economic activity</a:t>
            </a:r>
            <a:endParaRPr lang="en-US" sz="1700" b="0" i="0" u="none" strike="noStrike" baseline="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r>
              <a:rPr lang="en-US" sz="1700" b="0" i="0" u="none" strike="noStrike" baseline="0" dirty="0">
                <a:solidFill>
                  <a:srgbClr val="0033CC"/>
                </a:solidFill>
                <a:latin typeface="Calibri" panose="020F0502020204030204" pitchFamily="34" charset="0"/>
              </a:rPr>
              <a:t>Poverty level</a:t>
            </a:r>
          </a:p>
          <a:p>
            <a:r>
              <a:rPr lang="en-US" sz="1700" dirty="0">
                <a:solidFill>
                  <a:srgbClr val="0033CC"/>
                </a:solidFill>
                <a:latin typeface="Calibri" panose="020F0502020204030204" pitchFamily="34" charset="0"/>
              </a:rPr>
              <a:t>Unemployment rate (total and women)</a:t>
            </a:r>
          </a:p>
          <a:p>
            <a:r>
              <a:rPr lang="en-US" sz="1700" dirty="0">
                <a:solidFill>
                  <a:srgbClr val="0033CC"/>
                </a:solidFill>
                <a:latin typeface="Calibri" panose="020F0502020204030204" pitchFamily="34" charset="0"/>
              </a:rPr>
              <a:t>Material insurance</a:t>
            </a:r>
            <a:r>
              <a:rPr lang="en-150" sz="1700" b="0" i="0" u="none" strike="noStrike" baseline="0" dirty="0">
                <a:solidFill>
                  <a:srgbClr val="0033CC"/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CF9B49-5600-65C1-BF76-32E85D168D1B}"/>
              </a:ext>
            </a:extLst>
          </p:cNvPr>
          <p:cNvSpPr txBox="1"/>
          <p:nvPr/>
        </p:nvSpPr>
        <p:spPr>
          <a:xfrm>
            <a:off x="352268" y="4663607"/>
            <a:ext cx="3048001" cy="17697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Environmental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</a:rPr>
              <a:t>Environmental protection</a:t>
            </a:r>
          </a:p>
          <a:p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</a:rPr>
              <a:t>Ecological resources</a:t>
            </a:r>
          </a:p>
          <a:p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</a:rPr>
              <a:t>Agricultural land and practices</a:t>
            </a:r>
          </a:p>
          <a:p>
            <a:r>
              <a:rPr lang="en-US" sz="1700" dirty="0">
                <a:solidFill>
                  <a:srgbClr val="00B050"/>
                </a:solidFill>
                <a:latin typeface="Calibri" panose="020F0502020204030204" pitchFamily="34" charset="0"/>
              </a:rPr>
              <a:t>Land use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20EABB-4631-4E2B-0A8C-EC95646D7C06}"/>
              </a:ext>
            </a:extLst>
          </p:cNvPr>
          <p:cNvSpPr txBox="1"/>
          <p:nvPr/>
        </p:nvSpPr>
        <p:spPr>
          <a:xfrm>
            <a:off x="4021831" y="348624"/>
            <a:ext cx="3048000" cy="233910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Social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</a:rPr>
              <a:t>Networks &amp; conn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ections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Social processes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Embededness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</a:rPr>
              <a:t>Trust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</a:rPr>
              <a:t>Civic engagement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</a:rPr>
              <a:t>Civic and social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</a:rPr>
              <a:t>organisations</a:t>
            </a:r>
            <a:endParaRPr lang="en-150" sz="3200" b="0" i="0" u="none" strike="noStrike" baseline="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E37AC7-C2AE-613C-F389-17133397F2AB}"/>
              </a:ext>
            </a:extLst>
          </p:cNvPr>
          <p:cNvSpPr txBox="1"/>
          <p:nvPr/>
        </p:nvSpPr>
        <p:spPr>
          <a:xfrm>
            <a:off x="7453501" y="3875091"/>
            <a:ext cx="2641877" cy="298543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Human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endParaRPr lang="en-US" sz="1700" b="0" i="0" u="none" strike="noStrike" baseline="0" dirty="0">
              <a:solidFill>
                <a:srgbClr val="FF33CC"/>
              </a:solidFill>
              <a:latin typeface="Calibri" panose="020F0502020204030204" pitchFamily="34" charset="0"/>
            </a:endParaRPr>
          </a:p>
          <a:p>
            <a:r>
              <a:rPr lang="en-US" sz="1700" b="0" i="0" u="none" strike="noStrike" baseline="0" dirty="0">
                <a:solidFill>
                  <a:srgbClr val="FF33CC"/>
                </a:solidFill>
                <a:latin typeface="Calibri" panose="020F0502020204030204" pitchFamily="34" charset="0"/>
              </a:rPr>
              <a:t>Knowledge &amp; skills</a:t>
            </a:r>
          </a:p>
          <a:p>
            <a:r>
              <a:rPr lang="en-US" sz="1700" b="0" i="0" u="none" strike="noStrike" baseline="0" dirty="0">
                <a:solidFill>
                  <a:srgbClr val="FF33CC"/>
                </a:solidFill>
                <a:latin typeface="Calibri" panose="020F0502020204030204" pitchFamily="34" charset="0"/>
              </a:rPr>
              <a:t>Health and wellbeing</a:t>
            </a:r>
          </a:p>
          <a:p>
            <a:r>
              <a:rPr lang="en-US" sz="1700" b="0" i="0" u="none" strike="noStrike" baseline="0" dirty="0">
                <a:solidFill>
                  <a:srgbClr val="FF33CC"/>
                </a:solidFill>
                <a:latin typeface="Calibri" panose="020F0502020204030204" pitchFamily="34" charset="0"/>
              </a:rPr>
              <a:t>Education </a:t>
            </a:r>
          </a:p>
          <a:p>
            <a:r>
              <a:rPr lang="en-US" sz="1700" b="0" i="0" u="none" strike="noStrike" baseline="0" dirty="0">
                <a:solidFill>
                  <a:srgbClr val="FF33CC"/>
                </a:solidFill>
                <a:latin typeface="Calibri" panose="020F0502020204030204" pitchFamily="34" charset="0"/>
              </a:rPr>
              <a:t>Age</a:t>
            </a:r>
          </a:p>
          <a:p>
            <a:r>
              <a:rPr lang="en-US" sz="1700" b="0" i="0" u="none" strike="noStrike" baseline="0" dirty="0">
                <a:solidFill>
                  <a:srgbClr val="FF33CC"/>
                </a:solidFill>
                <a:latin typeface="Calibri" panose="020F0502020204030204" pitchFamily="34" charset="0"/>
              </a:rPr>
              <a:t>Disabilities,</a:t>
            </a:r>
            <a:r>
              <a:rPr lang="en-US" sz="1700" b="0" i="0" u="none" strike="noStrike" dirty="0">
                <a:solidFill>
                  <a:srgbClr val="FF33CC"/>
                </a:solidFill>
                <a:latin typeface="Calibri" panose="020F0502020204030204" pitchFamily="34" charset="0"/>
              </a:rPr>
              <a:t> long term care</a:t>
            </a:r>
            <a:endParaRPr lang="en-US" sz="1700" b="0" i="0" u="none" strike="noStrike" baseline="0" dirty="0">
              <a:solidFill>
                <a:srgbClr val="FF33CC"/>
              </a:solidFill>
              <a:latin typeface="Calibri" panose="020F0502020204030204" pitchFamily="34" charset="0"/>
            </a:endParaRPr>
          </a:p>
          <a:p>
            <a:r>
              <a:rPr lang="en-US" sz="1700" b="0" i="0" u="none" strike="noStrike" baseline="0" dirty="0">
                <a:solidFill>
                  <a:srgbClr val="FF33CC"/>
                </a:solidFill>
                <a:latin typeface="Calibri" panose="020F0502020204030204" pitchFamily="34" charset="0"/>
              </a:rPr>
              <a:t>Marital status, single parenting</a:t>
            </a:r>
          </a:p>
          <a:p>
            <a:r>
              <a:rPr lang="en-US" sz="1700" b="0" i="0" u="none" strike="noStrike" baseline="0" dirty="0">
                <a:solidFill>
                  <a:srgbClr val="FF33CC"/>
                </a:solidFill>
                <a:latin typeface="Calibri" panose="020F0502020204030204" pitchFamily="34" charset="0"/>
              </a:rPr>
              <a:t>Healthcare capacities</a:t>
            </a:r>
          </a:p>
          <a:p>
            <a:r>
              <a:rPr lang="en-US" sz="1700" dirty="0">
                <a:solidFill>
                  <a:srgbClr val="FF33CC"/>
                </a:solidFill>
                <a:latin typeface="Calibri" panose="020F0502020204030204" pitchFamily="34" charset="0"/>
              </a:rPr>
              <a:t>Health insurance</a:t>
            </a:r>
            <a:endParaRPr lang="en-US" sz="1700" b="0" i="0" u="none" strike="noStrike" baseline="0" dirty="0">
              <a:solidFill>
                <a:srgbClr val="FF33CC"/>
              </a:solidFill>
              <a:latin typeface="Calibri" panose="020F0502020204030204" pitchFamily="34" charset="0"/>
            </a:endParaRPr>
          </a:p>
          <a:p>
            <a:r>
              <a:rPr lang="en-US" sz="1700" dirty="0">
                <a:solidFill>
                  <a:srgbClr val="FF33CC"/>
                </a:solidFill>
                <a:latin typeface="Calibri" panose="020F0502020204030204" pitchFamily="34" charset="0"/>
              </a:rPr>
              <a:t>Access to critical services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E031BD-5A7B-1444-4B00-3CBF770CB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2296" y="-21433"/>
            <a:ext cx="6176134" cy="1325563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Baseline for community resilience</a:t>
            </a:r>
            <a:endParaRPr lang="en-150" b="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A170CE3-96F7-565F-5A0A-2BA92EFC4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3047" y="3593921"/>
            <a:ext cx="765973" cy="7748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417B0EB-299C-130A-F7BA-44C6EA637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6872" y="2716091"/>
            <a:ext cx="751399" cy="7748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89124DA-B53C-F310-D851-D2645D21BC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6817" y="4398822"/>
            <a:ext cx="831574" cy="667602"/>
          </a:xfrm>
          <a:prstGeom prst="rect">
            <a:avLst/>
          </a:prstGeom>
        </p:spPr>
      </p:pic>
      <p:pic>
        <p:nvPicPr>
          <p:cNvPr id="1025" name="Picture 1024">
            <a:extLst>
              <a:ext uri="{FF2B5EF4-FFF2-40B4-BE49-F238E27FC236}">
                <a16:creationId xmlns:a16="http://schemas.microsoft.com/office/drawing/2014/main" id="{09E0DC31-672E-C32F-09D9-B84AED7824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9125" y="4378912"/>
            <a:ext cx="742950" cy="561975"/>
          </a:xfrm>
          <a:prstGeom prst="rect">
            <a:avLst/>
          </a:prstGeom>
        </p:spPr>
      </p:pic>
      <p:pic>
        <p:nvPicPr>
          <p:cNvPr id="1029" name="Picture 1028">
            <a:extLst>
              <a:ext uri="{FF2B5EF4-FFF2-40B4-BE49-F238E27FC236}">
                <a16:creationId xmlns:a16="http://schemas.microsoft.com/office/drawing/2014/main" id="{9C622657-6500-1D90-123C-D3806C8844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5451" y="3596804"/>
            <a:ext cx="609600" cy="676275"/>
          </a:xfrm>
          <a:prstGeom prst="rect">
            <a:avLst/>
          </a:prstGeom>
        </p:spPr>
      </p:pic>
      <p:pic>
        <p:nvPicPr>
          <p:cNvPr id="1033" name="Picture 1032">
            <a:extLst>
              <a:ext uri="{FF2B5EF4-FFF2-40B4-BE49-F238E27FC236}">
                <a16:creationId xmlns:a16="http://schemas.microsoft.com/office/drawing/2014/main" id="{5955EB66-559F-6DBF-6986-F64A096C6C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48011" y="2687726"/>
            <a:ext cx="619125" cy="466725"/>
          </a:xfrm>
          <a:prstGeom prst="rect">
            <a:avLst/>
          </a:prstGeom>
        </p:spPr>
      </p:pic>
      <p:pic>
        <p:nvPicPr>
          <p:cNvPr id="1037" name="Picture 1036">
            <a:extLst>
              <a:ext uri="{FF2B5EF4-FFF2-40B4-BE49-F238E27FC236}">
                <a16:creationId xmlns:a16="http://schemas.microsoft.com/office/drawing/2014/main" id="{2800D0FA-ED1B-A49B-F40B-A6185D16894A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72790" y="2978327"/>
            <a:ext cx="838611" cy="690620"/>
          </a:xfrm>
          <a:prstGeom prst="rect">
            <a:avLst/>
          </a:prstGeom>
        </p:spPr>
      </p:pic>
      <p:pic>
        <p:nvPicPr>
          <p:cNvPr id="1043" name="Picture 1042">
            <a:extLst>
              <a:ext uri="{FF2B5EF4-FFF2-40B4-BE49-F238E27FC236}">
                <a16:creationId xmlns:a16="http://schemas.microsoft.com/office/drawing/2014/main" id="{660103AF-63A5-144B-AF1D-5C0AA950D2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94178" y="4664394"/>
            <a:ext cx="600075" cy="65722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B635697-FC78-D6E8-1F4A-0AC1CAE7549C}"/>
              </a:ext>
            </a:extLst>
          </p:cNvPr>
          <p:cNvSpPr txBox="1"/>
          <p:nvPr/>
        </p:nvSpPr>
        <p:spPr>
          <a:xfrm>
            <a:off x="9014872" y="2797486"/>
            <a:ext cx="3048001" cy="141577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Cultura</a:t>
            </a:r>
            <a:r>
              <a:rPr lang="en-US" dirty="0">
                <a:solidFill>
                  <a:schemeClr val="tx1"/>
                </a:solidFill>
              </a:rPr>
              <a:t>l</a:t>
            </a:r>
          </a:p>
          <a:p>
            <a:r>
              <a:rPr lang="en-US" sz="1700" dirty="0">
                <a:solidFill>
                  <a:schemeClr val="tx1"/>
                </a:solidFill>
              </a:rPr>
              <a:t>Norms </a:t>
            </a:r>
          </a:p>
          <a:p>
            <a:r>
              <a:rPr lang="en-US" sz="1700" dirty="0">
                <a:solidFill>
                  <a:schemeClr val="tx1"/>
                </a:solidFill>
              </a:rPr>
              <a:t>Perceptions and beliefs </a:t>
            </a:r>
          </a:p>
          <a:p>
            <a:r>
              <a:rPr lang="en-US" sz="1700" dirty="0">
                <a:solidFill>
                  <a:schemeClr val="tx1"/>
                </a:solidFill>
              </a:rPr>
              <a:t>Language</a:t>
            </a:r>
          </a:p>
          <a:p>
            <a:r>
              <a:rPr lang="en-US" sz="1700" dirty="0">
                <a:solidFill>
                  <a:schemeClr val="tx1"/>
                </a:solidFill>
              </a:rPr>
              <a:t>Religious affiliation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2BC2BC-0ED3-242B-3974-B4161BF353AA}"/>
              </a:ext>
            </a:extLst>
          </p:cNvPr>
          <p:cNvSpPr txBox="1"/>
          <p:nvPr/>
        </p:nvSpPr>
        <p:spPr>
          <a:xfrm>
            <a:off x="10597019" y="5706614"/>
            <a:ext cx="1465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Cutter et al, 2008; FEMA 2022; </a:t>
            </a:r>
            <a:r>
              <a:rPr lang="en-US" dirty="0" err="1"/>
              <a:t>a.o.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473475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A5712-A459-F19F-5B21-B5B19B6EA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enhance community resilience (selected)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522C8-4C66-88E8-9E56-69FEE94E0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829" y="1772864"/>
            <a:ext cx="10652342" cy="508513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Collective action for problem-solving</a:t>
            </a:r>
          </a:p>
          <a:p>
            <a:pPr>
              <a:lnSpc>
                <a:spcPct val="120000"/>
              </a:lnSpc>
            </a:pPr>
            <a:r>
              <a:rPr lang="en-US" dirty="0"/>
              <a:t>Voluntary associations, religious organizations, nonprofit organizations, access to advocacy groups</a:t>
            </a:r>
          </a:p>
          <a:p>
            <a:pPr>
              <a:lnSpc>
                <a:spcPct val="120000"/>
              </a:lnSpc>
            </a:pPr>
            <a:r>
              <a:rPr lang="en-US" dirty="0"/>
              <a:t>Collaborative and contextually sensitive approaches </a:t>
            </a:r>
          </a:p>
          <a:p>
            <a:pPr>
              <a:lnSpc>
                <a:spcPct val="120000"/>
              </a:lnSpc>
            </a:pPr>
            <a:r>
              <a:rPr lang="en-US" dirty="0"/>
              <a:t>Communication of knowledge relating to resilience practices</a:t>
            </a:r>
          </a:p>
          <a:p>
            <a:pPr>
              <a:lnSpc>
                <a:spcPct val="120000"/>
              </a:lnSpc>
            </a:pPr>
            <a:r>
              <a:rPr lang="en-US" dirty="0"/>
              <a:t>Sharing of responsibilities</a:t>
            </a:r>
          </a:p>
          <a:p>
            <a:pPr>
              <a:lnSpc>
                <a:spcPct val="120000"/>
              </a:lnSpc>
            </a:pPr>
            <a:r>
              <a:rPr lang="en-US" dirty="0"/>
              <a:t>Incorporating multi-actor perspectives and empower local actors, while providing centralized processes for detecting misalignments</a:t>
            </a:r>
          </a:p>
          <a:p>
            <a:pPr>
              <a:lnSpc>
                <a:spcPct val="120000"/>
              </a:lnSpc>
            </a:pPr>
            <a:r>
              <a:rPr lang="en-US" dirty="0" err="1"/>
              <a:t>Mobilising</a:t>
            </a:r>
            <a:r>
              <a:rPr lang="en-US" dirty="0"/>
              <a:t> resources, e.g. integrate refugees into local services</a:t>
            </a:r>
          </a:p>
          <a:p>
            <a:pPr>
              <a:lnSpc>
                <a:spcPct val="120000"/>
              </a:lnSpc>
            </a:pPr>
            <a:r>
              <a:rPr lang="en-US" dirty="0"/>
              <a:t>Stimulating learning for local actors; capture and share local experiences</a:t>
            </a:r>
          </a:p>
          <a:p>
            <a:pPr>
              <a:lnSpc>
                <a:spcPct val="120000"/>
              </a:lnSpc>
            </a:pPr>
            <a:r>
              <a:rPr lang="en-US" dirty="0"/>
              <a:t>Enhancing community support systems and connectedness (formal and informal)</a:t>
            </a:r>
          </a:p>
          <a:p>
            <a:pPr>
              <a:lnSpc>
                <a:spcPct val="120000"/>
              </a:lnSpc>
            </a:pPr>
            <a:r>
              <a:rPr lang="en-US" dirty="0"/>
              <a:t>Economic diversification</a:t>
            </a:r>
          </a:p>
          <a:p>
            <a:pPr>
              <a:lnSpc>
                <a:spcPct val="120000"/>
              </a:lnSpc>
            </a:pPr>
            <a:r>
              <a:rPr lang="en-US" dirty="0"/>
              <a:t>Adaptive management practices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  <a:p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716580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055ED14-B7D7-19BD-D25C-4D22CBFBD74D}"/>
              </a:ext>
            </a:extLst>
          </p:cNvPr>
          <p:cNvSpPr/>
          <p:nvPr/>
        </p:nvSpPr>
        <p:spPr>
          <a:xfrm>
            <a:off x="4919871" y="0"/>
            <a:ext cx="733309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graphicFrame>
        <p:nvGraphicFramePr>
          <p:cNvPr id="11" name="Text Placeholder 4">
            <a:extLst>
              <a:ext uri="{FF2B5EF4-FFF2-40B4-BE49-F238E27FC236}">
                <a16:creationId xmlns:a16="http://schemas.microsoft.com/office/drawing/2014/main" id="{EE72D3C5-0CE9-1F02-A7BA-8D87786F0C4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32096" y="526093"/>
          <a:ext cx="6433930" cy="5907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D3115BC-3B4E-C9F0-4299-9A8FB53A15DE}"/>
              </a:ext>
            </a:extLst>
          </p:cNvPr>
          <p:cNvSpPr txBox="1"/>
          <p:nvPr/>
        </p:nvSpPr>
        <p:spPr>
          <a:xfrm>
            <a:off x="942975" y="6433794"/>
            <a:ext cx="2571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/>
              <a:t>Full reference on the last slide</a:t>
            </a:r>
            <a:endParaRPr lang="nb-NO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3C992B-EA7F-4A3B-A2E3-81804013EDEB}"/>
              </a:ext>
            </a:extLst>
          </p:cNvPr>
          <p:cNvSpPr/>
          <p:nvPr/>
        </p:nvSpPr>
        <p:spPr>
          <a:xfrm>
            <a:off x="0" y="0"/>
            <a:ext cx="4919870" cy="68580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00003C-B546-FE3B-ADF5-59CAFBCD7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2082830"/>
            <a:ext cx="3949337" cy="2097283"/>
          </a:xfrm>
        </p:spPr>
        <p:txBody>
          <a:bodyPr>
            <a:normAutofit fontScale="90000"/>
          </a:bodyPr>
          <a:lstStyle/>
          <a:p>
            <a:r>
              <a:rPr lang="nl-NL" sz="28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4 </a:t>
            </a:r>
            <a:r>
              <a:rPr lang="nl-NL" sz="2800" dirty="0" err="1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key</a:t>
            </a:r>
            <a:r>
              <a:rPr lang="nl-NL" sz="28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 </a:t>
            </a:r>
            <a:r>
              <a:rPr lang="nl-NL" sz="2800" dirty="0" err="1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elements</a:t>
            </a:r>
            <a:r>
              <a:rPr lang="nl-NL" sz="28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 </a:t>
            </a:r>
            <a:r>
              <a:rPr lang="nl-NL" sz="2800" dirty="0" err="1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to</a:t>
            </a:r>
            <a:r>
              <a:rPr lang="nl-NL" sz="28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 </a:t>
            </a:r>
            <a:r>
              <a:rPr lang="nl-NL" sz="2800" dirty="0" err="1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consider</a:t>
            </a:r>
            <a:r>
              <a:rPr lang="nl-NL" sz="28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 </a:t>
            </a:r>
            <a:r>
              <a:rPr lang="nl-NL" sz="2800" dirty="0" err="1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when</a:t>
            </a:r>
            <a:r>
              <a:rPr lang="nl-NL" sz="28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 promoting </a:t>
            </a:r>
            <a:r>
              <a:rPr lang="nl-NL" sz="2800" dirty="0" err="1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resilience</a:t>
            </a:r>
            <a:r>
              <a:rPr lang="nl-NL" sz="28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 </a:t>
            </a:r>
            <a:r>
              <a:rPr lang="nl-NL" sz="2800" dirty="0" err="1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frameworks</a:t>
            </a:r>
            <a:r>
              <a:rPr lang="nl-NL" sz="28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 </a:t>
            </a:r>
            <a:br>
              <a:rPr lang="nl-NL" sz="28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</a:br>
            <a:br>
              <a:rPr lang="nl-NL" sz="280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</a:br>
            <a:r>
              <a:rPr lang="nl-NL" sz="2800" b="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(</a:t>
            </a:r>
            <a:r>
              <a:rPr lang="nl-NL" sz="2800" b="0" dirty="0" err="1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after</a:t>
            </a:r>
            <a:r>
              <a:rPr lang="nl-NL" sz="2800" b="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 </a:t>
            </a:r>
            <a:r>
              <a:rPr lang="nl-NL" sz="2800" b="0" dirty="0" err="1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Davoudi</a:t>
            </a:r>
            <a:r>
              <a:rPr lang="nl-NL" sz="2800" b="0" dirty="0">
                <a:solidFill>
                  <a:schemeClr val="bg1"/>
                </a:solidFill>
                <a:effectLst/>
                <a:latin typeface="+mn-lt"/>
                <a:ea typeface="Arial" panose="020B0604020202020204" pitchFamily="34" charset="0"/>
              </a:rPr>
              <a:t> et al 2012)</a:t>
            </a:r>
            <a:endParaRPr lang="nb-NO" sz="4400" b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2289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31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B927842-970E-39FD-3B5C-0BDF03AED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5880" y="1947672"/>
            <a:ext cx="5961888" cy="2788920"/>
          </a:xfrm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Resilience policies: cross cutting aspects  </a:t>
            </a:r>
            <a:endParaRPr lang="en-150" sz="4800" dirty="0">
              <a:solidFill>
                <a:schemeClr val="bg1"/>
              </a:solidFill>
            </a:endParaRPr>
          </a:p>
        </p:txBody>
      </p:sp>
      <p:graphicFrame>
        <p:nvGraphicFramePr>
          <p:cNvPr id="33" name="Content Placeholder 5">
            <a:extLst>
              <a:ext uri="{FF2B5EF4-FFF2-40B4-BE49-F238E27FC236}">
                <a16:creationId xmlns:a16="http://schemas.microsoft.com/office/drawing/2014/main" id="{550B3B81-C0FC-9096-3685-71F34ECFEF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308818"/>
              </p:ext>
            </p:extLst>
          </p:nvPr>
        </p:nvGraphicFramePr>
        <p:xfrm>
          <a:off x="3716154" y="-62631"/>
          <a:ext cx="8485767" cy="6983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0350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5B83DA-DDCA-742D-627F-0091ADD55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129" y="2503152"/>
            <a:ext cx="3549649" cy="161620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rgbClr val="FF8D00"/>
                </a:solidFill>
              </a:rPr>
              <a:t>Thank you for your attention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61CF10-D7C7-ED3C-C1CB-2A0DC11362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8" t="18952" r="4839" b="18892"/>
          <a:stretch/>
        </p:blipFill>
        <p:spPr bwMode="auto">
          <a:xfrm>
            <a:off x="4615543" y="1413231"/>
            <a:ext cx="7409734" cy="411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4569B6D-E216-7AE1-0D43-5CCF7F7EDC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48167" y="-121054"/>
            <a:ext cx="1972733" cy="1394175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0"/>
              </a:scheme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F89F70A-D14D-30AE-4E89-1B66ACB246FF}"/>
              </a:ext>
            </a:extLst>
          </p:cNvPr>
          <p:cNvSpPr txBox="1"/>
          <p:nvPr/>
        </p:nvSpPr>
        <p:spPr>
          <a:xfrm>
            <a:off x="199790" y="1413230"/>
            <a:ext cx="6098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rgbClr val="FF8D00"/>
                </a:solidFill>
                <a:latin typeface="Copperplate" panose="02000504000000020004" pitchFamily="2" charset="77"/>
              </a:rPr>
              <a:t>R</a:t>
            </a:r>
            <a:r>
              <a:rPr lang="fr-FR" sz="1800" dirty="0">
                <a:latin typeface="Copperplate" panose="02000504000000020004" pitchFamily="2" charset="77"/>
              </a:rPr>
              <a:t>RADEW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9475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A4B31-5E14-9E02-C026-D6098454E7A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02809" y="89987"/>
            <a:ext cx="8534400" cy="1404938"/>
          </a:xfrm>
        </p:spPr>
        <p:txBody>
          <a:bodyPr>
            <a:normAutofit/>
          </a:bodyPr>
          <a:lstStyle/>
          <a:p>
            <a:r>
              <a:rPr lang="nb-NO" sz="3200" dirty="0"/>
              <a:t>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6C22B2-D8F5-B95E-2AE2-5B8FFAC2466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38411" y="1783024"/>
            <a:ext cx="11273425" cy="4768088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+mn-lt"/>
              </a:rPr>
              <a:t>UNDP(2014) UNDP 2014. Disaster Resilience Measurements - Stocktaking of Ongoing Efforts In Developing Systems For Measuring Resilience</a:t>
            </a:r>
          </a:p>
          <a:p>
            <a:r>
              <a:rPr lang="en-US" sz="1600" dirty="0">
                <a:solidFill>
                  <a:schemeClr val="tx1"/>
                </a:solidFill>
                <a:latin typeface="+mn-lt"/>
              </a:rPr>
              <a:t>Cutter, S. L., Barnes, L., Berry, M., Burton, C., Evans, E., Tate, E., &amp; Webb, J. (2008). A place-based model for understanding community resilience to natural disasters. Global environmental change, 18(4), 598-606.</a:t>
            </a:r>
          </a:p>
          <a:p>
            <a:r>
              <a:rPr lang="en-US" sz="1600" dirty="0">
                <a:solidFill>
                  <a:schemeClr val="tx1"/>
                </a:solidFill>
                <a:latin typeface="+mn-lt"/>
              </a:rPr>
              <a:t>United Nations Office for Disaster Risk Reduction (2015). Sendai framework for disaster risk reduction 2015–2030. United Nations Office for Disaster Risk Reduction: Geneva: Switzerland.</a:t>
            </a:r>
          </a:p>
          <a:p>
            <a:r>
              <a:rPr lang="en-US" sz="1600" dirty="0">
                <a:solidFill>
                  <a:schemeClr val="tx1"/>
                </a:solidFill>
                <a:latin typeface="+mn-lt"/>
              </a:rPr>
              <a:t>FEMA (2022). Community Resilience Indicator Analysis: Commonly Used Indicators from Peer-Reviewed Research: Updated for Research Published 2003-2021. UD Dept. Homeland Security</a:t>
            </a:r>
          </a:p>
          <a:p>
            <a:r>
              <a:rPr lang="nb-NO" sz="1600" dirty="0">
                <a:solidFill>
                  <a:schemeClr val="tx1"/>
                </a:solidFill>
                <a:latin typeface="+mn-lt"/>
              </a:rPr>
              <a:t>Vlachopoulou, E. I., &amp; Mizuta, D. D. (2018). Shellfish aquaculture and resilience: Leadership experiences from Kesennuma Bay, Japan. Marine Policy, 92, 111-119.</a:t>
            </a:r>
          </a:p>
          <a:p>
            <a:r>
              <a:rPr lang="nb-NO" sz="1600" dirty="0">
                <a:solidFill>
                  <a:schemeClr val="tx1"/>
                </a:solidFill>
                <a:latin typeface="+mn-lt"/>
              </a:rPr>
              <a:t>Raisio, H. et al. (2023). Could virtual volunteerism enhance information resilience in a nuclear emergency? The potential role of disaster knowledge workers and virtual emergent groups. Radioprotection, 58(1), 11-18. Retrieved from https://doi.org/10.1051/radiopro/2023003</a:t>
            </a:r>
          </a:p>
          <a:p>
            <a:r>
              <a:rPr lang="en-US" sz="1600" dirty="0" err="1">
                <a:solidFill>
                  <a:schemeClr val="tx1"/>
                </a:solidFill>
                <a:latin typeface="+mn-lt"/>
              </a:rPr>
              <a:t>Antczak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, M., &amp; </a:t>
            </a:r>
            <a:r>
              <a:rPr lang="en-US" sz="1600" dirty="0" err="1">
                <a:solidFill>
                  <a:schemeClr val="tx1"/>
                </a:solidFill>
                <a:latin typeface="+mn-lt"/>
              </a:rPr>
              <a:t>Gruszka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, Z. (2023). Library model of community resilience during the war. Activities of selected Polish academic libraries addressed to Ukrainians. The Journal of Academic Librarianship, 49(5), 102752.</a:t>
            </a:r>
            <a:endParaRPr lang="nb-NO" sz="1600" dirty="0">
              <a:solidFill>
                <a:schemeClr val="tx1"/>
              </a:solidFill>
              <a:latin typeface="+mn-lt"/>
            </a:endParaRPr>
          </a:p>
          <a:p>
            <a:r>
              <a:rPr lang="en-US" sz="1600" dirty="0" err="1">
                <a:solidFill>
                  <a:schemeClr val="tx1"/>
                </a:solidFill>
                <a:latin typeface="+mn-lt"/>
              </a:rPr>
              <a:t>Westerdahl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, K. (2013). Societal consequences of radioactive releases in March 2011 in Japan and implications for the resilience concept. Journal of Risk Research, 17, 1147-1160. doi:10.1080/13669877.2013.841732</a:t>
            </a:r>
          </a:p>
          <a:p>
            <a:endParaRPr lang="en-US" sz="1600" dirty="0">
              <a:solidFill>
                <a:srgbClr val="000000"/>
              </a:solidFill>
              <a:effectLst/>
              <a:latin typeface="+mn-lt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US" sz="1600" dirty="0">
              <a:solidFill>
                <a:srgbClr val="000000"/>
              </a:solidFill>
              <a:effectLst/>
              <a:latin typeface="+mn-lt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US" sz="1600" i="1" dirty="0">
              <a:latin typeface="+mj-lt"/>
            </a:endParaRPr>
          </a:p>
          <a:p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4291167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30D488B-A321-459A-A295-3DAA0DEF89EC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89139" y="2177615"/>
            <a:ext cx="3932238" cy="3811588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kern="1200" dirty="0">
                <a:latin typeface="+mn-lt"/>
                <a:ea typeface="+mn-ea"/>
                <a:cs typeface="+mn-cs"/>
              </a:rPr>
              <a:t>How to </a:t>
            </a:r>
          </a:p>
          <a:p>
            <a:r>
              <a:rPr lang="en-US" sz="2400" b="1" kern="1200" dirty="0" err="1">
                <a:solidFill>
                  <a:srgbClr val="009999"/>
                </a:solidFill>
                <a:latin typeface="+mn-lt"/>
                <a:ea typeface="+mn-ea"/>
                <a:cs typeface="+mn-cs"/>
              </a:rPr>
              <a:t>characterise</a:t>
            </a:r>
            <a:r>
              <a:rPr lang="en-US" sz="2400" b="1" kern="1200" dirty="0">
                <a:solidFill>
                  <a:srgbClr val="009999"/>
                </a:solidFill>
                <a:latin typeface="+mn-lt"/>
                <a:ea typeface="+mn-ea"/>
                <a:cs typeface="+mn-cs"/>
              </a:rPr>
              <a:t>, </a:t>
            </a:r>
          </a:p>
          <a:p>
            <a:r>
              <a:rPr lang="en-US" sz="2400" b="1" kern="1200" dirty="0">
                <a:solidFill>
                  <a:srgbClr val="009999"/>
                </a:solidFill>
                <a:latin typeface="+mn-lt"/>
                <a:ea typeface="+mn-ea"/>
                <a:cs typeface="+mn-cs"/>
              </a:rPr>
              <a:t>assess </a:t>
            </a:r>
            <a:r>
              <a:rPr lang="en-US" sz="2400" kern="1200" dirty="0">
                <a:latin typeface="+mn-lt"/>
                <a:ea typeface="+mn-ea"/>
                <a:cs typeface="+mn-cs"/>
              </a:rPr>
              <a:t>and</a:t>
            </a:r>
          </a:p>
          <a:p>
            <a:r>
              <a:rPr lang="en-US" sz="2400" b="1" kern="1200" dirty="0">
                <a:solidFill>
                  <a:srgbClr val="009999"/>
                </a:solidFill>
                <a:latin typeface="+mn-lt"/>
                <a:ea typeface="+mn-ea"/>
                <a:cs typeface="+mn-cs"/>
              </a:rPr>
              <a:t>enhance resilience</a:t>
            </a:r>
          </a:p>
          <a:p>
            <a:pPr marL="0" indent="0">
              <a:buNone/>
            </a:pPr>
            <a:r>
              <a:rPr lang="en-US" sz="2400" kern="1200" dirty="0">
                <a:latin typeface="+mn-lt"/>
                <a:ea typeface="+mn-ea"/>
                <a:cs typeface="+mn-cs"/>
              </a:rPr>
              <a:t>to radiation emergencies in armed conflicts situations?</a:t>
            </a:r>
          </a:p>
        </p:txBody>
      </p:sp>
      <p:pic>
        <p:nvPicPr>
          <p:cNvPr id="3" name="Picture Placeholder 2" descr="A sign with a red triangle and a yellow triangle with a red triangle on the side&#10;&#10;Description automatically generated">
            <a:extLst>
              <a:ext uri="{FF2B5EF4-FFF2-40B4-BE49-F238E27FC236}">
                <a16:creationId xmlns:a16="http://schemas.microsoft.com/office/drawing/2014/main" id="{F9D59524-B987-0552-423F-A68F27A1FA7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17546" r="7191" b="-2"/>
          <a:stretch/>
        </p:blipFill>
        <p:spPr>
          <a:xfrm>
            <a:off x="4897438" y="0"/>
            <a:ext cx="7294562" cy="6858000"/>
          </a:xfrm>
          <a:custGeom>
            <a:avLst/>
            <a:gdLst>
              <a:gd name="connsiteX0" fmla="*/ 4736900 w 6892925"/>
              <a:gd name="connsiteY0" fmla="*/ 4732256 h 6843862"/>
              <a:gd name="connsiteX1" fmla="*/ 6892925 w 6892925"/>
              <a:gd name="connsiteY1" fmla="*/ 4732256 h 6843862"/>
              <a:gd name="connsiteX2" fmla="*/ 6892925 w 6892925"/>
              <a:gd name="connsiteY2" fmla="*/ 6843862 h 6843862"/>
              <a:gd name="connsiteX3" fmla="*/ 4736900 w 6892925"/>
              <a:gd name="connsiteY3" fmla="*/ 6843862 h 6843862"/>
              <a:gd name="connsiteX4" fmla="*/ 0 w 6892925"/>
              <a:gd name="connsiteY4" fmla="*/ 2286179 h 6843862"/>
              <a:gd name="connsiteX5" fmla="*/ 4545652 w 6892925"/>
              <a:gd name="connsiteY5" fmla="*/ 2286179 h 6843862"/>
              <a:gd name="connsiteX6" fmla="*/ 4545652 w 6892925"/>
              <a:gd name="connsiteY6" fmla="*/ 6843862 h 6843862"/>
              <a:gd name="connsiteX7" fmla="*/ 0 w 6892925"/>
              <a:gd name="connsiteY7" fmla="*/ 6843862 h 6843862"/>
              <a:gd name="connsiteX8" fmla="*/ 2342554 w 6892925"/>
              <a:gd name="connsiteY8" fmla="*/ 0 h 6843862"/>
              <a:gd name="connsiteX9" fmla="*/ 6889086 w 6892925"/>
              <a:gd name="connsiteY9" fmla="*/ 0 h 6843862"/>
              <a:gd name="connsiteX10" fmla="*/ 6889086 w 6892925"/>
              <a:gd name="connsiteY10" fmla="*/ 4557683 h 6843862"/>
              <a:gd name="connsiteX11" fmla="*/ 4743613 w 6892925"/>
              <a:gd name="connsiteY11" fmla="*/ 4557683 h 6843862"/>
              <a:gd name="connsiteX12" fmla="*/ 4743613 w 6892925"/>
              <a:gd name="connsiteY12" fmla="*/ 2107070 h 6843862"/>
              <a:gd name="connsiteX13" fmla="*/ 2342554 w 6892925"/>
              <a:gd name="connsiteY13" fmla="*/ 2107070 h 6843862"/>
              <a:gd name="connsiteX14" fmla="*/ 4644 w 6892925"/>
              <a:gd name="connsiteY14" fmla="*/ 0 h 6843862"/>
              <a:gd name="connsiteX15" fmla="*/ 2160669 w 6892925"/>
              <a:gd name="connsiteY15" fmla="*/ 0 h 6843862"/>
              <a:gd name="connsiteX16" fmla="*/ 2160669 w 6892925"/>
              <a:gd name="connsiteY16" fmla="*/ 2102179 h 6843862"/>
              <a:gd name="connsiteX17" fmla="*/ 4644 w 6892925"/>
              <a:gd name="connsiteY17" fmla="*/ 2102179 h 684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892925" h="6843862">
                <a:moveTo>
                  <a:pt x="4736900" y="4732256"/>
                </a:moveTo>
                <a:lnTo>
                  <a:pt x="6892925" y="4732256"/>
                </a:lnTo>
                <a:lnTo>
                  <a:pt x="6892925" y="6843862"/>
                </a:lnTo>
                <a:lnTo>
                  <a:pt x="4736900" y="6843862"/>
                </a:lnTo>
                <a:close/>
                <a:moveTo>
                  <a:pt x="0" y="2286179"/>
                </a:moveTo>
                <a:lnTo>
                  <a:pt x="4545652" y="2286179"/>
                </a:lnTo>
                <a:lnTo>
                  <a:pt x="4545652" y="6843862"/>
                </a:lnTo>
                <a:lnTo>
                  <a:pt x="0" y="6843862"/>
                </a:lnTo>
                <a:close/>
                <a:moveTo>
                  <a:pt x="2342554" y="0"/>
                </a:moveTo>
                <a:lnTo>
                  <a:pt x="6889086" y="0"/>
                </a:lnTo>
                <a:lnTo>
                  <a:pt x="6889086" y="4557683"/>
                </a:lnTo>
                <a:lnTo>
                  <a:pt x="4743613" y="4557683"/>
                </a:lnTo>
                <a:lnTo>
                  <a:pt x="4743613" y="2107070"/>
                </a:lnTo>
                <a:lnTo>
                  <a:pt x="2342554" y="2107070"/>
                </a:lnTo>
                <a:close/>
                <a:moveTo>
                  <a:pt x="4644" y="0"/>
                </a:moveTo>
                <a:lnTo>
                  <a:pt x="2160669" y="0"/>
                </a:lnTo>
                <a:lnTo>
                  <a:pt x="2160669" y="2102179"/>
                </a:lnTo>
                <a:lnTo>
                  <a:pt x="4644" y="2102179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404884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A4B31-5E14-9E02-C026-D6098454E7A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02809" y="89987"/>
            <a:ext cx="8534400" cy="1404938"/>
          </a:xfrm>
        </p:spPr>
        <p:txBody>
          <a:bodyPr>
            <a:normAutofit/>
          </a:bodyPr>
          <a:lstStyle/>
          <a:p>
            <a:r>
              <a:rPr lang="nb-NO" sz="3200" dirty="0"/>
              <a:t>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6C22B2-D8F5-B95E-2AE2-5B8FFAC2466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59287" y="2058596"/>
            <a:ext cx="11273425" cy="4392308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Kimhi, S., </a:t>
            </a:r>
            <a:r>
              <a:rPr lang="en-US" sz="1600" dirty="0" err="1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Hantman</a:t>
            </a:r>
            <a:r>
              <a:rPr lang="en-US" sz="16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, S., </a:t>
            </a:r>
            <a:r>
              <a:rPr lang="en-US" sz="1600" dirty="0" err="1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Goroshit</a:t>
            </a:r>
            <a:r>
              <a:rPr lang="en-US" sz="16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, M., </a:t>
            </a:r>
            <a:r>
              <a:rPr lang="en-US" sz="1600" dirty="0" err="1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Eshel</a:t>
            </a:r>
            <a:r>
              <a:rPr lang="en-US" sz="16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, Y., &amp; </a:t>
            </a:r>
            <a:r>
              <a:rPr lang="en-US" sz="1600" dirty="0" err="1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Zysberg</a:t>
            </a:r>
            <a:r>
              <a:rPr lang="en-US" sz="16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, L. (2012). Elderly people coping with the aftermath of war: Resilience versus vulnerability. The American Journal of Geriatric Psychiatry, 20(5), 391-401.</a:t>
            </a:r>
          </a:p>
          <a:p>
            <a:r>
              <a:rPr lang="en-US" sz="1600" dirty="0">
                <a:solidFill>
                  <a:schemeClr val="tx1"/>
                </a:solidFill>
                <a:effectLst/>
                <a:latin typeface="+mn-lt"/>
              </a:rPr>
              <a:t>Sousa, C. A., Haj-Yahia, M. M., Feldman, G., &amp; Lee, J. (2013). Individual and collective dimensions of resilience within political violence. Trauma, Violence, &amp; Abuse, 14(3), 235-254. doi:10.1177/1524838013493520</a:t>
            </a:r>
          </a:p>
          <a:p>
            <a:r>
              <a:rPr lang="en-US" sz="16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Kelmendi, K., &amp; Hamby, S. (2023). Resilience After Trauma in Kosovo and Southeastern Europe: A Scoping Review. Trauma, violence &amp; abuse, 24(4), 2333–2345. https://doi.org/10.1177/15248380221093693</a:t>
            </a:r>
          </a:p>
          <a:p>
            <a:r>
              <a:rPr lang="en-US" sz="16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Veronese et al, 2021 , G., </a:t>
            </a:r>
            <a:r>
              <a:rPr lang="en-US" sz="1600" dirty="0" err="1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Cavazzoni</a:t>
            </a:r>
            <a:r>
              <a:rPr lang="en-US" sz="16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, F., Russo, S., &amp; Sousa, C. (2021). Risk and Protective Factors Among Palestinian Women Living in a Context of Prolonged Armed Conflict and Political Oppression. Journal of Interpersonal Violence, 36(19-20), 9299-9327. https://doi.org/10.1177/0886260519865960</a:t>
            </a:r>
          </a:p>
          <a:p>
            <a:r>
              <a:rPr lang="en-US" sz="1600" dirty="0" err="1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Eshel</a:t>
            </a:r>
            <a:r>
              <a:rPr lang="en-US" sz="16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, Y., Kimhi, S., Lahad, M., &amp; </a:t>
            </a:r>
            <a:r>
              <a:rPr lang="en-US" sz="1600" dirty="0" err="1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Leykin</a:t>
            </a:r>
            <a:r>
              <a:rPr lang="en-US" sz="16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, D. (2017). Individual attributes as predictors of protective and risk components of resilience under continuing terror attacks: A longitudinal study. Personality and Individual Differences, 114, 160–166.</a:t>
            </a:r>
          </a:p>
          <a:p>
            <a:r>
              <a:rPr lang="en-US" sz="1600" dirty="0">
                <a:solidFill>
                  <a:schemeClr val="tx1"/>
                </a:solidFill>
                <a:latin typeface="+mj-lt"/>
              </a:rPr>
              <a:t>Community capitals representation: F. Panzarella</a:t>
            </a:r>
          </a:p>
          <a:p>
            <a:endParaRPr lang="en-US" sz="1600" dirty="0">
              <a:solidFill>
                <a:srgbClr val="000000"/>
              </a:solidFill>
              <a:effectLst/>
              <a:latin typeface="+mn-lt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US" sz="1600" dirty="0">
              <a:solidFill>
                <a:srgbClr val="000000"/>
              </a:solidFill>
              <a:effectLst/>
              <a:latin typeface="+mn-lt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US" sz="1800" i="1" dirty="0">
              <a:latin typeface="+mj-lt"/>
            </a:endParaRPr>
          </a:p>
          <a:p>
            <a:endParaRPr lang="nb-NO" sz="1800" dirty="0"/>
          </a:p>
        </p:txBody>
      </p:sp>
    </p:spTree>
    <p:extLst>
      <p:ext uri="{BB962C8B-B14F-4D97-AF65-F5344CB8AC3E}">
        <p14:creationId xmlns:p14="http://schemas.microsoft.com/office/powerpoint/2010/main" val="1348746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35B7D84A-2A5C-ABD8-AD34-7D379D3059A5}"/>
              </a:ext>
            </a:extLst>
          </p:cNvPr>
          <p:cNvSpPr txBox="1"/>
          <p:nvPr/>
        </p:nvSpPr>
        <p:spPr>
          <a:xfrm>
            <a:off x="1448176" y="3304114"/>
            <a:ext cx="3183370" cy="1631216"/>
          </a:xfrm>
          <a:prstGeom prst="rect">
            <a:avLst/>
          </a:prstGeom>
          <a:solidFill>
            <a:srgbClr val="FF8D00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Framework(s) for resilience in: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 - disaster management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- nuclear EPR&amp;R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- war situations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15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124DFDF-B058-5D0F-B0B3-97A372F191F2}"/>
              </a:ext>
            </a:extLst>
          </p:cNvPr>
          <p:cNvSpPr txBox="1"/>
          <p:nvPr/>
        </p:nvSpPr>
        <p:spPr>
          <a:xfrm>
            <a:off x="8658892" y="2732924"/>
            <a:ext cx="3077996" cy="2154436"/>
          </a:xfrm>
          <a:prstGeom prst="rect">
            <a:avLst/>
          </a:prstGeom>
          <a:solidFill>
            <a:srgbClr val="669900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 Case studies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150" sz="2000" kern="1200" dirty="0">
                <a:solidFill>
                  <a:schemeClr val="bg1"/>
                </a:solidFill>
              </a:rPr>
              <a:t>(</a:t>
            </a:r>
            <a:r>
              <a:rPr lang="en-150" kern="1200" dirty="0">
                <a:solidFill>
                  <a:schemeClr val="bg1"/>
                </a:solidFill>
              </a:rPr>
              <a:t>first responders,</a:t>
            </a:r>
            <a:r>
              <a:rPr lang="en-US" kern="1200" dirty="0">
                <a:solidFill>
                  <a:schemeClr val="bg1"/>
                </a:solidFill>
              </a:rPr>
              <a:t> </a:t>
            </a:r>
            <a:r>
              <a:rPr lang="en-150" kern="1200" dirty="0">
                <a:solidFill>
                  <a:schemeClr val="bg1"/>
                </a:solidFill>
              </a:rPr>
              <a:t>authorities, NGOs, local</a:t>
            </a:r>
            <a:r>
              <a:rPr lang="en-US" kern="1200" dirty="0">
                <a:solidFill>
                  <a:schemeClr val="bg1"/>
                </a:solidFill>
              </a:rPr>
              <a:t> </a:t>
            </a:r>
            <a:r>
              <a:rPr lang="en-150" kern="1200" dirty="0">
                <a:solidFill>
                  <a:schemeClr val="bg1"/>
                </a:solidFill>
              </a:rPr>
              <a:t>communities) : Ukraine, Czechia, Balkans, </a:t>
            </a:r>
            <a:r>
              <a:rPr lang="en-150" dirty="0">
                <a:solidFill>
                  <a:schemeClr val="bg1"/>
                </a:solidFill>
              </a:rPr>
              <a:t>J</a:t>
            </a:r>
            <a:r>
              <a:rPr lang="en-150" kern="1200" dirty="0">
                <a:solidFill>
                  <a:schemeClr val="bg1"/>
                </a:solidFill>
              </a:rPr>
              <a:t>apan</a:t>
            </a:r>
            <a:endParaRPr 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Training capacities</a:t>
            </a:r>
            <a:endParaRPr lang="en-150" sz="2000" dirty="0">
              <a:solidFill>
                <a:schemeClr val="bg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72B2A-3948-DAE9-A292-9BE2A46426DF}"/>
              </a:ext>
            </a:extLst>
          </p:cNvPr>
          <p:cNvSpPr/>
          <p:nvPr/>
        </p:nvSpPr>
        <p:spPr>
          <a:xfrm>
            <a:off x="7478693" y="1690688"/>
            <a:ext cx="1445998" cy="1445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bg1">
              <a:lumMod val="95000"/>
              <a:hueOff val="0"/>
              <a:satOff val="0"/>
              <a:lumOff val="0"/>
              <a:alphaOff val="0"/>
            </a:schemeClr>
          </a:fillRef>
          <a:effectRef idx="0">
            <a:schemeClr val="bg1">
              <a:lumMod val="9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1C90D2B-8D04-6DDB-EB75-DA9714207EF3}"/>
              </a:ext>
            </a:extLst>
          </p:cNvPr>
          <p:cNvSpPr/>
          <p:nvPr/>
        </p:nvSpPr>
        <p:spPr>
          <a:xfrm>
            <a:off x="4244343" y="2363868"/>
            <a:ext cx="1445998" cy="1445998"/>
          </a:xfrm>
          <a:prstGeom prst="ellipse">
            <a:avLst/>
          </a:prstGeom>
          <a:solidFill>
            <a:srgbClr val="FFF1C3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bg1">
              <a:lumMod val="95000"/>
              <a:hueOff val="0"/>
              <a:satOff val="0"/>
              <a:lumOff val="0"/>
              <a:alphaOff val="0"/>
            </a:schemeClr>
          </a:fillRef>
          <a:effectRef idx="0">
            <a:schemeClr val="bg1">
              <a:lumMod val="9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1839EE-6DCF-582C-9F41-62A48DA49640}"/>
              </a:ext>
            </a:extLst>
          </p:cNvPr>
          <p:cNvSpPr txBox="1"/>
          <p:nvPr/>
        </p:nvSpPr>
        <p:spPr>
          <a:xfrm>
            <a:off x="7685614" y="5358067"/>
            <a:ext cx="2694908" cy="707886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000" dirty="0">
                <a:solidFill>
                  <a:schemeClr val="bg1"/>
                </a:solidFill>
              </a:rPr>
              <a:t> Stakeholders’ feedback </a:t>
            </a:r>
            <a:endParaRPr lang="en-150" sz="2000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8C70063-430E-1198-BC7C-4820A344F417}"/>
              </a:ext>
            </a:extLst>
          </p:cNvPr>
          <p:cNvSpPr/>
          <p:nvPr/>
        </p:nvSpPr>
        <p:spPr>
          <a:xfrm>
            <a:off x="6406582" y="4508177"/>
            <a:ext cx="1445998" cy="1445998"/>
          </a:xfrm>
          <a:prstGeom prst="ellipse">
            <a:avLst/>
          </a:prstGeom>
          <a:solidFill>
            <a:srgbClr val="FADAF5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bg1">
              <a:lumMod val="95000"/>
              <a:hueOff val="0"/>
              <a:satOff val="0"/>
              <a:lumOff val="0"/>
              <a:alphaOff val="0"/>
            </a:schemeClr>
          </a:fillRef>
          <a:effectRef idx="0">
            <a:schemeClr val="bg1">
              <a:lumMod val="9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/>
          </a:p>
        </p:txBody>
      </p:sp>
      <p:pic>
        <p:nvPicPr>
          <p:cNvPr id="36" name="Graphic 35" descr="Users with solid fill">
            <a:extLst>
              <a:ext uri="{FF2B5EF4-FFF2-40B4-BE49-F238E27FC236}">
                <a16:creationId xmlns:a16="http://schemas.microsoft.com/office/drawing/2014/main" id="{6745AFB0-C81B-864E-3253-6D24991695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72381" y="4728366"/>
            <a:ext cx="914400" cy="914400"/>
          </a:xfrm>
          <a:prstGeom prst="rect">
            <a:avLst/>
          </a:prstGeom>
        </p:spPr>
      </p:pic>
      <p:cxnSp>
        <p:nvCxnSpPr>
          <p:cNvPr id="1079" name="Straight Arrow Connector 1078">
            <a:extLst>
              <a:ext uri="{FF2B5EF4-FFF2-40B4-BE49-F238E27FC236}">
                <a16:creationId xmlns:a16="http://schemas.microsoft.com/office/drawing/2014/main" id="{ACB02920-BC03-B545-301C-2EFBDD135EBF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5598274" y="2413687"/>
            <a:ext cx="1880419" cy="402670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Straight Arrow Connector 1079">
            <a:extLst>
              <a:ext uri="{FF2B5EF4-FFF2-40B4-BE49-F238E27FC236}">
                <a16:creationId xmlns:a16="http://schemas.microsoft.com/office/drawing/2014/main" id="{5CBB2F82-ECBC-EC2E-CE7B-4598BBBD44E4}"/>
              </a:ext>
            </a:extLst>
          </p:cNvPr>
          <p:cNvCxnSpPr>
            <a:cxnSpLocks/>
            <a:stCxn id="20" idx="5"/>
          </p:cNvCxnSpPr>
          <p:nvPr/>
        </p:nvCxnSpPr>
        <p:spPr>
          <a:xfrm>
            <a:off x="5478579" y="3598104"/>
            <a:ext cx="1138040" cy="1130262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4" name="Straight Arrow Connector 1083">
            <a:extLst>
              <a:ext uri="{FF2B5EF4-FFF2-40B4-BE49-F238E27FC236}">
                <a16:creationId xmlns:a16="http://schemas.microsoft.com/office/drawing/2014/main" id="{565940C2-DF78-7BB7-4E31-02624CAAA6CD}"/>
              </a:ext>
            </a:extLst>
          </p:cNvPr>
          <p:cNvCxnSpPr>
            <a:cxnSpLocks/>
            <a:stCxn id="17" idx="4"/>
          </p:cNvCxnSpPr>
          <p:nvPr/>
        </p:nvCxnSpPr>
        <p:spPr>
          <a:xfrm flipH="1">
            <a:off x="7475449" y="3136686"/>
            <a:ext cx="726243" cy="1439458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9" name="Graphic 1088" descr="Books with solid fill">
            <a:extLst>
              <a:ext uri="{FF2B5EF4-FFF2-40B4-BE49-F238E27FC236}">
                <a16:creationId xmlns:a16="http://schemas.microsoft.com/office/drawing/2014/main" id="{DDE45F97-61EE-ADFF-690C-AAEFBC0849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27525" y="2495739"/>
            <a:ext cx="914400" cy="914400"/>
          </a:xfrm>
          <a:prstGeom prst="rect">
            <a:avLst/>
          </a:prstGeom>
        </p:spPr>
      </p:pic>
      <p:pic>
        <p:nvPicPr>
          <p:cNvPr id="1092" name="Graphic 1091" descr="Magnifying glass with solid fill">
            <a:extLst>
              <a:ext uri="{FF2B5EF4-FFF2-40B4-BE49-F238E27FC236}">
                <a16:creationId xmlns:a16="http://schemas.microsoft.com/office/drawing/2014/main" id="{68B62ABA-285C-3A23-6471-041A0FB12F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44492" y="1964515"/>
            <a:ext cx="914400" cy="9144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E4B26E9-769B-97DF-8F0F-3F2DD179FCB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04494"/>
                </a:solidFill>
                <a:latin typeface="Josefin Sans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How can we characterize resilience to radiation emergencies in armed conflict situations?</a:t>
            </a:r>
            <a:endParaRPr kumimoji="0" lang="en-150" sz="3200" b="1" i="0" u="none" strike="noStrike" kern="1200" cap="none" spc="0" normalizeH="0" baseline="0" noProof="0" dirty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Josefin Sans" pitchFamily="2" charset="0"/>
              <a:ea typeface="+mj-ea"/>
              <a:cs typeface="+mj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6001685-DC99-33E7-AF0C-8C7397A60B05}"/>
              </a:ext>
            </a:extLst>
          </p:cNvPr>
          <p:cNvSpPr/>
          <p:nvPr/>
        </p:nvSpPr>
        <p:spPr>
          <a:xfrm>
            <a:off x="1119325" y="2186559"/>
            <a:ext cx="4830057" cy="299115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F3AD66-6300-15BA-37A6-5FBBAEF64EF6}"/>
              </a:ext>
            </a:extLst>
          </p:cNvPr>
          <p:cNvSpPr txBox="1"/>
          <p:nvPr/>
        </p:nvSpPr>
        <p:spPr>
          <a:xfrm>
            <a:off x="1327759" y="5177712"/>
            <a:ext cx="4621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C6600"/>
                </a:solidFill>
              </a:rPr>
              <a:t>+ ongoing experience from Ukraine</a:t>
            </a:r>
          </a:p>
          <a:p>
            <a:r>
              <a:rPr lang="en-US" sz="2000" dirty="0">
                <a:solidFill>
                  <a:srgbClr val="CC6600"/>
                </a:solidFill>
              </a:rPr>
              <a:t>O. </a:t>
            </a:r>
            <a:r>
              <a:rPr lang="en-US" sz="2000" dirty="0" err="1">
                <a:solidFill>
                  <a:srgbClr val="CC6600"/>
                </a:solidFill>
              </a:rPr>
              <a:t>Pareniuk</a:t>
            </a:r>
            <a:r>
              <a:rPr lang="en-US" sz="2000" dirty="0">
                <a:solidFill>
                  <a:srgbClr val="CC6600"/>
                </a:solidFill>
              </a:rPr>
              <a:t> and colleagues (INSPP)</a:t>
            </a:r>
            <a:endParaRPr lang="en-150" sz="2000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11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803A6-7535-FEC1-87AD-EBA023D97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4595" y="374839"/>
            <a:ext cx="10249829" cy="1134066"/>
          </a:xfrm>
        </p:spPr>
        <p:txBody>
          <a:bodyPr/>
          <a:lstStyle/>
          <a:p>
            <a:r>
              <a:rPr lang="en-US" dirty="0"/>
              <a:t>What is resilience?</a:t>
            </a:r>
            <a:endParaRPr lang="en-1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D7D506-E0AF-58AF-5142-3800A77E99FC}"/>
              </a:ext>
            </a:extLst>
          </p:cNvPr>
          <p:cNvSpPr txBox="1"/>
          <p:nvPr/>
        </p:nvSpPr>
        <p:spPr>
          <a:xfrm>
            <a:off x="733424" y="2120543"/>
            <a:ext cx="958145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“Transformative </a:t>
            </a:r>
            <a:r>
              <a:rPr lang="en-US" sz="2400" b="1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process</a:t>
            </a:r>
            <a:r>
              <a:rPr lang="en-US" sz="24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of strengthening the </a:t>
            </a:r>
            <a:r>
              <a:rPr lang="en-US" sz="2400" i="1" dirty="0">
                <a:solidFill>
                  <a:srgbClr val="FF8D00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c</a:t>
            </a:r>
            <a:r>
              <a:rPr lang="en-US" sz="2400" i="1" dirty="0">
                <a:solidFill>
                  <a:srgbClr val="FF8D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apacity</a:t>
            </a:r>
            <a:r>
              <a:rPr lang="en-US" sz="24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 of [individuals], communities, institutions, and countries</a:t>
            </a:r>
            <a:r>
              <a:rPr lang="en-US" sz="2400" i="1" dirty="0">
                <a:solidFill>
                  <a:srgbClr val="FF8D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 to resist, absorb, accommodate, </a:t>
            </a:r>
            <a:r>
              <a:rPr lang="en-US" sz="2400" b="1" i="1" dirty="0">
                <a:solidFill>
                  <a:srgbClr val="FF8D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adapt to, transform, and recover </a:t>
            </a:r>
            <a:r>
              <a:rPr lang="en-US" sz="2400" i="1" dirty="0">
                <a:solidFill>
                  <a:srgbClr val="FF8D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from </a:t>
            </a:r>
            <a:r>
              <a:rPr lang="en-US" sz="24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the effects of  [a radiation emergency] </a:t>
            </a:r>
            <a:r>
              <a:rPr lang="en-US" sz="2400" i="1" dirty="0">
                <a:solidFill>
                  <a:srgbClr val="FF8D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in a timely and efficient manner </a:t>
            </a:r>
            <a:r>
              <a:rPr lang="en-US" sz="24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in the aftermath of shocks, stresses and change</a:t>
            </a:r>
            <a:r>
              <a:rPr lang="en-US" sz="2400" i="1" dirty="0">
                <a:solidFill>
                  <a:srgbClr val="0070C0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.”</a:t>
            </a:r>
            <a:r>
              <a:rPr lang="en-US" sz="24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 </a:t>
            </a:r>
            <a:endParaRPr lang="nb-NO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66E9DA-2542-C403-6644-903BCEE82572}"/>
              </a:ext>
            </a:extLst>
          </p:cNvPr>
          <p:cNvSpPr txBox="1"/>
          <p:nvPr/>
        </p:nvSpPr>
        <p:spPr>
          <a:xfrm>
            <a:off x="733423" y="4962746"/>
            <a:ext cx="7306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Calibri" panose="020F0502020204030204" pitchFamily="34" charset="0"/>
              </a:rPr>
              <a:t>UNDP(2014) </a:t>
            </a:r>
            <a:r>
              <a:rPr lang="en-US" i="1" dirty="0">
                <a:solidFill>
                  <a:srgbClr val="0070C0"/>
                </a:solidFill>
                <a:latin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https://www.preventionweb.net/publication/disaster-resilience-measurements-stocktaking-ongoing-efforts-developing-systems</a:t>
            </a:r>
            <a:endParaRPr lang="nb-NO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E11828-49B1-F67A-9405-991BEECA3061}"/>
              </a:ext>
            </a:extLst>
          </p:cNvPr>
          <p:cNvSpPr txBox="1"/>
          <p:nvPr/>
        </p:nvSpPr>
        <p:spPr>
          <a:xfrm>
            <a:off x="733424" y="4504204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FF8D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UN office for Disaster Risk Reduction 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674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4E5F8-E970-E2AA-4328-13935D0F3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342" y="276978"/>
            <a:ext cx="10515600" cy="1134066"/>
          </a:xfrm>
        </p:spPr>
        <p:txBody>
          <a:bodyPr/>
          <a:lstStyle/>
          <a:p>
            <a:r>
              <a:rPr lang="en-US" dirty="0"/>
              <a:t>Resilience capacities</a:t>
            </a:r>
            <a:endParaRPr lang="en-1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718BA1-DD29-FB44-65EE-7D99823AB7CC}"/>
              </a:ext>
            </a:extLst>
          </p:cNvPr>
          <p:cNvSpPr txBox="1"/>
          <p:nvPr/>
        </p:nvSpPr>
        <p:spPr>
          <a:xfrm>
            <a:off x="4793897" y="612354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UNDP(2014) </a:t>
            </a:r>
            <a:endParaRPr lang="en-1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2BBF3A-C3DC-B908-F569-B1CCEB570FC3}"/>
              </a:ext>
            </a:extLst>
          </p:cNvPr>
          <p:cNvSpPr/>
          <p:nvPr/>
        </p:nvSpPr>
        <p:spPr>
          <a:xfrm>
            <a:off x="2226252" y="5444091"/>
            <a:ext cx="2095500" cy="647700"/>
          </a:xfrm>
          <a:prstGeom prst="rect">
            <a:avLst/>
          </a:prstGeom>
          <a:solidFill>
            <a:srgbClr val="FF8D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Individuals</a:t>
            </a:r>
            <a:endParaRPr lang="en-15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38AEAB-98E1-86D9-2A0E-54EA8A96C217}"/>
              </a:ext>
            </a:extLst>
          </p:cNvPr>
          <p:cNvSpPr/>
          <p:nvPr/>
        </p:nvSpPr>
        <p:spPr>
          <a:xfrm>
            <a:off x="4604898" y="5438073"/>
            <a:ext cx="2095500" cy="647700"/>
          </a:xfrm>
          <a:prstGeom prst="rect">
            <a:avLst/>
          </a:prstGeom>
          <a:solidFill>
            <a:srgbClr val="FF8D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Household</a:t>
            </a:r>
            <a:r>
              <a:rPr lang="en-US" b="1" dirty="0"/>
              <a:t>s</a:t>
            </a:r>
            <a:endParaRPr lang="en-15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415C94-ABE5-DA20-99C9-9C096E7D6E1F}"/>
              </a:ext>
            </a:extLst>
          </p:cNvPr>
          <p:cNvSpPr/>
          <p:nvPr/>
        </p:nvSpPr>
        <p:spPr>
          <a:xfrm>
            <a:off x="7042945" y="5436040"/>
            <a:ext cx="2095500" cy="647700"/>
          </a:xfrm>
          <a:prstGeom prst="rect">
            <a:avLst/>
          </a:prstGeom>
          <a:solidFill>
            <a:srgbClr val="FF8D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Communities</a:t>
            </a:r>
            <a:endParaRPr lang="en-15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9D00BB-8F45-E00F-24DF-84F56CC16DDC}"/>
              </a:ext>
            </a:extLst>
          </p:cNvPr>
          <p:cNvSpPr/>
          <p:nvPr/>
        </p:nvSpPr>
        <p:spPr>
          <a:xfrm>
            <a:off x="9453120" y="5444091"/>
            <a:ext cx="2095500" cy="647700"/>
          </a:xfrm>
          <a:prstGeom prst="rect">
            <a:avLst/>
          </a:prstGeom>
          <a:solidFill>
            <a:srgbClr val="FF8D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Systems/states</a:t>
            </a:r>
            <a:endParaRPr lang="en-150" b="1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01EB29B-4A13-231A-BF98-CC8D9BEF2189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3274002" y="4609437"/>
            <a:ext cx="2370620" cy="8346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D7A9A5F-C0C5-F75E-2CA5-7088EAF0F247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5644622" y="4609437"/>
            <a:ext cx="8026" cy="8286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AAD9C3-487A-E5BC-CF32-4D9BCDD58E8F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5644622" y="4609437"/>
            <a:ext cx="2446073" cy="8266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68349DF-740A-795C-1818-7E5323127CC1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5644622" y="4609437"/>
            <a:ext cx="4856248" cy="8346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F074964-BD09-3EA8-56F2-383BD09F8FF4}"/>
              </a:ext>
            </a:extLst>
          </p:cNvPr>
          <p:cNvSpPr txBox="1"/>
          <p:nvPr/>
        </p:nvSpPr>
        <p:spPr>
          <a:xfrm>
            <a:off x="643380" y="5506600"/>
            <a:ext cx="1177925" cy="646331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UNIT OF ANALYSIS</a:t>
            </a:r>
            <a:endParaRPr lang="en-150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C40E552-8A07-598A-ED3F-BE174A379DBA}"/>
              </a:ext>
            </a:extLst>
          </p:cNvPr>
          <p:cNvSpPr/>
          <p:nvPr/>
        </p:nvSpPr>
        <p:spPr>
          <a:xfrm>
            <a:off x="843494" y="4837665"/>
            <a:ext cx="777698" cy="631826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01590D6-202D-467F-10D8-6C394D054D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077" t="62757" r="31969" b="15198"/>
          <a:stretch/>
        </p:blipFill>
        <p:spPr>
          <a:xfrm>
            <a:off x="931436" y="1557562"/>
            <a:ext cx="9105192" cy="275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16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F5B51-370C-FAFD-37B4-A51F6328F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5193" y="430523"/>
            <a:ext cx="7518703" cy="947709"/>
          </a:xfrm>
        </p:spPr>
        <p:txBody>
          <a:bodyPr anchor="b">
            <a:normAutofit/>
          </a:bodyPr>
          <a:lstStyle/>
          <a:p>
            <a:r>
              <a:rPr lang="en-US" sz="3200" dirty="0"/>
              <a:t>Literature on disaster resilience</a:t>
            </a:r>
            <a:endParaRPr lang="en-150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E5DB5-53E3-5F3C-F1F2-72951F186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517" y="1716435"/>
            <a:ext cx="6044808" cy="5141565"/>
          </a:xfrm>
        </p:spPr>
        <p:txBody>
          <a:bodyPr anchor="t">
            <a:normAutofit/>
          </a:bodyPr>
          <a:lstStyle/>
          <a:p>
            <a:pPr lvl="1"/>
            <a:r>
              <a:rPr lang="en-US" dirty="0">
                <a:latin typeface="+mn-lt"/>
              </a:rPr>
              <a:t>Increased focus in latest years</a:t>
            </a:r>
          </a:p>
          <a:p>
            <a:pPr lvl="2"/>
            <a:r>
              <a:rPr lang="en-US" b="1" dirty="0">
                <a:latin typeface="+mn-lt"/>
              </a:rPr>
              <a:t>7,614</a:t>
            </a:r>
            <a:r>
              <a:rPr lang="en-US" b="1" dirty="0">
                <a:effectLst/>
                <a:latin typeface="+mn-lt"/>
              </a:rPr>
              <a:t> </a:t>
            </a:r>
            <a:r>
              <a:rPr lang="en-US" dirty="0">
                <a:effectLst/>
                <a:latin typeface="+mn-lt"/>
              </a:rPr>
              <a:t>results from Web of Science on </a:t>
            </a:r>
            <a:r>
              <a:rPr lang="en-US" b="1" dirty="0">
                <a:effectLst/>
                <a:latin typeface="+mn-lt"/>
              </a:rPr>
              <a:t>“disaster resilience” or “community resilience” </a:t>
            </a:r>
            <a:r>
              <a:rPr lang="en-US" dirty="0">
                <a:effectLst/>
                <a:latin typeface="+mn-lt"/>
              </a:rPr>
              <a:t>(search in March 2024)</a:t>
            </a:r>
          </a:p>
          <a:p>
            <a:pPr lvl="3"/>
            <a:r>
              <a:rPr lang="en-US" sz="2000" b="1" dirty="0">
                <a:solidFill>
                  <a:srgbClr val="FF0000"/>
                </a:solidFill>
                <a:latin typeface="+mn-lt"/>
              </a:rPr>
              <a:t>5,700 since 2018 !!</a:t>
            </a:r>
          </a:p>
          <a:p>
            <a:pPr lvl="3"/>
            <a:endParaRPr lang="en-US" sz="2000" b="1" dirty="0">
              <a:latin typeface="+mn-lt"/>
            </a:endParaRPr>
          </a:p>
          <a:p>
            <a:pPr lvl="3"/>
            <a:r>
              <a:rPr lang="en-US" sz="2000" b="1" dirty="0">
                <a:solidFill>
                  <a:srgbClr val="0070C0"/>
                </a:solidFill>
                <a:latin typeface="+mn-lt"/>
              </a:rPr>
              <a:t>3,355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with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resilience in keywords</a:t>
            </a:r>
          </a:p>
          <a:p>
            <a:pPr lvl="4"/>
            <a:r>
              <a:rPr lang="en-US" sz="2000" dirty="0">
                <a:effectLst/>
                <a:latin typeface="+mn-lt"/>
              </a:rPr>
              <a:t>46 highly cited</a:t>
            </a:r>
          </a:p>
          <a:p>
            <a:pPr lvl="4"/>
            <a:r>
              <a:rPr lang="en-US" sz="2000" dirty="0">
                <a:latin typeface="+mn-lt"/>
              </a:rPr>
              <a:t>232 reviews</a:t>
            </a:r>
          </a:p>
          <a:p>
            <a:pPr lvl="4"/>
            <a:r>
              <a:rPr lang="en-US" sz="2000" dirty="0">
                <a:effectLst/>
                <a:latin typeface="+mn-lt"/>
              </a:rPr>
              <a:t>54 refer to “war”</a:t>
            </a:r>
          </a:p>
          <a:p>
            <a:pPr lvl="4"/>
            <a:r>
              <a:rPr lang="en-US" sz="2000" dirty="0">
                <a:latin typeface="+mn-lt"/>
              </a:rPr>
              <a:t>21 contain “nuclear”</a:t>
            </a:r>
            <a:endParaRPr lang="en-US" sz="2000" dirty="0">
              <a:effectLst/>
              <a:latin typeface="+mn-lt"/>
            </a:endParaRPr>
          </a:p>
          <a:p>
            <a:pPr lvl="1"/>
            <a:endParaRPr lang="en-US" dirty="0">
              <a:latin typeface="+mn-lt"/>
            </a:endParaRPr>
          </a:p>
          <a:p>
            <a:pPr lvl="1"/>
            <a:r>
              <a:rPr lang="en-US" dirty="0">
                <a:latin typeface="+mn-lt"/>
              </a:rPr>
              <a:t>Grey literature, e.g. (UN, FEMA, ..)</a:t>
            </a:r>
          </a:p>
        </p:txBody>
      </p:sp>
      <p:pic>
        <p:nvPicPr>
          <p:cNvPr id="1026" name="Picture 2" descr="Funnel Images – Browse 129,112 Stock Photos, Vectors, and Video | Adobe  Stock">
            <a:extLst>
              <a:ext uri="{FF2B5EF4-FFF2-40B4-BE49-F238E27FC236}">
                <a16:creationId xmlns:a16="http://schemas.microsoft.com/office/drawing/2014/main" id="{A0D88374-A55F-E7CF-42C9-85015E7925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E8E8E8"/>
              </a:clrFrom>
              <a:clrTo>
                <a:srgbClr val="E8E8E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6" r="12383" b="-2"/>
          <a:stretch/>
        </p:blipFill>
        <p:spPr bwMode="auto">
          <a:xfrm>
            <a:off x="7036336" y="1168400"/>
            <a:ext cx="3419646" cy="355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D117B7-EE53-CE55-2DE3-68148F4E552D}"/>
              </a:ext>
            </a:extLst>
          </p:cNvPr>
          <p:cNvSpPr txBox="1"/>
          <p:nvPr/>
        </p:nvSpPr>
        <p:spPr>
          <a:xfrm>
            <a:off x="7127309" y="4534651"/>
            <a:ext cx="48517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 on “community resilience” AND (“war” OR “armed conflict*”)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comprehensive review for nuclear: “resilience” AND (“emergency” OR “accident”)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Ongoing experience from Ukraine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Scoping review for “resilience” in general</a:t>
            </a:r>
            <a:endParaRPr lang="en-15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974B939-150C-9766-A799-3668DF7D4B06}"/>
              </a:ext>
            </a:extLst>
          </p:cNvPr>
          <p:cNvSpPr/>
          <p:nvPr/>
        </p:nvSpPr>
        <p:spPr>
          <a:xfrm>
            <a:off x="6915418" y="4396152"/>
            <a:ext cx="5063639" cy="2031325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38667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4C5F4-2DF2-3352-BBEF-AEEFC25A5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extraction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6159D-88F0-BACF-5A74-28FB37C14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Focus of resilience</a:t>
            </a:r>
          </a:p>
          <a:p>
            <a:r>
              <a:rPr lang="en-US" dirty="0"/>
              <a:t>Definition</a:t>
            </a:r>
          </a:p>
          <a:p>
            <a:r>
              <a:rPr lang="en-US" dirty="0"/>
              <a:t>Dimensions, criteria, indicators</a:t>
            </a:r>
          </a:p>
          <a:p>
            <a:r>
              <a:rPr lang="en-US" dirty="0"/>
              <a:t>Vulnerable groups</a:t>
            </a:r>
          </a:p>
          <a:p>
            <a:r>
              <a:rPr lang="en-US" dirty="0"/>
              <a:t>Ways to enhance resilience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046460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A5653-5FB9-F65B-628B-089E5780A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085" y="132190"/>
            <a:ext cx="9770622" cy="1250562"/>
          </a:xfrm>
        </p:spPr>
        <p:txBody>
          <a:bodyPr anchor="b">
            <a:normAutofit/>
          </a:bodyPr>
          <a:lstStyle/>
          <a:p>
            <a:pPr algn="ctr"/>
            <a:r>
              <a:rPr lang="en-US" sz="3400" dirty="0"/>
              <a:t>Which elements of resilience are being assessed? </a:t>
            </a:r>
            <a:endParaRPr lang="en-150" sz="3400" dirty="0"/>
          </a:p>
        </p:txBody>
      </p:sp>
      <p:pic>
        <p:nvPicPr>
          <p:cNvPr id="7" name="Graphic 6" descr="Health">
            <a:extLst>
              <a:ext uri="{FF2B5EF4-FFF2-40B4-BE49-F238E27FC236}">
                <a16:creationId xmlns:a16="http://schemas.microsoft.com/office/drawing/2014/main" id="{76AB7BAC-E777-C030-3C2A-8EAF986B4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0456" y="2273079"/>
            <a:ext cx="2079318" cy="2079318"/>
          </a:xfrm>
          <a:prstGeom prst="rect">
            <a:avLst/>
          </a:prstGeom>
        </p:spPr>
      </p:pic>
      <p:graphicFrame>
        <p:nvGraphicFramePr>
          <p:cNvPr id="23" name="Content Placeholder 2">
            <a:extLst>
              <a:ext uri="{FF2B5EF4-FFF2-40B4-BE49-F238E27FC236}">
                <a16:creationId xmlns:a16="http://schemas.microsoft.com/office/drawing/2014/main" id="{15C0671D-5709-AE6D-10E1-51C6D031AD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2575526"/>
              </p:ext>
            </p:extLst>
          </p:nvPr>
        </p:nvGraphicFramePr>
        <p:xfrm>
          <a:off x="5579279" y="1946330"/>
          <a:ext cx="5033497" cy="386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4" name="Picture 3" descr="Plant growing in a concrete crack">
            <a:extLst>
              <a:ext uri="{FF2B5EF4-FFF2-40B4-BE49-F238E27FC236}">
                <a16:creationId xmlns:a16="http://schemas.microsoft.com/office/drawing/2014/main" id="{FF15C6FB-CDDC-FC65-9F52-597D8A46878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8017" t="22831" r="36651" b="-1"/>
          <a:stretch/>
        </p:blipFill>
        <p:spPr>
          <a:xfrm>
            <a:off x="1" y="1565752"/>
            <a:ext cx="4657344" cy="5292247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08509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0BF7-1BAF-2718-0C86-B4B54F378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Resilience focus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B48F2-E646-9508-DC6B-F8101C753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Individual resilience (e.g. citizens, medical staff)</a:t>
            </a:r>
          </a:p>
          <a:p>
            <a:r>
              <a:rPr lang="en-US" dirty="0"/>
              <a:t>Community resilience</a:t>
            </a:r>
          </a:p>
          <a:p>
            <a:r>
              <a:rPr lang="en-US" dirty="0"/>
              <a:t>NPP resilience</a:t>
            </a:r>
          </a:p>
          <a:p>
            <a:r>
              <a:rPr lang="en-US" dirty="0"/>
              <a:t>EPR&amp;R (system) resilience</a:t>
            </a:r>
          </a:p>
          <a:p>
            <a:r>
              <a:rPr lang="en-US" dirty="0"/>
              <a:t>National resilience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A33BF59-61AF-69D0-F0A8-0DFA7705253E}"/>
              </a:ext>
            </a:extLst>
          </p:cNvPr>
          <p:cNvSpPr/>
          <p:nvPr/>
        </p:nvSpPr>
        <p:spPr>
          <a:xfrm>
            <a:off x="588723" y="1753644"/>
            <a:ext cx="5849655" cy="1134066"/>
          </a:xfrm>
          <a:prstGeom prst="roundRect">
            <a:avLst/>
          </a:prstGeom>
          <a:noFill/>
          <a:ln w="28575">
            <a:solidFill>
              <a:srgbClr val="CC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09532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Profilelementer og guides">
  <a:themeElements>
    <a:clrScheme name="NMBU - oppdaterte primærfarger">
      <a:dk1>
        <a:srgbClr val="000000"/>
      </a:dk1>
      <a:lt1>
        <a:srgbClr val="FFFFFF"/>
      </a:lt1>
      <a:dk2>
        <a:srgbClr val="025C4F"/>
      </a:dk2>
      <a:lt2>
        <a:srgbClr val="DBF8F3"/>
      </a:lt2>
      <a:accent1>
        <a:srgbClr val="53143A"/>
      </a:accent1>
      <a:accent2>
        <a:srgbClr val="008571"/>
      </a:accent2>
      <a:accent3>
        <a:srgbClr val="E7E3D1"/>
      </a:accent3>
      <a:accent4>
        <a:srgbClr val="F6F6EE"/>
      </a:accent4>
      <a:accent5>
        <a:srgbClr val="E1F782"/>
      </a:accent5>
      <a:accent6>
        <a:srgbClr val="0D3B34"/>
      </a:accent6>
      <a:hlink>
        <a:srgbClr val="56629F"/>
      </a:hlink>
      <a:folHlink>
        <a:srgbClr val="53143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sjon39" id="{BDB662BC-372C-A243-9045-5D2891F7AC13}" vid="{17005BFB-A729-AA4D-B2E2-653A1CBD5EF2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NMBU_Powerpoint-mal</Template>
  <TotalTime>5907</TotalTime>
  <Words>2449</Words>
  <Application>Microsoft Macintosh PowerPoint</Application>
  <PresentationFormat>Grand écran</PresentationFormat>
  <Paragraphs>270</Paragraphs>
  <Slides>20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29" baseType="lpstr">
      <vt:lpstr>Aptos</vt:lpstr>
      <vt:lpstr>Arial</vt:lpstr>
      <vt:lpstr>Calibri</vt:lpstr>
      <vt:lpstr>Copperplate</vt:lpstr>
      <vt:lpstr>Josefin Sans</vt:lpstr>
      <vt:lpstr>Symbol</vt:lpstr>
      <vt:lpstr>Wingdings</vt:lpstr>
      <vt:lpstr>Profilelementer og guides</vt:lpstr>
      <vt:lpstr>Motiv Office</vt:lpstr>
      <vt:lpstr>Présentation PowerPoint</vt:lpstr>
      <vt:lpstr>Présentation PowerPoint</vt:lpstr>
      <vt:lpstr>Présentation PowerPoint</vt:lpstr>
      <vt:lpstr>What is resilience?</vt:lpstr>
      <vt:lpstr>Resilience capacities</vt:lpstr>
      <vt:lpstr>Literature on disaster resilience</vt:lpstr>
      <vt:lpstr>Data extraction</vt:lpstr>
      <vt:lpstr>Which elements of resilience are being assessed? </vt:lpstr>
      <vt:lpstr>Resilience focus</vt:lpstr>
      <vt:lpstr>Individual resilience</vt:lpstr>
      <vt:lpstr>Ways to enhance individual resilience (examples)</vt:lpstr>
      <vt:lpstr>Individual and community resilience are connected</vt:lpstr>
      <vt:lpstr>Community Resilience</vt:lpstr>
      <vt:lpstr>Baseline for community resilience</vt:lpstr>
      <vt:lpstr>Ways to enhance community resilience (selected)</vt:lpstr>
      <vt:lpstr>4 key elements to consider when promoting resilience frameworks   (after Davoudi et al 2012)</vt:lpstr>
      <vt:lpstr>Resilience policies: cross cutting aspects  </vt:lpstr>
      <vt:lpstr>Thank you for your attention</vt:lpstr>
      <vt:lpstr>References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Adelaide Adolfsen</dc:creator>
  <cp:lastModifiedBy>Eymeric LAFRANQUE</cp:lastModifiedBy>
  <cp:revision>161</cp:revision>
  <dcterms:created xsi:type="dcterms:W3CDTF">2024-02-29T13:49:49Z</dcterms:created>
  <dcterms:modified xsi:type="dcterms:W3CDTF">2024-11-10T23:00:52Z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0484126-3486-41a9-802e-7f1e2277276c_Enabled">
    <vt:lpwstr>true</vt:lpwstr>
  </property>
  <property fmtid="{D5CDD505-2E9C-101B-9397-08002B2CF9AE}" pid="3" name="MSIP_Label_d0484126-3486-41a9-802e-7f1e2277276c_SetDate">
    <vt:lpwstr>2024-02-29T13:50:24Z</vt:lpwstr>
  </property>
  <property fmtid="{D5CDD505-2E9C-101B-9397-08002B2CF9AE}" pid="4" name="MSIP_Label_d0484126-3486-41a9-802e-7f1e2277276c_Method">
    <vt:lpwstr>Standard</vt:lpwstr>
  </property>
  <property fmtid="{D5CDD505-2E9C-101B-9397-08002B2CF9AE}" pid="5" name="MSIP_Label_d0484126-3486-41a9-802e-7f1e2277276c_Name">
    <vt:lpwstr>d0484126-3486-41a9-802e-7f1e2277276c</vt:lpwstr>
  </property>
  <property fmtid="{D5CDD505-2E9C-101B-9397-08002B2CF9AE}" pid="6" name="MSIP_Label_d0484126-3486-41a9-802e-7f1e2277276c_SiteId">
    <vt:lpwstr>eec01f8e-737f-43e3-9ed5-f8a59913bd82</vt:lpwstr>
  </property>
  <property fmtid="{D5CDD505-2E9C-101B-9397-08002B2CF9AE}" pid="7" name="MSIP_Label_d0484126-3486-41a9-802e-7f1e2277276c_ActionId">
    <vt:lpwstr>87839474-c6c7-40fa-901b-85ce3830dd80</vt:lpwstr>
  </property>
  <property fmtid="{D5CDD505-2E9C-101B-9397-08002B2CF9AE}" pid="8" name="MSIP_Label_d0484126-3486-41a9-802e-7f1e2277276c_ContentBits">
    <vt:lpwstr>0</vt:lpwstr>
  </property>
</Properties>
</file>