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embeddedFontLst>
    <p:embeddedFont>
      <p:font typeface="Josefin Sans" pitchFamily="2" charset="77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94"/>
  </p:normalViewPr>
  <p:slideViewPr>
    <p:cSldViewPr snapToGrid="0">
      <p:cViewPr varScale="1">
        <p:scale>
          <a:sx n="161" d="100"/>
          <a:sy n="161" d="100"/>
        </p:scale>
        <p:origin x="22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139514c7b2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g3139514c7b2_0_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g3139514c7b2_0_7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39514c7b2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139514c7b2_0_1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g3139514c7b2_0_1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39514c7b2_0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139514c7b2_0_2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3139514c7b2_0_2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139514c7b2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139514c7b2_0_2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g3139514c7b2_0_2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139514c7b2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139514c7b2_0_2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g3139514c7b2_0_2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139514c7b2_0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139514c7b2_0_2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3139514c7b2_0_25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139514c7b2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139514c7b2_0_2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g3139514c7b2_0_2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139514c7b2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3139514c7b2_0_29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g3139514c7b2_0_29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8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4100"/>
              <a:buFont typeface="Josefin Sans"/>
              <a:buNone/>
              <a:defRPr sz="41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ubTitle" idx="1"/>
          </p:nvPr>
        </p:nvSpPr>
        <p:spPr>
          <a:xfrm>
            <a:off x="1143000" y="2089298"/>
            <a:ext cx="6858000" cy="18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800"/>
              <a:buNone/>
              <a:defRPr sz="18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cxnSp>
        <p:nvCxnSpPr>
          <p:cNvPr id="60" name="Google Shape;60;p14"/>
          <p:cNvCxnSpPr/>
          <p:nvPr/>
        </p:nvCxnSpPr>
        <p:spPr>
          <a:xfrm>
            <a:off x="626163" y="1873560"/>
            <a:ext cx="7884000" cy="0"/>
          </a:xfrm>
          <a:prstGeom prst="straightConnector1">
            <a:avLst/>
          </a:prstGeom>
          <a:noFill/>
          <a:ln w="73025" cap="rnd" cmpd="sng">
            <a:solidFill>
              <a:srgbClr val="FFAA3D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8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2400"/>
              <a:buFont typeface="Josefin Sans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1"/>
          </p:nvPr>
        </p:nvSpPr>
        <p:spPr>
          <a:xfrm>
            <a:off x="628650" y="1432988"/>
            <a:ext cx="7886700" cy="27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cxnSp>
        <p:nvCxnSpPr>
          <p:cNvPr id="64" name="Google Shape;64;p15"/>
          <p:cNvCxnSpPr/>
          <p:nvPr/>
        </p:nvCxnSpPr>
        <p:spPr>
          <a:xfrm>
            <a:off x="152824" y="1124394"/>
            <a:ext cx="8171100" cy="0"/>
          </a:xfrm>
          <a:prstGeom prst="straightConnector1">
            <a:avLst/>
          </a:prstGeom>
          <a:noFill/>
          <a:ln w="73025" cap="rnd" cmpd="sng">
            <a:solidFill>
              <a:srgbClr val="FFAA3D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2400"/>
              <a:buFont typeface="Josefin Sans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5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000" cy="27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28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28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oddílu" type="secHead">
  <p:cSld name="SECTION_HEADER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628650" y="42766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4500"/>
              <a:buFont typeface="Josefin Sans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1"/>
          </p:nvPr>
        </p:nvSpPr>
        <p:spPr>
          <a:xfrm>
            <a:off x="628650" y="2576285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>
            <a:off x="628650" y="396050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3028950" y="3960500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6565829" y="396049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500" cy="24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4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enom nadpis" type="titleOnly">
  <p:cSld name="TITLE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2400"/>
              <a:buFont typeface="Josefin Sans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>
            <a:spLocks noGrp="1"/>
          </p:cNvSpPr>
          <p:nvPr>
            <p:ph type="pic" idx="2"/>
          </p:nvPr>
        </p:nvSpPr>
        <p:spPr>
          <a:xfrm>
            <a:off x="3887391" y="740570"/>
            <a:ext cx="4629300" cy="3543900"/>
          </a:xfrm>
          <a:prstGeom prst="rect">
            <a:avLst/>
          </a:prstGeom>
          <a:noFill/>
          <a:ln>
            <a:noFill/>
          </a:ln>
        </p:spPr>
      </p:sp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000" cy="27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 rot="5400000">
            <a:off x="3192600" y="-1019320"/>
            <a:ext cx="27588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>
            <a:spLocks noGrp="1"/>
          </p:cNvSpPr>
          <p:nvPr>
            <p:ph type="title"/>
          </p:nvPr>
        </p:nvSpPr>
        <p:spPr>
          <a:xfrm rot="5400000">
            <a:off x="5493450" y="1324144"/>
            <a:ext cx="40722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body" idx="1"/>
          </p:nvPr>
        </p:nvSpPr>
        <p:spPr>
          <a:xfrm rot="5400000">
            <a:off x="1519875" y="-617457"/>
            <a:ext cx="40182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544630"/>
            <a:ext cx="7886700" cy="27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4494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49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3516838" y="4579979"/>
            <a:ext cx="21150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Place, Date</a:t>
            </a:r>
            <a:endParaRPr sz="1200" b="1" i="0" u="none" strike="noStrike" cap="none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54" name="Google Shape;54;p13" descr="Co-funded by the EU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369253" y="4473733"/>
            <a:ext cx="2259399" cy="471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28650" y="4341788"/>
            <a:ext cx="1242000" cy="730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952090" y="4330238"/>
            <a:ext cx="1027476" cy="7266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8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3600"/>
              <a:buFont typeface="Josefin Sans"/>
              <a:buNone/>
            </a:pPr>
            <a:r>
              <a:rPr lang="en" sz="3000" dirty="0"/>
              <a:t>Coverage in mass media and ethical issues communicating on nuclear facilities during the wartime</a:t>
            </a:r>
            <a:endParaRPr sz="3000" dirty="0"/>
          </a:p>
        </p:txBody>
      </p:sp>
      <p:sp>
        <p:nvSpPr>
          <p:cNvPr id="128" name="Google Shape;128;p25"/>
          <p:cNvSpPr txBox="1">
            <a:spLocks noGrp="1"/>
          </p:cNvSpPr>
          <p:nvPr>
            <p:ph type="subTitle" idx="1"/>
          </p:nvPr>
        </p:nvSpPr>
        <p:spPr>
          <a:xfrm>
            <a:off x="514475" y="2089300"/>
            <a:ext cx="8018100" cy="18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1800"/>
              <a:buNone/>
            </a:pPr>
            <a:r>
              <a:rPr lang="en"/>
              <a:t>Olena Pareniuk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18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18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1800"/>
              <a:buNone/>
            </a:pPr>
            <a:r>
              <a:rPr lang="en"/>
              <a:t>	Institute for Safety Problems of Nuclear Power Plants, NAS of Ukraine	</a:t>
            </a:r>
            <a:endParaRPr/>
          </a:p>
        </p:txBody>
      </p:sp>
      <p:sp>
        <p:nvSpPr>
          <p:cNvPr id="129" name="Google Shape;129;p25"/>
          <p:cNvSpPr txBox="1"/>
          <p:nvPr/>
        </p:nvSpPr>
        <p:spPr>
          <a:xfrm>
            <a:off x="3233306" y="4490231"/>
            <a:ext cx="1811100" cy="52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ERPW 2024</a:t>
            </a:r>
            <a:r>
              <a:rPr lang="en" sz="12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Rome,</a:t>
            </a:r>
            <a:endParaRPr sz="1200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NERIS workshop</a:t>
            </a:r>
            <a:endParaRPr sz="1200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130" name="Google Shape;13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7775" y="4440050"/>
            <a:ext cx="621150" cy="62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>
            <a:spLocks noGrp="1"/>
          </p:cNvSpPr>
          <p:nvPr>
            <p:ph type="title"/>
          </p:nvPr>
        </p:nvSpPr>
        <p:spPr>
          <a:xfrm>
            <a:off x="471488" y="205383"/>
            <a:ext cx="5915100" cy="6378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Mass media plays a crucial role in society’s well-being</a:t>
            </a:r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body" idx="1"/>
          </p:nvPr>
        </p:nvSpPr>
        <p:spPr>
          <a:xfrm>
            <a:off x="471500" y="1298025"/>
            <a:ext cx="7624200" cy="2934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lvl="0" indent="-2349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100"/>
              <a:buChar char="-"/>
            </a:pPr>
            <a:r>
              <a:rPr lang="en" sz="1800"/>
              <a:t>Curiosity </a:t>
            </a:r>
            <a:r>
              <a:rPr lang="en" sz="1800" b="1" u="sng"/>
              <a:t>ONLY </a:t>
            </a:r>
            <a:r>
              <a:rPr lang="en" sz="1800"/>
              <a:t>arises as a result of threatening news from NPP;</a:t>
            </a:r>
            <a:endParaRPr sz="1800"/>
          </a:p>
          <a:p>
            <a:pPr marL="342900" lvl="0" indent="-2349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100"/>
              <a:buChar char="-"/>
            </a:pPr>
            <a:r>
              <a:rPr lang="en" sz="1800"/>
              <a:t>General threat caused by a lack of understanding of the effects and general threat caused by misunderstanding of the effect and spread of radiation;</a:t>
            </a:r>
            <a:endParaRPr sz="1800"/>
          </a:p>
          <a:p>
            <a:pPr marL="342900" lvl="0" indent="-2349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100"/>
              <a:buChar char="-"/>
            </a:pPr>
            <a:r>
              <a:rPr lang="en" sz="1800"/>
              <a:t>Anxiety due to the general uncertainty of the situation;</a:t>
            </a:r>
            <a:endParaRPr sz="1800"/>
          </a:p>
          <a:p>
            <a:pPr marL="342900" lvl="0" indent="-2349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100"/>
              <a:buChar char="-"/>
            </a:pPr>
            <a:r>
              <a:rPr lang="en" sz="1800"/>
              <a:t>Resentment towards international institutions that do not make any clear moves;</a:t>
            </a:r>
            <a:endParaRPr sz="1800"/>
          </a:p>
          <a:p>
            <a:pPr marL="342900" lvl="0" indent="-234950" algn="l" rtl="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SzPts val="1100"/>
              <a:buChar char="-"/>
            </a:pPr>
            <a:r>
              <a:rPr lang="en" sz="1800"/>
              <a:t>Attempts to oversimplify the nuclear fuel cycle</a:t>
            </a:r>
            <a:endParaRPr sz="1800" b="1"/>
          </a:p>
        </p:txBody>
      </p:sp>
      <p:sp>
        <p:nvSpPr>
          <p:cNvPr id="138" name="Google Shape;138;p26"/>
          <p:cNvSpPr txBox="1"/>
          <p:nvPr/>
        </p:nvSpPr>
        <p:spPr>
          <a:xfrm>
            <a:off x="3233306" y="4490231"/>
            <a:ext cx="1811100" cy="52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ERPW 2024</a:t>
            </a:r>
            <a:r>
              <a:rPr lang="en" sz="12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Rome</a:t>
            </a:r>
            <a:endParaRPr sz="1200" b="0" i="0" u="none" strike="noStrike" cap="none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139" name="Google Shape;13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9525" y="4440050"/>
            <a:ext cx="621150" cy="62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>
            <a:spLocks noGrp="1"/>
          </p:cNvSpPr>
          <p:nvPr>
            <p:ph type="title"/>
          </p:nvPr>
        </p:nvSpPr>
        <p:spPr>
          <a:xfrm>
            <a:off x="471488" y="205383"/>
            <a:ext cx="5915100" cy="6378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narratives in public concern: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ChNPP</a:t>
            </a:r>
            <a:endParaRPr/>
          </a:p>
        </p:txBody>
      </p:sp>
      <p:sp>
        <p:nvSpPr>
          <p:cNvPr id="146" name="Google Shape;146;p27"/>
          <p:cNvSpPr txBox="1">
            <a:spLocks noGrp="1"/>
          </p:cNvSpPr>
          <p:nvPr>
            <p:ph type="body" idx="1"/>
          </p:nvPr>
        </p:nvSpPr>
        <p:spPr>
          <a:xfrm>
            <a:off x="355725" y="1189300"/>
            <a:ext cx="5717400" cy="2571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85000" lnSpcReduction="20000"/>
          </a:bodyPr>
          <a:lstStyle/>
          <a:p>
            <a:pPr marL="342900" marR="0" lvl="0" indent="-2244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ct val="61111"/>
              <a:buChar char="-"/>
            </a:pPr>
            <a:r>
              <a:rPr lang="en" sz="1800"/>
              <a:t>Trenches in the red forest;</a:t>
            </a:r>
            <a:endParaRPr sz="1800"/>
          </a:p>
          <a:p>
            <a:pPr marL="342900" marR="0" lvl="0" indent="-2244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ct val="61111"/>
              <a:buChar char="-"/>
            </a:pPr>
            <a:r>
              <a:rPr lang="en" sz="1800"/>
              <a:t>Can Chornobyl happen again? Is Kyiv is in danger?</a:t>
            </a:r>
            <a:endParaRPr sz="1800"/>
          </a:p>
          <a:p>
            <a:pPr marL="342900" marR="0" lvl="0" indent="-2244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ct val="61111"/>
              <a:buChar char="-"/>
            </a:pPr>
            <a:r>
              <a:rPr lang="en" sz="1800"/>
              <a:t>Violation of the integrity of the new safe confinement - could a nuclear explosion occur? explosion?</a:t>
            </a:r>
            <a:endParaRPr sz="1800"/>
          </a:p>
          <a:p>
            <a:pPr marL="342900" marR="0" lvl="0" indent="-2244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ct val="61111"/>
              <a:buChar char="-"/>
            </a:pPr>
            <a:r>
              <a:rPr lang="en" sz="1800"/>
              <a:t>Breach of the integrity of the radioactive waste storage facility radioactive waste storage facility - radiation sickness?</a:t>
            </a:r>
            <a:endParaRPr sz="1800"/>
          </a:p>
          <a:p>
            <a:pPr marL="342900" marR="0" lvl="0" indent="-2244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ct val="61111"/>
              <a:buChar char="-"/>
            </a:pPr>
            <a:r>
              <a:rPr lang="en" sz="1800"/>
              <a:t>Fires in the Chornobyl Exclusion Zone (Exclusion Zone);</a:t>
            </a:r>
            <a:endParaRPr sz="1800"/>
          </a:p>
          <a:p>
            <a:pPr marL="342900" marR="0" lvl="0" indent="-2244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ct val="61111"/>
              <a:buChar char="-"/>
            </a:pPr>
            <a:r>
              <a:rPr lang="en" sz="1800"/>
              <a:t>Could military vehicles have removed radionuclides from the Exclusion Zone.</a:t>
            </a:r>
            <a:endParaRPr sz="1800"/>
          </a:p>
          <a:p>
            <a:pPr marL="342900" marR="0" lvl="0" indent="-262255" algn="l" rtl="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SzPct val="100000"/>
              <a:buChar char="-"/>
            </a:pPr>
            <a:endParaRPr sz="1800"/>
          </a:p>
        </p:txBody>
      </p:sp>
      <p:sp>
        <p:nvSpPr>
          <p:cNvPr id="147" name="Google Shape;147;p27"/>
          <p:cNvSpPr txBox="1"/>
          <p:nvPr/>
        </p:nvSpPr>
        <p:spPr>
          <a:xfrm>
            <a:off x="3233306" y="4490231"/>
            <a:ext cx="1811100" cy="52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ERPW 2024</a:t>
            </a:r>
            <a:r>
              <a:rPr lang="en" sz="12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Rome</a:t>
            </a:r>
            <a:endParaRPr sz="1200" b="0" i="0" u="none" strike="noStrike" cap="none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148" name="Google Shape;14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9525" y="4440050"/>
            <a:ext cx="621150" cy="62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9300" y="1189288"/>
            <a:ext cx="2841176" cy="2764924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7"/>
          <p:cNvSpPr txBox="1"/>
          <p:nvPr/>
        </p:nvSpPr>
        <p:spPr>
          <a:xfrm>
            <a:off x="162975" y="3555800"/>
            <a:ext cx="6102900" cy="6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Society WAS NOT ready, so the concern was huge, and trust to nation experts - limited</a:t>
            </a:r>
            <a:endParaRPr sz="2100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>
            <a:spLocks noGrp="1"/>
          </p:cNvSpPr>
          <p:nvPr>
            <p:ph type="title"/>
          </p:nvPr>
        </p:nvSpPr>
        <p:spPr>
          <a:xfrm>
            <a:off x="471488" y="205383"/>
            <a:ext cx="5915100" cy="6378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narratives in public concern: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ZNPP</a:t>
            </a:r>
            <a:endParaRPr/>
          </a:p>
        </p:txBody>
      </p:sp>
      <p:sp>
        <p:nvSpPr>
          <p:cNvPr id="157" name="Google Shape;157;p28"/>
          <p:cNvSpPr txBox="1">
            <a:spLocks noGrp="1"/>
          </p:cNvSpPr>
          <p:nvPr>
            <p:ph type="body" idx="1"/>
          </p:nvPr>
        </p:nvSpPr>
        <p:spPr>
          <a:xfrm>
            <a:off x="311650" y="1218725"/>
            <a:ext cx="5997900" cy="2442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Worst-case scenarios for ZNPP;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10 Chornobyls and the whole world under a radioactive cloud;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Can a missile destroy reactors and cause a nuclear explosion and cause a nuclear explosion?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Why are the IAEA silent? Where are the "nuclear troops" of the United States?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SzPts val="1500"/>
              <a:buChar char="-"/>
            </a:pPr>
            <a:r>
              <a:rPr lang="en" sz="1500"/>
              <a:t>Are ZNPP employees in the current situation collaborators, victims or heroes?</a:t>
            </a:r>
            <a:endParaRPr sz="1500" b="1"/>
          </a:p>
        </p:txBody>
      </p:sp>
      <p:sp>
        <p:nvSpPr>
          <p:cNvPr id="158" name="Google Shape;158;p28"/>
          <p:cNvSpPr txBox="1"/>
          <p:nvPr/>
        </p:nvSpPr>
        <p:spPr>
          <a:xfrm>
            <a:off x="3233306" y="4490231"/>
            <a:ext cx="1811100" cy="52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ERPW 2024</a:t>
            </a:r>
            <a:r>
              <a:rPr lang="en" sz="12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Rome</a:t>
            </a:r>
            <a:endParaRPr sz="1200" b="0" i="0" u="none" strike="noStrike" cap="none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159" name="Google Shape;15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9525" y="4440050"/>
            <a:ext cx="621150" cy="62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3300" y="1218725"/>
            <a:ext cx="3141774" cy="3130926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8"/>
          <p:cNvSpPr txBox="1"/>
          <p:nvPr/>
        </p:nvSpPr>
        <p:spPr>
          <a:xfrm>
            <a:off x="259150" y="3423475"/>
            <a:ext cx="6102900" cy="6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Situation became  long-lasting, so experts became highly-cited and a hure urge for explanations appeared</a:t>
            </a:r>
            <a:endParaRPr sz="1900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9"/>
          <p:cNvSpPr txBox="1">
            <a:spLocks noGrp="1"/>
          </p:cNvSpPr>
          <p:nvPr>
            <p:ph type="title"/>
          </p:nvPr>
        </p:nvSpPr>
        <p:spPr>
          <a:xfrm>
            <a:off x="471488" y="205383"/>
            <a:ext cx="5915100" cy="6378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/>
              <a:t>Key narratives in public concern: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Nuclear weapons</a:t>
            </a:r>
            <a:endParaRPr/>
          </a:p>
        </p:txBody>
      </p:sp>
      <p:sp>
        <p:nvSpPr>
          <p:cNvPr id="168" name="Google Shape;168;p29"/>
          <p:cNvSpPr txBox="1">
            <a:spLocks noGrp="1"/>
          </p:cNvSpPr>
          <p:nvPr>
            <p:ph type="body" idx="1"/>
          </p:nvPr>
        </p:nvSpPr>
        <p:spPr>
          <a:xfrm>
            <a:off x="339150" y="1174225"/>
            <a:ext cx="5515500" cy="2265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Let's make our own nuclear weapons!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Nuclear winter will come after the first strike;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Nuclear backpacks and nuclear suitcases - you need a lot of money and special equipment;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Iodine saves from radiation;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The entire population will get sick with radiation sickness;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SzPts val="1500"/>
              <a:buChar char="-"/>
            </a:pPr>
            <a:r>
              <a:rPr lang="en" sz="1500"/>
              <a:t>The entire territory of the country will be contaminated and impossible to live on.</a:t>
            </a:r>
            <a:endParaRPr sz="1500" b="1"/>
          </a:p>
        </p:txBody>
      </p:sp>
      <p:sp>
        <p:nvSpPr>
          <p:cNvPr id="169" name="Google Shape;169;p29"/>
          <p:cNvSpPr txBox="1"/>
          <p:nvPr/>
        </p:nvSpPr>
        <p:spPr>
          <a:xfrm>
            <a:off x="3233306" y="4490231"/>
            <a:ext cx="1811100" cy="52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ERPW 2024</a:t>
            </a:r>
            <a:r>
              <a:rPr lang="en" sz="12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Rome</a:t>
            </a:r>
            <a:endParaRPr sz="1200" b="0" i="0" u="none" strike="noStrike" cap="none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170" name="Google Shape;17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9525" y="4440050"/>
            <a:ext cx="621150" cy="62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4650" y="1246175"/>
            <a:ext cx="3289351" cy="3081151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9"/>
          <p:cNvSpPr txBox="1"/>
          <p:nvPr/>
        </p:nvSpPr>
        <p:spPr>
          <a:xfrm>
            <a:off x="124050" y="3489625"/>
            <a:ext cx="6557700" cy="6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Real danger for life outburst an interest to understanding the radiobiological mechanisms and international law</a:t>
            </a:r>
            <a:endParaRPr sz="1900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0"/>
          <p:cNvSpPr txBox="1"/>
          <p:nvPr/>
        </p:nvSpPr>
        <p:spPr>
          <a:xfrm>
            <a:off x="3233306" y="4490231"/>
            <a:ext cx="1811100" cy="52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ERPW 2024</a:t>
            </a:r>
            <a:r>
              <a:rPr lang="en" sz="12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Rome</a:t>
            </a:r>
            <a:endParaRPr sz="1200" b="0" i="0" u="none" strike="noStrike" cap="none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179" name="Google Shape;17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9525" y="4440050"/>
            <a:ext cx="621150" cy="621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0"/>
          <p:cNvSpPr txBox="1">
            <a:spLocks noGrp="1"/>
          </p:cNvSpPr>
          <p:nvPr>
            <p:ph type="title"/>
          </p:nvPr>
        </p:nvSpPr>
        <p:spPr>
          <a:xfrm>
            <a:off x="471488" y="205383"/>
            <a:ext cx="5915100" cy="6378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narratives in public concern: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Kursk NPP</a:t>
            </a:r>
            <a:endParaRPr/>
          </a:p>
        </p:txBody>
      </p:sp>
      <p:sp>
        <p:nvSpPr>
          <p:cNvPr id="181" name="Google Shape;181;p30"/>
          <p:cNvSpPr txBox="1">
            <a:spLocks noGrp="1"/>
          </p:cNvSpPr>
          <p:nvPr>
            <p:ph type="body" idx="1"/>
          </p:nvPr>
        </p:nvSpPr>
        <p:spPr>
          <a:xfrm>
            <a:off x="471500" y="1306550"/>
            <a:ext cx="5515500" cy="1438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Attacking KNPP is </a:t>
            </a:r>
            <a:r>
              <a:rPr lang="en" sz="1500" u="sng"/>
              <a:t>against international law</a:t>
            </a:r>
            <a:r>
              <a:rPr lang="en" sz="1500"/>
              <a:t>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KNPP has old reactors, that are dangerous for Ukrainians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SzPts val="1500"/>
              <a:buChar char="-"/>
            </a:pPr>
            <a:r>
              <a:rPr lang="en" sz="1500"/>
              <a:t> KNPP should stay under fire control of Ukrainian Armed Forces - occupation and violation of its work should be avoided at any cost</a:t>
            </a:r>
            <a:endParaRPr sz="1500"/>
          </a:p>
        </p:txBody>
      </p:sp>
      <p:pic>
        <p:nvPicPr>
          <p:cNvPr id="182" name="Google Shape;18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7000" y="970783"/>
            <a:ext cx="2852201" cy="1820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11525" y="2861451"/>
            <a:ext cx="2157826" cy="1438551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0"/>
          <p:cNvSpPr txBox="1"/>
          <p:nvPr/>
        </p:nvSpPr>
        <p:spPr>
          <a:xfrm>
            <a:off x="140575" y="3305263"/>
            <a:ext cx="6309600" cy="6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3 years of extensive communication with mass media resulted in a very calm and well-balanced response from the society</a:t>
            </a:r>
            <a:endParaRPr sz="1900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1"/>
          <p:cNvSpPr txBox="1">
            <a:spLocks noGrp="1"/>
          </p:cNvSpPr>
          <p:nvPr>
            <p:ph type="title"/>
          </p:nvPr>
        </p:nvSpPr>
        <p:spPr>
          <a:xfrm>
            <a:off x="471488" y="205383"/>
            <a:ext cx="5915100" cy="6378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Ethical challenges: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should international society focus on</a:t>
            </a:r>
            <a:endParaRPr/>
          </a:p>
        </p:txBody>
      </p:sp>
      <p:sp>
        <p:nvSpPr>
          <p:cNvPr id="191" name="Google Shape;191;p31"/>
          <p:cNvSpPr txBox="1">
            <a:spLocks noGrp="1"/>
          </p:cNvSpPr>
          <p:nvPr>
            <p:ph type="body" idx="1"/>
          </p:nvPr>
        </p:nvSpPr>
        <p:spPr>
          <a:xfrm>
            <a:off x="545929" y="1455150"/>
            <a:ext cx="7665600" cy="2069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Expectations from the employees in case of NPP occupation;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Create the list on minimal crucial and </a:t>
            </a:r>
            <a:r>
              <a:rPr lang="en" sz="1500" b="1" u="sng"/>
              <a:t>simple </a:t>
            </a:r>
            <a:r>
              <a:rPr lang="en" sz="1500"/>
              <a:t>requirements for the radiation safety of employees, soldiers and civilians;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Information hygiene from mass-media representatives - one should not ask for direct interview with employees of NPP under occupation. Thus - we need to create the protocol for employees that will be asked to talk to journalists;</a:t>
            </a:r>
            <a:endParaRPr sz="1500"/>
          </a:p>
          <a:p>
            <a:pPr marL="342900" marR="0" lvl="0" indent="-260350" algn="l" rtl="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SzPts val="1500"/>
              <a:buChar char="-"/>
            </a:pPr>
            <a:r>
              <a:rPr lang="en" sz="1500"/>
              <a:t>Public speakers of NPPs should be trained to communicate with soldiers and society (like in Chornobyl exclusion zone now).</a:t>
            </a:r>
            <a:endParaRPr sz="1500"/>
          </a:p>
        </p:txBody>
      </p:sp>
      <p:sp>
        <p:nvSpPr>
          <p:cNvPr id="192" name="Google Shape;192;p31"/>
          <p:cNvSpPr txBox="1"/>
          <p:nvPr/>
        </p:nvSpPr>
        <p:spPr>
          <a:xfrm>
            <a:off x="3233306" y="4490231"/>
            <a:ext cx="1811100" cy="52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ERPW 2024</a:t>
            </a:r>
            <a:r>
              <a:rPr lang="en" sz="12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Rome</a:t>
            </a:r>
            <a:endParaRPr sz="1200" b="0" i="0" u="none" strike="noStrike" cap="none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193" name="Google Shape;19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4625" y="5905500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9525" y="4440050"/>
            <a:ext cx="621150" cy="62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>
            <a:spLocks noGrp="1"/>
          </p:cNvSpPr>
          <p:nvPr>
            <p:ph type="title"/>
          </p:nvPr>
        </p:nvSpPr>
        <p:spPr>
          <a:xfrm>
            <a:off x="660106" y="1877375"/>
            <a:ext cx="7931700" cy="12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8D00"/>
              </a:buClr>
              <a:buSzPts val="2400"/>
              <a:buFont typeface="Calibri"/>
              <a:buNone/>
            </a:pPr>
            <a:r>
              <a:rPr lang="en">
                <a:solidFill>
                  <a:srgbClr val="FF8D00"/>
                </a:solidFill>
              </a:rPr>
              <a:t>Thank you for your attention</a:t>
            </a:r>
            <a:endParaRPr/>
          </a:p>
        </p:txBody>
      </p:sp>
      <p:grpSp>
        <p:nvGrpSpPr>
          <p:cNvPr id="201" name="Google Shape;201;p32"/>
          <p:cNvGrpSpPr/>
          <p:nvPr/>
        </p:nvGrpSpPr>
        <p:grpSpPr>
          <a:xfrm>
            <a:off x="3817117" y="4394168"/>
            <a:ext cx="4670100" cy="92475"/>
            <a:chOff x="7015162" y="5858890"/>
            <a:chExt cx="4300673" cy="123300"/>
          </a:xfrm>
        </p:grpSpPr>
        <p:sp>
          <p:nvSpPr>
            <p:cNvPr id="202" name="Google Shape;202;p32"/>
            <p:cNvSpPr/>
            <p:nvPr/>
          </p:nvSpPr>
          <p:spPr>
            <a:xfrm rot="-5400000">
              <a:off x="9103762" y="3770290"/>
              <a:ext cx="123300" cy="43005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4" scaled="0"/>
            </a:gra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32"/>
            <p:cNvSpPr/>
            <p:nvPr/>
          </p:nvSpPr>
          <p:spPr>
            <a:xfrm rot="-5400000">
              <a:off x="10209885" y="4876241"/>
              <a:ext cx="123300" cy="2088600"/>
            </a:xfrm>
            <a:prstGeom prst="rect">
              <a:avLst/>
            </a:prstGeom>
            <a:gradFill>
              <a:gsLst>
                <a:gs pos="0">
                  <a:srgbClr val="4472C4">
                    <a:alpha val="0"/>
                  </a:srgbClr>
                </a:gs>
                <a:gs pos="19000">
                  <a:srgbClr val="4472C4">
                    <a:alpha val="0"/>
                  </a:srgbClr>
                </a:gs>
                <a:gs pos="100000">
                  <a:srgbClr val="8DA9DB"/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04" name="Google Shape;204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11125" y="-90790"/>
            <a:ext cx="1479549" cy="104563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dk1">
                <a:alpha val="0"/>
              </a:schemeClr>
            </a:outerShdw>
            <a:reflection stA="52000" endA="300" endPos="35000" fadeDir="5400012" sy="-100000" algn="bl" rotWithShape="0"/>
          </a:effectLst>
        </p:spPr>
      </p:pic>
      <p:sp>
        <p:nvSpPr>
          <p:cNvPr id="205" name="Google Shape;205;p32"/>
          <p:cNvSpPr txBox="1"/>
          <p:nvPr/>
        </p:nvSpPr>
        <p:spPr>
          <a:xfrm>
            <a:off x="149842" y="1059923"/>
            <a:ext cx="45738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rgbClr val="FF8D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RADEW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2"/>
          <p:cNvSpPr txBox="1"/>
          <p:nvPr/>
        </p:nvSpPr>
        <p:spPr>
          <a:xfrm>
            <a:off x="125042" y="1580333"/>
            <a:ext cx="3444600" cy="5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behalf of all the RRADEW team </a:t>
            </a:r>
            <a:endParaRPr sz="1100"/>
          </a:p>
        </p:txBody>
      </p:sp>
      <p:sp>
        <p:nvSpPr>
          <p:cNvPr id="207" name="Google Shape;207;p32"/>
          <p:cNvSpPr txBox="1"/>
          <p:nvPr/>
        </p:nvSpPr>
        <p:spPr>
          <a:xfrm>
            <a:off x="3233306" y="4490231"/>
            <a:ext cx="1811100" cy="52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ISEEH, České Budějovice 2024</a:t>
            </a:r>
            <a:endParaRPr sz="1200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08" name="Google Shape;208;p32"/>
          <p:cNvSpPr txBox="1"/>
          <p:nvPr/>
        </p:nvSpPr>
        <p:spPr>
          <a:xfrm>
            <a:off x="3233306" y="4490231"/>
            <a:ext cx="1811100" cy="52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ERPW 2024</a:t>
            </a:r>
            <a:r>
              <a:rPr lang="en" sz="1200" b="0" i="0" u="none" strike="noStrike" cap="none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" sz="1200">
                <a:solidFill>
                  <a:srgbClr val="004494"/>
                </a:solidFill>
                <a:latin typeface="Josefin Sans"/>
                <a:ea typeface="Josefin Sans"/>
                <a:cs typeface="Josefin Sans"/>
                <a:sym typeface="Josefin Sans"/>
              </a:rPr>
              <a:t>Rome</a:t>
            </a:r>
            <a:endParaRPr sz="1200" b="0" i="0" u="none" strike="noStrike" cap="none">
              <a:solidFill>
                <a:srgbClr val="00449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209" name="Google Shape;20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9525" y="4440050"/>
            <a:ext cx="621150" cy="62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602</Words>
  <Application>Microsoft Macintosh PowerPoint</Application>
  <PresentationFormat>Affichage à l'écran (16:9)</PresentationFormat>
  <Paragraphs>70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Josefin Sans</vt:lpstr>
      <vt:lpstr>Calibri</vt:lpstr>
      <vt:lpstr>Simple Light</vt:lpstr>
      <vt:lpstr>Motiv Office</vt:lpstr>
      <vt:lpstr>Coverage in mass media and ethical issues communicating on nuclear facilities during the wartime</vt:lpstr>
      <vt:lpstr>Mass media plays a crucial role in society’s well-being</vt:lpstr>
      <vt:lpstr>Key narratives in public concern: ChNPP</vt:lpstr>
      <vt:lpstr>Key narratives in public concern: ZNPP</vt:lpstr>
      <vt:lpstr>Key narratives in public concern: Nuclear weapons</vt:lpstr>
      <vt:lpstr>Key narratives in public concern: Kursk NPP</vt:lpstr>
      <vt:lpstr>Ethical challenges:  what should international society focus 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Eymeric LAFRANQUE</cp:lastModifiedBy>
  <cp:revision>1</cp:revision>
  <dcterms:modified xsi:type="dcterms:W3CDTF">2024-11-10T15:57:45Z</dcterms:modified>
</cp:coreProperties>
</file>