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6.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2" r:id="rId1"/>
  </p:sldMasterIdLst>
  <p:notesMasterIdLst>
    <p:notesMasterId r:id="rId9"/>
  </p:notesMasterIdLst>
  <p:handoutMasterIdLst>
    <p:handoutMasterId r:id="rId10"/>
  </p:handoutMasterIdLst>
  <p:sldIdLst>
    <p:sldId id="256" r:id="rId2"/>
    <p:sldId id="296" r:id="rId3"/>
    <p:sldId id="303" r:id="rId4"/>
    <p:sldId id="302" r:id="rId5"/>
    <p:sldId id="263" r:id="rId6"/>
    <p:sldId id="304" r:id="rId7"/>
    <p:sldId id="292" r:id="rId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8D00"/>
    <a:srgbClr val="EAFFC1"/>
    <a:srgbClr val="FF28C1"/>
    <a:srgbClr val="BC1D86"/>
    <a:srgbClr val="FFF2CC"/>
    <a:srgbClr val="D9D9D9"/>
    <a:srgbClr val="FBE5D6"/>
    <a:srgbClr val="DBFED2"/>
    <a:srgbClr val="FEDEF9"/>
    <a:srgbClr val="F6A9EE"/>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955" autoAdjust="0"/>
    <p:restoredTop sz="77007" autoAdjust="0"/>
  </p:normalViewPr>
  <p:slideViewPr>
    <p:cSldViewPr snapToGrid="0">
      <p:cViewPr varScale="1">
        <p:scale>
          <a:sx n="97" d="100"/>
          <a:sy n="97" d="100"/>
        </p:scale>
        <p:origin x="1184" y="192"/>
      </p:cViewPr>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80" d="100"/>
        <a:sy n="80" d="100"/>
      </p:scale>
      <p:origin x="0" y="0"/>
    </p:cViewPr>
  </p:sorterViewPr>
  <p:notesViewPr>
    <p:cSldViewPr snapToGrid="0">
      <p:cViewPr varScale="1">
        <p:scale>
          <a:sx n="84" d="100"/>
          <a:sy n="84" d="100"/>
        </p:scale>
        <p:origin x="192" y="37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notesMaster" Target="notesMasters/notesMaster1.xml"/><Relationship Id="rId14"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9414737-132E-4204-BF61-1F00D5FCE393}" type="doc">
      <dgm:prSet loTypeId="urn:microsoft.com/office/officeart/2005/8/layout/default" loCatId="list" qsTypeId="urn:microsoft.com/office/officeart/2005/8/quickstyle/simple1" qsCatId="simple" csTypeId="urn:microsoft.com/office/officeart/2005/8/colors/accent1_2" csCatId="accent1" phldr="1"/>
      <dgm:spPr/>
      <dgm:t>
        <a:bodyPr/>
        <a:lstStyle/>
        <a:p>
          <a:endParaRPr lang="en-US"/>
        </a:p>
      </dgm:t>
    </dgm:pt>
    <dgm:pt modelId="{9F268439-5CEB-4D5F-BD72-59A8EBA94CC0}">
      <dgm:prSet custT="1"/>
      <dgm:spPr/>
      <dgm:t>
        <a:bodyPr/>
        <a:lstStyle/>
        <a:p>
          <a:r>
            <a:rPr lang="fr-FR" sz="1800" dirty="0"/>
            <a:t>WP0</a:t>
          </a:r>
        </a:p>
        <a:p>
          <a:r>
            <a:rPr lang="fr-FR" sz="1800" dirty="0"/>
            <a:t>COORDINATION, WEBSITE, DMP, CDP, PROJECT STAKEHOLDER GROUP</a:t>
          </a:r>
          <a:endParaRPr lang="en-US" sz="1800" dirty="0"/>
        </a:p>
      </dgm:t>
    </dgm:pt>
    <dgm:pt modelId="{AE73744A-1550-4DAB-A0CA-8B41359E26C1}" type="parTrans" cxnId="{9E7C1725-DB62-41B9-B106-A45567CD5A57}">
      <dgm:prSet/>
      <dgm:spPr/>
      <dgm:t>
        <a:bodyPr/>
        <a:lstStyle/>
        <a:p>
          <a:endParaRPr lang="en-US"/>
        </a:p>
      </dgm:t>
    </dgm:pt>
    <dgm:pt modelId="{624A246C-3080-4D8B-BFB9-940505693507}" type="sibTrans" cxnId="{9E7C1725-DB62-41B9-B106-A45567CD5A57}">
      <dgm:prSet/>
      <dgm:spPr/>
      <dgm:t>
        <a:bodyPr/>
        <a:lstStyle/>
        <a:p>
          <a:endParaRPr lang="en-US"/>
        </a:p>
      </dgm:t>
    </dgm:pt>
    <dgm:pt modelId="{D0B22D57-4C7E-424D-A93A-2B539F0B440A}">
      <dgm:prSet custT="1"/>
      <dgm:spPr/>
      <dgm:t>
        <a:bodyPr/>
        <a:lstStyle/>
        <a:p>
          <a:r>
            <a:rPr lang="fr-FR" sz="1800" kern="1200" dirty="0"/>
            <a:t>WP1 </a:t>
          </a:r>
        </a:p>
        <a:p>
          <a:r>
            <a:rPr lang="fr-FR" sz="1800" kern="1200" dirty="0">
              <a:solidFill>
                <a:srgbClr val="4472C4">
                  <a:lumMod val="75000"/>
                </a:srgbClr>
              </a:solidFill>
              <a:highlight>
                <a:srgbClr val="FFFF00"/>
              </a:highlight>
              <a:latin typeface="Calibri" panose="020F0502020204030204"/>
              <a:ea typeface="+mn-ea"/>
              <a:cs typeface="+mn-cs"/>
            </a:rPr>
            <a:t>WAR SCENARIOS</a:t>
          </a:r>
          <a:r>
            <a:rPr lang="fr-FR" sz="1800" kern="1200" dirty="0"/>
            <a:t> LEADING TO RADIOLOGICAL CONSEQUENCES</a:t>
          </a:r>
          <a:endParaRPr lang="en-US" sz="1800" kern="1200" dirty="0"/>
        </a:p>
      </dgm:t>
    </dgm:pt>
    <dgm:pt modelId="{11B30311-0ABB-4F56-8577-E0F2B3763AE8}" type="parTrans" cxnId="{7E0F11E0-DD83-4C12-B66C-35EA24AC3020}">
      <dgm:prSet/>
      <dgm:spPr/>
      <dgm:t>
        <a:bodyPr/>
        <a:lstStyle/>
        <a:p>
          <a:endParaRPr lang="en-US"/>
        </a:p>
      </dgm:t>
    </dgm:pt>
    <dgm:pt modelId="{8C1B658F-03F6-44AD-8DFC-941147BE5828}" type="sibTrans" cxnId="{7E0F11E0-DD83-4C12-B66C-35EA24AC3020}">
      <dgm:prSet/>
      <dgm:spPr/>
      <dgm:t>
        <a:bodyPr/>
        <a:lstStyle/>
        <a:p>
          <a:endParaRPr lang="en-US"/>
        </a:p>
      </dgm:t>
    </dgm:pt>
    <dgm:pt modelId="{0CC622A7-1D6C-486E-8F19-A99DE7C453DE}">
      <dgm:prSet custT="1"/>
      <dgm:spPr/>
      <dgm:t>
        <a:bodyPr/>
        <a:lstStyle/>
        <a:p>
          <a:endParaRPr lang="fr-FR" sz="1800" kern="1200" dirty="0"/>
        </a:p>
        <a:p>
          <a:r>
            <a:rPr lang="fr-FR" sz="1800" kern="1200" dirty="0"/>
            <a:t>WP2</a:t>
          </a:r>
        </a:p>
        <a:p>
          <a:r>
            <a:rPr lang="fr-FR" sz="1800" kern="1200" dirty="0"/>
            <a:t>CHARACTERISATION (DIMENSIONS, ATTRIBUTES &amp; INDICATORS), </a:t>
          </a:r>
          <a:r>
            <a:rPr lang="fr-FR" sz="1800" kern="1200" dirty="0">
              <a:solidFill>
                <a:srgbClr val="4472C4">
                  <a:lumMod val="75000"/>
                </a:srgbClr>
              </a:solidFill>
              <a:highlight>
                <a:srgbClr val="FFFF00"/>
              </a:highlight>
              <a:latin typeface="Calibri" panose="020F0502020204030204"/>
              <a:ea typeface="+mn-ea"/>
              <a:cs typeface="+mn-cs"/>
            </a:rPr>
            <a:t>ANALYSIS AND ASSESMENT OF RESILIENCE </a:t>
          </a:r>
          <a:r>
            <a:rPr lang="fr-FR" sz="1800" kern="1200" dirty="0"/>
            <a:t>(INCL. ANALYTICAL PLATFORM)	</a:t>
          </a:r>
          <a:endParaRPr lang="en-US" sz="1800" kern="1200" dirty="0"/>
        </a:p>
      </dgm:t>
    </dgm:pt>
    <dgm:pt modelId="{079FC90C-E902-4D34-815C-203703838934}" type="parTrans" cxnId="{F8E70CB6-65EA-48BE-A51C-5D9FFCCB0C16}">
      <dgm:prSet/>
      <dgm:spPr/>
      <dgm:t>
        <a:bodyPr/>
        <a:lstStyle/>
        <a:p>
          <a:endParaRPr lang="en-US"/>
        </a:p>
      </dgm:t>
    </dgm:pt>
    <dgm:pt modelId="{179C67EF-CF8D-474B-80E6-20538896D3F6}" type="sibTrans" cxnId="{F8E70CB6-65EA-48BE-A51C-5D9FFCCB0C16}">
      <dgm:prSet/>
      <dgm:spPr/>
      <dgm:t>
        <a:bodyPr/>
        <a:lstStyle/>
        <a:p>
          <a:endParaRPr lang="en-US"/>
        </a:p>
      </dgm:t>
    </dgm:pt>
    <dgm:pt modelId="{43824960-85F5-4284-904E-EC5E48BA196D}">
      <dgm:prSet custT="1"/>
      <dgm:spPr/>
      <dgm:t>
        <a:bodyPr/>
        <a:lstStyle/>
        <a:p>
          <a:r>
            <a:rPr lang="fr-FR" sz="1800" kern="1200" dirty="0"/>
            <a:t>WP3</a:t>
          </a:r>
        </a:p>
        <a:p>
          <a:r>
            <a:rPr lang="fr-FR" sz="1800" kern="1200" dirty="0">
              <a:solidFill>
                <a:schemeClr val="accent5">
                  <a:lumMod val="75000"/>
                </a:schemeClr>
              </a:solidFill>
              <a:highlight>
                <a:srgbClr val="FFFF00"/>
              </a:highlight>
            </a:rPr>
            <a:t>CASE STUDIES ON </a:t>
          </a:r>
          <a:r>
            <a:rPr lang="fr-FR" sz="1800" kern="1200" dirty="0">
              <a:solidFill>
                <a:srgbClr val="4472C4">
                  <a:lumMod val="75000"/>
                </a:srgbClr>
              </a:solidFill>
              <a:highlight>
                <a:srgbClr val="FFFF00"/>
              </a:highlight>
              <a:latin typeface="Calibri" panose="020F0502020204030204"/>
              <a:ea typeface="+mn-ea"/>
              <a:cs typeface="+mn-cs"/>
            </a:rPr>
            <a:t>RESILIENCE IN PAST SITUATIONS</a:t>
          </a:r>
          <a:r>
            <a:rPr lang="fr-FR" sz="1800" kern="1200" dirty="0"/>
            <a:t> </a:t>
          </a:r>
          <a:r>
            <a:rPr lang="fr-FR" sz="1600" kern="1200" dirty="0"/>
            <a:t>(FIRST LINE RESPONDERS, AUTHORITIES, </a:t>
          </a:r>
          <a:r>
            <a:rPr lang="fr-FR" sz="1600" kern="1200" dirty="0" err="1"/>
            <a:t>NGOs</a:t>
          </a:r>
          <a:r>
            <a:rPr lang="fr-FR" sz="1600" kern="1200" dirty="0"/>
            <a:t>, LOCAL COMMUNITIES) : UKRAINE, CZECHIA, BALKANS, JAPAN</a:t>
          </a:r>
          <a:endParaRPr lang="en-US" sz="1800" kern="1200" dirty="0"/>
        </a:p>
      </dgm:t>
    </dgm:pt>
    <dgm:pt modelId="{54401DB4-07C7-4DAB-9D76-4DE3B3CB9FEF}" type="parTrans" cxnId="{7BF6B41C-BAA2-4B66-A7EA-E5F0A4B4600D}">
      <dgm:prSet/>
      <dgm:spPr/>
      <dgm:t>
        <a:bodyPr/>
        <a:lstStyle/>
        <a:p>
          <a:endParaRPr lang="en-US"/>
        </a:p>
      </dgm:t>
    </dgm:pt>
    <dgm:pt modelId="{3172D56F-29BD-4D1E-98C3-427D86B485AD}" type="sibTrans" cxnId="{7BF6B41C-BAA2-4B66-A7EA-E5F0A4B4600D}">
      <dgm:prSet/>
      <dgm:spPr/>
      <dgm:t>
        <a:bodyPr/>
        <a:lstStyle/>
        <a:p>
          <a:endParaRPr lang="en-US"/>
        </a:p>
      </dgm:t>
    </dgm:pt>
    <dgm:pt modelId="{A8600460-A5D5-46BA-B268-F8B7A4E55799}">
      <dgm:prSet custT="1"/>
      <dgm:spPr/>
      <dgm:t>
        <a:bodyPr/>
        <a:lstStyle/>
        <a:p>
          <a:r>
            <a:rPr lang="fr-FR" sz="1900" kern="1200" dirty="0"/>
            <a:t>WP4</a:t>
          </a:r>
        </a:p>
        <a:p>
          <a:r>
            <a:rPr lang="fr-FR" sz="1800" kern="1200" dirty="0">
              <a:solidFill>
                <a:srgbClr val="4472C4">
                  <a:lumMod val="75000"/>
                </a:srgbClr>
              </a:solidFill>
              <a:highlight>
                <a:srgbClr val="FFFF00"/>
              </a:highlight>
              <a:latin typeface="Calibri" panose="020F0502020204030204"/>
              <a:ea typeface="+mn-ea"/>
              <a:cs typeface="+mn-cs"/>
            </a:rPr>
            <a:t>STRATEGIES FOR BUILDING RESILIENCE </a:t>
          </a:r>
        </a:p>
        <a:p>
          <a:r>
            <a:rPr lang="fr-FR" sz="1600" kern="1200" dirty="0"/>
            <a:t>(SCENARIO EXERCISES, TRAINING COURSE DESIGN, </a:t>
          </a:r>
          <a:r>
            <a:rPr lang="fr-FR" sz="1600" kern="1200" dirty="0">
              <a:solidFill>
                <a:schemeClr val="accent5">
                  <a:lumMod val="75000"/>
                </a:schemeClr>
              </a:solidFill>
              <a:highlight>
                <a:srgbClr val="FFFF00"/>
              </a:highlight>
            </a:rPr>
            <a:t>RECOMMENDATIONS</a:t>
          </a:r>
          <a:r>
            <a:rPr lang="fr-FR" sz="1600" kern="1200" dirty="0"/>
            <a:t>)</a:t>
          </a:r>
          <a:endParaRPr lang="en-US" sz="1900" kern="1200" dirty="0"/>
        </a:p>
      </dgm:t>
    </dgm:pt>
    <dgm:pt modelId="{0310D604-584F-457D-9E35-7BA7A1909FE6}" type="parTrans" cxnId="{1CE637B9-BA4D-49B2-998F-6BBD6A6B3652}">
      <dgm:prSet/>
      <dgm:spPr/>
      <dgm:t>
        <a:bodyPr/>
        <a:lstStyle/>
        <a:p>
          <a:endParaRPr lang="en-US"/>
        </a:p>
      </dgm:t>
    </dgm:pt>
    <dgm:pt modelId="{B5032F8E-0259-4FDC-B962-BCB8E11CDAC0}" type="sibTrans" cxnId="{1CE637B9-BA4D-49B2-998F-6BBD6A6B3652}">
      <dgm:prSet/>
      <dgm:spPr/>
      <dgm:t>
        <a:bodyPr/>
        <a:lstStyle/>
        <a:p>
          <a:endParaRPr lang="en-US"/>
        </a:p>
      </dgm:t>
    </dgm:pt>
    <dgm:pt modelId="{D84DF260-9DE1-47F5-AACA-83F67C9C506D}">
      <dgm:prSet custT="1"/>
      <dgm:spPr>
        <a:solidFill>
          <a:schemeClr val="accent4">
            <a:lumMod val="40000"/>
            <a:lumOff val="60000"/>
          </a:schemeClr>
        </a:solidFill>
        <a:ln>
          <a:solidFill>
            <a:schemeClr val="accent5"/>
          </a:solidFill>
        </a:ln>
      </dgm:spPr>
      <dgm:t>
        <a:bodyPr/>
        <a:lstStyle/>
        <a:p>
          <a:r>
            <a:rPr lang="fr-FR" sz="2300" kern="1200" dirty="0">
              <a:solidFill>
                <a:srgbClr val="0070C0"/>
              </a:solidFill>
            </a:rPr>
            <a:t>WP5</a:t>
          </a:r>
        </a:p>
        <a:p>
          <a:r>
            <a:rPr lang="fr-FR" sz="1800" kern="1200" dirty="0">
              <a:solidFill>
                <a:srgbClr val="0070C0"/>
              </a:solidFill>
              <a:highlight>
                <a:srgbClr val="FFFF00"/>
              </a:highlight>
              <a:latin typeface="Calibri" panose="020F0502020204030204"/>
              <a:ea typeface="+mn-ea"/>
              <a:cs typeface="+mn-cs"/>
            </a:rPr>
            <a:t>ETHICAL CHALLENGES</a:t>
          </a:r>
        </a:p>
        <a:p>
          <a:r>
            <a:rPr lang="fr-FR" sz="1800" kern="1200" dirty="0">
              <a:solidFill>
                <a:srgbClr val="0070C0"/>
              </a:solidFill>
              <a:highlight>
                <a:srgbClr val="FFFF00"/>
              </a:highlight>
              <a:latin typeface="Calibri" panose="020F0502020204030204"/>
              <a:ea typeface="+mn-ea"/>
              <a:cs typeface="+mn-cs"/>
            </a:rPr>
            <a:t>(Workshop in </a:t>
          </a:r>
          <a:r>
            <a:rPr lang="fr-FR" sz="1800" kern="1200" dirty="0" err="1">
              <a:solidFill>
                <a:srgbClr val="0070C0"/>
              </a:solidFill>
              <a:highlight>
                <a:srgbClr val="FFFF00"/>
              </a:highlight>
              <a:latin typeface="Calibri" panose="020F0502020204030204"/>
              <a:ea typeface="+mn-ea"/>
              <a:cs typeface="+mn-cs"/>
            </a:rPr>
            <a:t>Budweis</a:t>
          </a:r>
          <a:r>
            <a:rPr lang="fr-FR" sz="1800" kern="1200" dirty="0">
              <a:solidFill>
                <a:srgbClr val="0070C0"/>
              </a:solidFill>
              <a:highlight>
                <a:srgbClr val="FFFF00"/>
              </a:highlight>
              <a:latin typeface="Calibri" panose="020F0502020204030204"/>
              <a:ea typeface="+mn-ea"/>
              <a:cs typeface="+mn-cs"/>
            </a:rPr>
            <a:t> - Report)</a:t>
          </a:r>
          <a:endParaRPr lang="en-US" sz="2300" kern="1200" dirty="0">
            <a:solidFill>
              <a:srgbClr val="0070C0"/>
            </a:solidFill>
          </a:endParaRPr>
        </a:p>
      </dgm:t>
    </dgm:pt>
    <dgm:pt modelId="{22705C16-08B8-4807-B6FF-2EE49CB8B08D}" type="parTrans" cxnId="{8DFD7977-FBE5-4863-B9B7-7EFB3EF0A8BC}">
      <dgm:prSet/>
      <dgm:spPr/>
      <dgm:t>
        <a:bodyPr/>
        <a:lstStyle/>
        <a:p>
          <a:endParaRPr lang="en-US"/>
        </a:p>
      </dgm:t>
    </dgm:pt>
    <dgm:pt modelId="{9076E9DC-6717-4526-B3CB-50D92B7D2A13}" type="sibTrans" cxnId="{8DFD7977-FBE5-4863-B9B7-7EFB3EF0A8BC}">
      <dgm:prSet/>
      <dgm:spPr/>
      <dgm:t>
        <a:bodyPr/>
        <a:lstStyle/>
        <a:p>
          <a:endParaRPr lang="en-US"/>
        </a:p>
      </dgm:t>
    </dgm:pt>
    <dgm:pt modelId="{E5EAC808-0F24-4B51-BDC4-77E19D5C62B2}" type="pres">
      <dgm:prSet presAssocID="{A9414737-132E-4204-BF61-1F00D5FCE393}" presName="diagram" presStyleCnt="0">
        <dgm:presLayoutVars>
          <dgm:dir/>
          <dgm:resizeHandles val="exact"/>
        </dgm:presLayoutVars>
      </dgm:prSet>
      <dgm:spPr/>
    </dgm:pt>
    <dgm:pt modelId="{CEF7CAAB-9553-4D21-8B00-344F45E44FF5}" type="pres">
      <dgm:prSet presAssocID="{9F268439-5CEB-4D5F-BD72-59A8EBA94CC0}" presName="node" presStyleLbl="node1" presStyleIdx="0" presStyleCnt="6">
        <dgm:presLayoutVars>
          <dgm:bulletEnabled val="1"/>
        </dgm:presLayoutVars>
      </dgm:prSet>
      <dgm:spPr/>
    </dgm:pt>
    <dgm:pt modelId="{6E6473CE-5D82-4085-B10D-460FEFC78A74}" type="pres">
      <dgm:prSet presAssocID="{624A246C-3080-4D8B-BFB9-940505693507}" presName="sibTrans" presStyleCnt="0"/>
      <dgm:spPr/>
    </dgm:pt>
    <dgm:pt modelId="{705DFA05-FEDF-43B2-8B12-905704E03721}" type="pres">
      <dgm:prSet presAssocID="{D0B22D57-4C7E-424D-A93A-2B539F0B440A}" presName="node" presStyleLbl="node1" presStyleIdx="1" presStyleCnt="6">
        <dgm:presLayoutVars>
          <dgm:bulletEnabled val="1"/>
        </dgm:presLayoutVars>
      </dgm:prSet>
      <dgm:spPr/>
    </dgm:pt>
    <dgm:pt modelId="{2EC24D5D-4A94-466A-86F8-33736B98EA64}" type="pres">
      <dgm:prSet presAssocID="{8C1B658F-03F6-44AD-8DFC-941147BE5828}" presName="sibTrans" presStyleCnt="0"/>
      <dgm:spPr/>
    </dgm:pt>
    <dgm:pt modelId="{2CBC1C3B-2F70-456A-AE6E-CEFB48CE7AC2}" type="pres">
      <dgm:prSet presAssocID="{0CC622A7-1D6C-486E-8F19-A99DE7C453DE}" presName="node" presStyleLbl="node1" presStyleIdx="2" presStyleCnt="6">
        <dgm:presLayoutVars>
          <dgm:bulletEnabled val="1"/>
        </dgm:presLayoutVars>
      </dgm:prSet>
      <dgm:spPr/>
    </dgm:pt>
    <dgm:pt modelId="{64549F42-5143-493F-94E4-99A7E9620233}" type="pres">
      <dgm:prSet presAssocID="{179C67EF-CF8D-474B-80E6-20538896D3F6}" presName="sibTrans" presStyleCnt="0"/>
      <dgm:spPr/>
    </dgm:pt>
    <dgm:pt modelId="{084ADA62-A900-4DAA-B551-17AA94615F3A}" type="pres">
      <dgm:prSet presAssocID="{43824960-85F5-4284-904E-EC5E48BA196D}" presName="node" presStyleLbl="node1" presStyleIdx="3" presStyleCnt="6">
        <dgm:presLayoutVars>
          <dgm:bulletEnabled val="1"/>
        </dgm:presLayoutVars>
      </dgm:prSet>
      <dgm:spPr/>
    </dgm:pt>
    <dgm:pt modelId="{FAD717FD-59C2-47AC-BC88-2A144EEC4B66}" type="pres">
      <dgm:prSet presAssocID="{3172D56F-29BD-4D1E-98C3-427D86B485AD}" presName="sibTrans" presStyleCnt="0"/>
      <dgm:spPr/>
    </dgm:pt>
    <dgm:pt modelId="{D13AB94E-57AC-45E5-B2F5-D7240D504DB1}" type="pres">
      <dgm:prSet presAssocID="{A8600460-A5D5-46BA-B268-F8B7A4E55799}" presName="node" presStyleLbl="node1" presStyleIdx="4" presStyleCnt="6">
        <dgm:presLayoutVars>
          <dgm:bulletEnabled val="1"/>
        </dgm:presLayoutVars>
      </dgm:prSet>
      <dgm:spPr/>
    </dgm:pt>
    <dgm:pt modelId="{488DF7B7-42E6-4C5E-8B2D-814700CA12C2}" type="pres">
      <dgm:prSet presAssocID="{B5032F8E-0259-4FDC-B962-BCB8E11CDAC0}" presName="sibTrans" presStyleCnt="0"/>
      <dgm:spPr/>
    </dgm:pt>
    <dgm:pt modelId="{0CA953FC-BE4E-4942-9226-8C6F43F4C87E}" type="pres">
      <dgm:prSet presAssocID="{D84DF260-9DE1-47F5-AACA-83F67C9C506D}" presName="node" presStyleLbl="node1" presStyleIdx="5" presStyleCnt="6">
        <dgm:presLayoutVars>
          <dgm:bulletEnabled val="1"/>
        </dgm:presLayoutVars>
      </dgm:prSet>
      <dgm:spPr/>
    </dgm:pt>
  </dgm:ptLst>
  <dgm:cxnLst>
    <dgm:cxn modelId="{86A00F14-14F9-4AAC-B7DA-392779E635BA}" type="presOf" srcId="{D0B22D57-4C7E-424D-A93A-2B539F0B440A}" destId="{705DFA05-FEDF-43B2-8B12-905704E03721}" srcOrd="0" destOrd="0" presId="urn:microsoft.com/office/officeart/2005/8/layout/default"/>
    <dgm:cxn modelId="{4FFAAB15-1A78-47B4-B423-1CEC79526336}" type="presOf" srcId="{0CC622A7-1D6C-486E-8F19-A99DE7C453DE}" destId="{2CBC1C3B-2F70-456A-AE6E-CEFB48CE7AC2}" srcOrd="0" destOrd="0" presId="urn:microsoft.com/office/officeart/2005/8/layout/default"/>
    <dgm:cxn modelId="{7BF6B41C-BAA2-4B66-A7EA-E5F0A4B4600D}" srcId="{A9414737-132E-4204-BF61-1F00D5FCE393}" destId="{43824960-85F5-4284-904E-EC5E48BA196D}" srcOrd="3" destOrd="0" parTransId="{54401DB4-07C7-4DAB-9D76-4DE3B3CB9FEF}" sibTransId="{3172D56F-29BD-4D1E-98C3-427D86B485AD}"/>
    <dgm:cxn modelId="{9E7C1725-DB62-41B9-B106-A45567CD5A57}" srcId="{A9414737-132E-4204-BF61-1F00D5FCE393}" destId="{9F268439-5CEB-4D5F-BD72-59A8EBA94CC0}" srcOrd="0" destOrd="0" parTransId="{AE73744A-1550-4DAB-A0CA-8B41359E26C1}" sibTransId="{624A246C-3080-4D8B-BFB9-940505693507}"/>
    <dgm:cxn modelId="{CE908C29-7E7A-443E-928A-B74EC8DE8398}" type="presOf" srcId="{9F268439-5CEB-4D5F-BD72-59A8EBA94CC0}" destId="{CEF7CAAB-9553-4D21-8B00-344F45E44FF5}" srcOrd="0" destOrd="0" presId="urn:microsoft.com/office/officeart/2005/8/layout/default"/>
    <dgm:cxn modelId="{68712E2B-B879-4E42-812B-F4C31C827D5D}" type="presOf" srcId="{D84DF260-9DE1-47F5-AACA-83F67C9C506D}" destId="{0CA953FC-BE4E-4942-9226-8C6F43F4C87E}" srcOrd="0" destOrd="0" presId="urn:microsoft.com/office/officeart/2005/8/layout/default"/>
    <dgm:cxn modelId="{CE36A048-B62F-41F6-9601-462D47FC29E3}" type="presOf" srcId="{A9414737-132E-4204-BF61-1F00D5FCE393}" destId="{E5EAC808-0F24-4B51-BDC4-77E19D5C62B2}" srcOrd="0" destOrd="0" presId="urn:microsoft.com/office/officeart/2005/8/layout/default"/>
    <dgm:cxn modelId="{3AE7C95F-8079-4BCE-A0AB-2ABAA39DF4CC}" type="presOf" srcId="{43824960-85F5-4284-904E-EC5E48BA196D}" destId="{084ADA62-A900-4DAA-B551-17AA94615F3A}" srcOrd="0" destOrd="0" presId="urn:microsoft.com/office/officeart/2005/8/layout/default"/>
    <dgm:cxn modelId="{F0376776-2169-4059-A771-B4A17FCC6DEC}" type="presOf" srcId="{A8600460-A5D5-46BA-B268-F8B7A4E55799}" destId="{D13AB94E-57AC-45E5-B2F5-D7240D504DB1}" srcOrd="0" destOrd="0" presId="urn:microsoft.com/office/officeart/2005/8/layout/default"/>
    <dgm:cxn modelId="{8DFD7977-FBE5-4863-B9B7-7EFB3EF0A8BC}" srcId="{A9414737-132E-4204-BF61-1F00D5FCE393}" destId="{D84DF260-9DE1-47F5-AACA-83F67C9C506D}" srcOrd="5" destOrd="0" parTransId="{22705C16-08B8-4807-B6FF-2EE49CB8B08D}" sibTransId="{9076E9DC-6717-4526-B3CB-50D92B7D2A13}"/>
    <dgm:cxn modelId="{F8E70CB6-65EA-48BE-A51C-5D9FFCCB0C16}" srcId="{A9414737-132E-4204-BF61-1F00D5FCE393}" destId="{0CC622A7-1D6C-486E-8F19-A99DE7C453DE}" srcOrd="2" destOrd="0" parTransId="{079FC90C-E902-4D34-815C-203703838934}" sibTransId="{179C67EF-CF8D-474B-80E6-20538896D3F6}"/>
    <dgm:cxn modelId="{1CE637B9-BA4D-49B2-998F-6BBD6A6B3652}" srcId="{A9414737-132E-4204-BF61-1F00D5FCE393}" destId="{A8600460-A5D5-46BA-B268-F8B7A4E55799}" srcOrd="4" destOrd="0" parTransId="{0310D604-584F-457D-9E35-7BA7A1909FE6}" sibTransId="{B5032F8E-0259-4FDC-B962-BCB8E11CDAC0}"/>
    <dgm:cxn modelId="{7E0F11E0-DD83-4C12-B66C-35EA24AC3020}" srcId="{A9414737-132E-4204-BF61-1F00D5FCE393}" destId="{D0B22D57-4C7E-424D-A93A-2B539F0B440A}" srcOrd="1" destOrd="0" parTransId="{11B30311-0ABB-4F56-8577-E0F2B3763AE8}" sibTransId="{8C1B658F-03F6-44AD-8DFC-941147BE5828}"/>
    <dgm:cxn modelId="{F8B6584B-ADE8-4082-AC7A-3A2588674BF3}" type="presParOf" srcId="{E5EAC808-0F24-4B51-BDC4-77E19D5C62B2}" destId="{CEF7CAAB-9553-4D21-8B00-344F45E44FF5}" srcOrd="0" destOrd="0" presId="urn:microsoft.com/office/officeart/2005/8/layout/default"/>
    <dgm:cxn modelId="{D554182D-7ECF-4462-A7D1-A055D7656030}" type="presParOf" srcId="{E5EAC808-0F24-4B51-BDC4-77E19D5C62B2}" destId="{6E6473CE-5D82-4085-B10D-460FEFC78A74}" srcOrd="1" destOrd="0" presId="urn:microsoft.com/office/officeart/2005/8/layout/default"/>
    <dgm:cxn modelId="{EFD37400-5AD9-4585-8C6D-69323E027674}" type="presParOf" srcId="{E5EAC808-0F24-4B51-BDC4-77E19D5C62B2}" destId="{705DFA05-FEDF-43B2-8B12-905704E03721}" srcOrd="2" destOrd="0" presId="urn:microsoft.com/office/officeart/2005/8/layout/default"/>
    <dgm:cxn modelId="{B33D4B5D-54D0-4C83-B5AB-C0408A40EEEB}" type="presParOf" srcId="{E5EAC808-0F24-4B51-BDC4-77E19D5C62B2}" destId="{2EC24D5D-4A94-466A-86F8-33736B98EA64}" srcOrd="3" destOrd="0" presId="urn:microsoft.com/office/officeart/2005/8/layout/default"/>
    <dgm:cxn modelId="{935FA6BE-88F8-40A5-832E-5EF58FBBAD7F}" type="presParOf" srcId="{E5EAC808-0F24-4B51-BDC4-77E19D5C62B2}" destId="{2CBC1C3B-2F70-456A-AE6E-CEFB48CE7AC2}" srcOrd="4" destOrd="0" presId="urn:microsoft.com/office/officeart/2005/8/layout/default"/>
    <dgm:cxn modelId="{011429E6-4617-4004-9932-20D044B7425F}" type="presParOf" srcId="{E5EAC808-0F24-4B51-BDC4-77E19D5C62B2}" destId="{64549F42-5143-493F-94E4-99A7E9620233}" srcOrd="5" destOrd="0" presId="urn:microsoft.com/office/officeart/2005/8/layout/default"/>
    <dgm:cxn modelId="{3CDBE92A-76CC-4160-83D4-0A87E89AAB69}" type="presParOf" srcId="{E5EAC808-0F24-4B51-BDC4-77E19D5C62B2}" destId="{084ADA62-A900-4DAA-B551-17AA94615F3A}" srcOrd="6" destOrd="0" presId="urn:microsoft.com/office/officeart/2005/8/layout/default"/>
    <dgm:cxn modelId="{E1F0AF0E-3504-403D-B45C-E561C76764B8}" type="presParOf" srcId="{E5EAC808-0F24-4B51-BDC4-77E19D5C62B2}" destId="{FAD717FD-59C2-47AC-BC88-2A144EEC4B66}" srcOrd="7" destOrd="0" presId="urn:microsoft.com/office/officeart/2005/8/layout/default"/>
    <dgm:cxn modelId="{2CDEF3A7-7C57-4952-BEF3-648DC87EC1AC}" type="presParOf" srcId="{E5EAC808-0F24-4B51-BDC4-77E19D5C62B2}" destId="{D13AB94E-57AC-45E5-B2F5-D7240D504DB1}" srcOrd="8" destOrd="0" presId="urn:microsoft.com/office/officeart/2005/8/layout/default"/>
    <dgm:cxn modelId="{20E68267-0262-4331-9FE9-5122D0D7D443}" type="presParOf" srcId="{E5EAC808-0F24-4B51-BDC4-77E19D5C62B2}" destId="{488DF7B7-42E6-4C5E-8B2D-814700CA12C2}" srcOrd="9" destOrd="0" presId="urn:microsoft.com/office/officeart/2005/8/layout/default"/>
    <dgm:cxn modelId="{1CD27C60-DD9C-4C3A-A9DC-7D62E7914B2B}" type="presParOf" srcId="{E5EAC808-0F24-4B51-BDC4-77E19D5C62B2}" destId="{0CA953FC-BE4E-4942-9226-8C6F43F4C87E}" srcOrd="10" destOrd="0" presId="urn:microsoft.com/office/officeart/2005/8/layout/defaul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A9414737-132E-4204-BF61-1F00D5FCE393}" type="doc">
      <dgm:prSet loTypeId="urn:microsoft.com/office/officeart/2005/8/layout/default" loCatId="list" qsTypeId="urn:microsoft.com/office/officeart/2005/8/quickstyle/simple1" qsCatId="simple" csTypeId="urn:microsoft.com/office/officeart/2005/8/colors/accent1_2" csCatId="accent1" phldr="1"/>
      <dgm:spPr/>
      <dgm:t>
        <a:bodyPr/>
        <a:lstStyle/>
        <a:p>
          <a:endParaRPr lang="en-US"/>
        </a:p>
      </dgm:t>
    </dgm:pt>
    <dgm:pt modelId="{9F268439-5CEB-4D5F-BD72-59A8EBA94CC0}">
      <dgm:prSet custT="1"/>
      <dgm:spPr>
        <a:solidFill>
          <a:schemeClr val="accent4">
            <a:lumMod val="40000"/>
            <a:lumOff val="60000"/>
          </a:schemeClr>
        </a:solidFill>
        <a:ln>
          <a:solidFill>
            <a:schemeClr val="accent1"/>
          </a:solidFill>
        </a:ln>
      </dgm:spPr>
      <dgm:t>
        <a:bodyPr/>
        <a:lstStyle/>
        <a:p>
          <a:r>
            <a:rPr lang="fr-FR" sz="1800" dirty="0">
              <a:solidFill>
                <a:schemeClr val="accent5">
                  <a:lumMod val="75000"/>
                </a:schemeClr>
              </a:solidFill>
            </a:rPr>
            <a:t>RRADEW STAKEHOLDER GROUP </a:t>
          </a:r>
          <a:r>
            <a:rPr lang="fr-FR" sz="1800" b="1" dirty="0">
              <a:solidFill>
                <a:schemeClr val="accent5">
                  <a:lumMod val="75000"/>
                </a:schemeClr>
              </a:solidFill>
            </a:rPr>
            <a:t>TO BE CONSTITUTED </a:t>
          </a:r>
          <a:r>
            <a:rPr lang="fr-FR" sz="1400" dirty="0">
              <a:solidFill>
                <a:schemeClr val="accent5">
                  <a:lumMod val="75000"/>
                </a:schemeClr>
              </a:solidFill>
            </a:rPr>
            <a:t>(ONTL ORGANISTIONS, NTL AUTHORITIES, MILITARY FORCES, FIREFIGHTERS AND OTHER RESPONDERS, etc.)</a:t>
          </a:r>
          <a:endParaRPr lang="en-US" sz="1800" dirty="0">
            <a:solidFill>
              <a:schemeClr val="accent5">
                <a:lumMod val="75000"/>
              </a:schemeClr>
            </a:solidFill>
          </a:endParaRPr>
        </a:p>
      </dgm:t>
    </dgm:pt>
    <dgm:pt modelId="{AE73744A-1550-4DAB-A0CA-8B41359E26C1}" type="parTrans" cxnId="{9E7C1725-DB62-41B9-B106-A45567CD5A57}">
      <dgm:prSet/>
      <dgm:spPr/>
      <dgm:t>
        <a:bodyPr/>
        <a:lstStyle/>
        <a:p>
          <a:endParaRPr lang="en-US"/>
        </a:p>
      </dgm:t>
    </dgm:pt>
    <dgm:pt modelId="{624A246C-3080-4D8B-BFB9-940505693507}" type="sibTrans" cxnId="{9E7C1725-DB62-41B9-B106-A45567CD5A57}">
      <dgm:prSet/>
      <dgm:spPr/>
      <dgm:t>
        <a:bodyPr/>
        <a:lstStyle/>
        <a:p>
          <a:endParaRPr lang="en-US"/>
        </a:p>
      </dgm:t>
    </dgm:pt>
    <dgm:pt modelId="{D0B22D57-4C7E-424D-A93A-2B539F0B440A}">
      <dgm:prSet custT="1"/>
      <dgm:spPr/>
      <dgm:t>
        <a:bodyPr/>
        <a:lstStyle/>
        <a:p>
          <a:r>
            <a:rPr lang="en-US" sz="1800" kern="1200" dirty="0"/>
            <a:t>PIANOFORTE PROJECTS</a:t>
          </a:r>
        </a:p>
        <a:p>
          <a:r>
            <a:rPr lang="en-US" sz="1800" kern="1200" dirty="0"/>
            <a:t>PREDICT (NUCLEAR DETONATION), CITISTRA (CITIZEN MONITORING)</a:t>
          </a:r>
        </a:p>
      </dgm:t>
    </dgm:pt>
    <dgm:pt modelId="{11B30311-0ABB-4F56-8577-E0F2B3763AE8}" type="parTrans" cxnId="{7E0F11E0-DD83-4C12-B66C-35EA24AC3020}">
      <dgm:prSet/>
      <dgm:spPr/>
      <dgm:t>
        <a:bodyPr/>
        <a:lstStyle/>
        <a:p>
          <a:endParaRPr lang="en-US"/>
        </a:p>
      </dgm:t>
    </dgm:pt>
    <dgm:pt modelId="{8C1B658F-03F6-44AD-8DFC-941147BE5828}" type="sibTrans" cxnId="{7E0F11E0-DD83-4C12-B66C-35EA24AC3020}">
      <dgm:prSet/>
      <dgm:spPr/>
      <dgm:t>
        <a:bodyPr/>
        <a:lstStyle/>
        <a:p>
          <a:endParaRPr lang="en-US"/>
        </a:p>
      </dgm:t>
    </dgm:pt>
    <dgm:pt modelId="{0CC622A7-1D6C-486E-8F19-A99DE7C453DE}">
      <dgm:prSet custT="1"/>
      <dgm:spPr/>
      <dgm:t>
        <a:bodyPr/>
        <a:lstStyle/>
        <a:p>
          <a:r>
            <a:rPr lang="fr-FR" sz="1800" kern="1200" dirty="0"/>
            <a:t>PIANOFORTE SAB AND PF STAKEHOLDERS	</a:t>
          </a:r>
          <a:endParaRPr lang="en-US" sz="1800" kern="1200" dirty="0"/>
        </a:p>
      </dgm:t>
    </dgm:pt>
    <dgm:pt modelId="{079FC90C-E902-4D34-815C-203703838934}" type="parTrans" cxnId="{F8E70CB6-65EA-48BE-A51C-5D9FFCCB0C16}">
      <dgm:prSet/>
      <dgm:spPr/>
      <dgm:t>
        <a:bodyPr/>
        <a:lstStyle/>
        <a:p>
          <a:endParaRPr lang="en-US"/>
        </a:p>
      </dgm:t>
    </dgm:pt>
    <dgm:pt modelId="{179C67EF-CF8D-474B-80E6-20538896D3F6}" type="sibTrans" cxnId="{F8E70CB6-65EA-48BE-A51C-5D9FFCCB0C16}">
      <dgm:prSet/>
      <dgm:spPr/>
      <dgm:t>
        <a:bodyPr/>
        <a:lstStyle/>
        <a:p>
          <a:endParaRPr lang="en-US"/>
        </a:p>
      </dgm:t>
    </dgm:pt>
    <dgm:pt modelId="{43824960-85F5-4284-904E-EC5E48BA196D}">
      <dgm:prSet custT="1"/>
      <dgm:spPr/>
      <dgm:t>
        <a:bodyPr/>
        <a:lstStyle/>
        <a:p>
          <a:r>
            <a:rPr lang="fr-FR" sz="1800" kern="1200" dirty="0"/>
            <a:t>PROJECTS SELECTED IN HORIZON DISASTER RESILENT SOCIETY CLUSTER #3 (ON SAFETY AND SECURITY)</a:t>
          </a:r>
          <a:endParaRPr lang="en-US" sz="1800" kern="1200" dirty="0"/>
        </a:p>
      </dgm:t>
    </dgm:pt>
    <dgm:pt modelId="{54401DB4-07C7-4DAB-9D76-4DE3B3CB9FEF}" type="parTrans" cxnId="{7BF6B41C-BAA2-4B66-A7EA-E5F0A4B4600D}">
      <dgm:prSet/>
      <dgm:spPr/>
      <dgm:t>
        <a:bodyPr/>
        <a:lstStyle/>
        <a:p>
          <a:endParaRPr lang="en-US"/>
        </a:p>
      </dgm:t>
    </dgm:pt>
    <dgm:pt modelId="{3172D56F-29BD-4D1E-98C3-427D86B485AD}" type="sibTrans" cxnId="{7BF6B41C-BAA2-4B66-A7EA-E5F0A4B4600D}">
      <dgm:prSet/>
      <dgm:spPr/>
      <dgm:t>
        <a:bodyPr/>
        <a:lstStyle/>
        <a:p>
          <a:endParaRPr lang="en-US"/>
        </a:p>
      </dgm:t>
    </dgm:pt>
    <dgm:pt modelId="{A8600460-A5D5-46BA-B268-F8B7A4E55799}">
      <dgm:prSet custT="1"/>
      <dgm:spPr/>
      <dgm:t>
        <a:bodyPr/>
        <a:lstStyle/>
        <a:p>
          <a:r>
            <a:rPr lang="fr-FR" sz="1900" kern="1200" dirty="0"/>
            <a:t>CBRN DEFENSE</a:t>
          </a:r>
        </a:p>
        <a:p>
          <a:r>
            <a:rPr lang="fr-FR" sz="1900" kern="1200" dirty="0"/>
            <a:t>RESILIENCE &amp; COUNTERACT PROJECTS </a:t>
          </a:r>
          <a:r>
            <a:rPr lang="fr-FR" sz="1600" kern="1200" dirty="0"/>
            <a:t>(ANTIDOTE RADIOPROTECTORS  FOR FIRST RESPONDERS)</a:t>
          </a:r>
          <a:endParaRPr lang="en-US" sz="1900" kern="1200" dirty="0"/>
        </a:p>
      </dgm:t>
    </dgm:pt>
    <dgm:pt modelId="{0310D604-584F-457D-9E35-7BA7A1909FE6}" type="parTrans" cxnId="{1CE637B9-BA4D-49B2-998F-6BBD6A6B3652}">
      <dgm:prSet/>
      <dgm:spPr/>
      <dgm:t>
        <a:bodyPr/>
        <a:lstStyle/>
        <a:p>
          <a:endParaRPr lang="en-US"/>
        </a:p>
      </dgm:t>
    </dgm:pt>
    <dgm:pt modelId="{B5032F8E-0259-4FDC-B962-BCB8E11CDAC0}" type="sibTrans" cxnId="{1CE637B9-BA4D-49B2-998F-6BBD6A6B3652}">
      <dgm:prSet/>
      <dgm:spPr/>
      <dgm:t>
        <a:bodyPr/>
        <a:lstStyle/>
        <a:p>
          <a:endParaRPr lang="en-US"/>
        </a:p>
      </dgm:t>
    </dgm:pt>
    <dgm:pt modelId="{D84DF260-9DE1-47F5-AACA-83F67C9C506D}">
      <dgm:prSet custT="1"/>
      <dgm:spPr/>
      <dgm:t>
        <a:bodyPr/>
        <a:lstStyle/>
        <a:p>
          <a:pPr marL="0" lvl="0" indent="0" algn="ctr" defTabSz="800100">
            <a:lnSpc>
              <a:spcPct val="90000"/>
            </a:lnSpc>
            <a:spcBef>
              <a:spcPct val="0"/>
            </a:spcBef>
            <a:spcAft>
              <a:spcPct val="35000"/>
            </a:spcAft>
            <a:buNone/>
          </a:pPr>
          <a:r>
            <a:rPr lang="en-US" sz="1800" kern="1200" dirty="0">
              <a:solidFill>
                <a:prstClr val="white"/>
              </a:solidFill>
              <a:latin typeface="Calibri" panose="020F0502020204030204"/>
              <a:ea typeface="+mn-ea"/>
              <a:cs typeface="+mn-cs"/>
            </a:rPr>
            <a:t>INTL ORGANISATIONS (IAEA, ICRP, WH0, NEA-CRPPH, HERCA, etc.)</a:t>
          </a:r>
        </a:p>
      </dgm:t>
    </dgm:pt>
    <dgm:pt modelId="{22705C16-08B8-4807-B6FF-2EE49CB8B08D}" type="parTrans" cxnId="{8DFD7977-FBE5-4863-B9B7-7EFB3EF0A8BC}">
      <dgm:prSet/>
      <dgm:spPr/>
      <dgm:t>
        <a:bodyPr/>
        <a:lstStyle/>
        <a:p>
          <a:endParaRPr lang="en-US"/>
        </a:p>
      </dgm:t>
    </dgm:pt>
    <dgm:pt modelId="{9076E9DC-6717-4526-B3CB-50D92B7D2A13}" type="sibTrans" cxnId="{8DFD7977-FBE5-4863-B9B7-7EFB3EF0A8BC}">
      <dgm:prSet/>
      <dgm:spPr/>
      <dgm:t>
        <a:bodyPr/>
        <a:lstStyle/>
        <a:p>
          <a:endParaRPr lang="en-US"/>
        </a:p>
      </dgm:t>
    </dgm:pt>
    <dgm:pt modelId="{E5EAC808-0F24-4B51-BDC4-77E19D5C62B2}" type="pres">
      <dgm:prSet presAssocID="{A9414737-132E-4204-BF61-1F00D5FCE393}" presName="diagram" presStyleCnt="0">
        <dgm:presLayoutVars>
          <dgm:dir/>
          <dgm:resizeHandles val="exact"/>
        </dgm:presLayoutVars>
      </dgm:prSet>
      <dgm:spPr/>
    </dgm:pt>
    <dgm:pt modelId="{CEF7CAAB-9553-4D21-8B00-344F45E44FF5}" type="pres">
      <dgm:prSet presAssocID="{9F268439-5CEB-4D5F-BD72-59A8EBA94CC0}" presName="node" presStyleLbl="node1" presStyleIdx="0" presStyleCnt="6">
        <dgm:presLayoutVars>
          <dgm:bulletEnabled val="1"/>
        </dgm:presLayoutVars>
      </dgm:prSet>
      <dgm:spPr/>
    </dgm:pt>
    <dgm:pt modelId="{6E6473CE-5D82-4085-B10D-460FEFC78A74}" type="pres">
      <dgm:prSet presAssocID="{624A246C-3080-4D8B-BFB9-940505693507}" presName="sibTrans" presStyleCnt="0"/>
      <dgm:spPr/>
    </dgm:pt>
    <dgm:pt modelId="{705DFA05-FEDF-43B2-8B12-905704E03721}" type="pres">
      <dgm:prSet presAssocID="{D0B22D57-4C7E-424D-A93A-2B539F0B440A}" presName="node" presStyleLbl="node1" presStyleIdx="1" presStyleCnt="6">
        <dgm:presLayoutVars>
          <dgm:bulletEnabled val="1"/>
        </dgm:presLayoutVars>
      </dgm:prSet>
      <dgm:spPr/>
    </dgm:pt>
    <dgm:pt modelId="{2EC24D5D-4A94-466A-86F8-33736B98EA64}" type="pres">
      <dgm:prSet presAssocID="{8C1B658F-03F6-44AD-8DFC-941147BE5828}" presName="sibTrans" presStyleCnt="0"/>
      <dgm:spPr/>
    </dgm:pt>
    <dgm:pt modelId="{2CBC1C3B-2F70-456A-AE6E-CEFB48CE7AC2}" type="pres">
      <dgm:prSet presAssocID="{0CC622A7-1D6C-486E-8F19-A99DE7C453DE}" presName="node" presStyleLbl="node1" presStyleIdx="2" presStyleCnt="6">
        <dgm:presLayoutVars>
          <dgm:bulletEnabled val="1"/>
        </dgm:presLayoutVars>
      </dgm:prSet>
      <dgm:spPr/>
    </dgm:pt>
    <dgm:pt modelId="{64549F42-5143-493F-94E4-99A7E9620233}" type="pres">
      <dgm:prSet presAssocID="{179C67EF-CF8D-474B-80E6-20538896D3F6}" presName="sibTrans" presStyleCnt="0"/>
      <dgm:spPr/>
    </dgm:pt>
    <dgm:pt modelId="{084ADA62-A900-4DAA-B551-17AA94615F3A}" type="pres">
      <dgm:prSet presAssocID="{43824960-85F5-4284-904E-EC5E48BA196D}" presName="node" presStyleLbl="node1" presStyleIdx="3" presStyleCnt="6">
        <dgm:presLayoutVars>
          <dgm:bulletEnabled val="1"/>
        </dgm:presLayoutVars>
      </dgm:prSet>
      <dgm:spPr/>
    </dgm:pt>
    <dgm:pt modelId="{FAD717FD-59C2-47AC-BC88-2A144EEC4B66}" type="pres">
      <dgm:prSet presAssocID="{3172D56F-29BD-4D1E-98C3-427D86B485AD}" presName="sibTrans" presStyleCnt="0"/>
      <dgm:spPr/>
    </dgm:pt>
    <dgm:pt modelId="{D13AB94E-57AC-45E5-B2F5-D7240D504DB1}" type="pres">
      <dgm:prSet presAssocID="{A8600460-A5D5-46BA-B268-F8B7A4E55799}" presName="node" presStyleLbl="node1" presStyleIdx="4" presStyleCnt="6">
        <dgm:presLayoutVars>
          <dgm:bulletEnabled val="1"/>
        </dgm:presLayoutVars>
      </dgm:prSet>
      <dgm:spPr/>
    </dgm:pt>
    <dgm:pt modelId="{488DF7B7-42E6-4C5E-8B2D-814700CA12C2}" type="pres">
      <dgm:prSet presAssocID="{B5032F8E-0259-4FDC-B962-BCB8E11CDAC0}" presName="sibTrans" presStyleCnt="0"/>
      <dgm:spPr/>
    </dgm:pt>
    <dgm:pt modelId="{0CA953FC-BE4E-4942-9226-8C6F43F4C87E}" type="pres">
      <dgm:prSet presAssocID="{D84DF260-9DE1-47F5-AACA-83F67C9C506D}" presName="node" presStyleLbl="node1" presStyleIdx="5" presStyleCnt="6">
        <dgm:presLayoutVars>
          <dgm:bulletEnabled val="1"/>
        </dgm:presLayoutVars>
      </dgm:prSet>
      <dgm:spPr/>
    </dgm:pt>
  </dgm:ptLst>
  <dgm:cxnLst>
    <dgm:cxn modelId="{86A00F14-14F9-4AAC-B7DA-392779E635BA}" type="presOf" srcId="{D0B22D57-4C7E-424D-A93A-2B539F0B440A}" destId="{705DFA05-FEDF-43B2-8B12-905704E03721}" srcOrd="0" destOrd="0" presId="urn:microsoft.com/office/officeart/2005/8/layout/default"/>
    <dgm:cxn modelId="{4FFAAB15-1A78-47B4-B423-1CEC79526336}" type="presOf" srcId="{0CC622A7-1D6C-486E-8F19-A99DE7C453DE}" destId="{2CBC1C3B-2F70-456A-AE6E-CEFB48CE7AC2}" srcOrd="0" destOrd="0" presId="urn:microsoft.com/office/officeart/2005/8/layout/default"/>
    <dgm:cxn modelId="{7BF6B41C-BAA2-4B66-A7EA-E5F0A4B4600D}" srcId="{A9414737-132E-4204-BF61-1F00D5FCE393}" destId="{43824960-85F5-4284-904E-EC5E48BA196D}" srcOrd="3" destOrd="0" parTransId="{54401DB4-07C7-4DAB-9D76-4DE3B3CB9FEF}" sibTransId="{3172D56F-29BD-4D1E-98C3-427D86B485AD}"/>
    <dgm:cxn modelId="{9E7C1725-DB62-41B9-B106-A45567CD5A57}" srcId="{A9414737-132E-4204-BF61-1F00D5FCE393}" destId="{9F268439-5CEB-4D5F-BD72-59A8EBA94CC0}" srcOrd="0" destOrd="0" parTransId="{AE73744A-1550-4DAB-A0CA-8B41359E26C1}" sibTransId="{624A246C-3080-4D8B-BFB9-940505693507}"/>
    <dgm:cxn modelId="{CE908C29-7E7A-443E-928A-B74EC8DE8398}" type="presOf" srcId="{9F268439-5CEB-4D5F-BD72-59A8EBA94CC0}" destId="{CEF7CAAB-9553-4D21-8B00-344F45E44FF5}" srcOrd="0" destOrd="0" presId="urn:microsoft.com/office/officeart/2005/8/layout/default"/>
    <dgm:cxn modelId="{68712E2B-B879-4E42-812B-F4C31C827D5D}" type="presOf" srcId="{D84DF260-9DE1-47F5-AACA-83F67C9C506D}" destId="{0CA953FC-BE4E-4942-9226-8C6F43F4C87E}" srcOrd="0" destOrd="0" presId="urn:microsoft.com/office/officeart/2005/8/layout/default"/>
    <dgm:cxn modelId="{CE36A048-B62F-41F6-9601-462D47FC29E3}" type="presOf" srcId="{A9414737-132E-4204-BF61-1F00D5FCE393}" destId="{E5EAC808-0F24-4B51-BDC4-77E19D5C62B2}" srcOrd="0" destOrd="0" presId="urn:microsoft.com/office/officeart/2005/8/layout/default"/>
    <dgm:cxn modelId="{3AE7C95F-8079-4BCE-A0AB-2ABAA39DF4CC}" type="presOf" srcId="{43824960-85F5-4284-904E-EC5E48BA196D}" destId="{084ADA62-A900-4DAA-B551-17AA94615F3A}" srcOrd="0" destOrd="0" presId="urn:microsoft.com/office/officeart/2005/8/layout/default"/>
    <dgm:cxn modelId="{F0376776-2169-4059-A771-B4A17FCC6DEC}" type="presOf" srcId="{A8600460-A5D5-46BA-B268-F8B7A4E55799}" destId="{D13AB94E-57AC-45E5-B2F5-D7240D504DB1}" srcOrd="0" destOrd="0" presId="urn:microsoft.com/office/officeart/2005/8/layout/default"/>
    <dgm:cxn modelId="{8DFD7977-FBE5-4863-B9B7-7EFB3EF0A8BC}" srcId="{A9414737-132E-4204-BF61-1F00D5FCE393}" destId="{D84DF260-9DE1-47F5-AACA-83F67C9C506D}" srcOrd="5" destOrd="0" parTransId="{22705C16-08B8-4807-B6FF-2EE49CB8B08D}" sibTransId="{9076E9DC-6717-4526-B3CB-50D92B7D2A13}"/>
    <dgm:cxn modelId="{F8E70CB6-65EA-48BE-A51C-5D9FFCCB0C16}" srcId="{A9414737-132E-4204-BF61-1F00D5FCE393}" destId="{0CC622A7-1D6C-486E-8F19-A99DE7C453DE}" srcOrd="2" destOrd="0" parTransId="{079FC90C-E902-4D34-815C-203703838934}" sibTransId="{179C67EF-CF8D-474B-80E6-20538896D3F6}"/>
    <dgm:cxn modelId="{1CE637B9-BA4D-49B2-998F-6BBD6A6B3652}" srcId="{A9414737-132E-4204-BF61-1F00D5FCE393}" destId="{A8600460-A5D5-46BA-B268-F8B7A4E55799}" srcOrd="4" destOrd="0" parTransId="{0310D604-584F-457D-9E35-7BA7A1909FE6}" sibTransId="{B5032F8E-0259-4FDC-B962-BCB8E11CDAC0}"/>
    <dgm:cxn modelId="{7E0F11E0-DD83-4C12-B66C-35EA24AC3020}" srcId="{A9414737-132E-4204-BF61-1F00D5FCE393}" destId="{D0B22D57-4C7E-424D-A93A-2B539F0B440A}" srcOrd="1" destOrd="0" parTransId="{11B30311-0ABB-4F56-8577-E0F2B3763AE8}" sibTransId="{8C1B658F-03F6-44AD-8DFC-941147BE5828}"/>
    <dgm:cxn modelId="{F8B6584B-ADE8-4082-AC7A-3A2588674BF3}" type="presParOf" srcId="{E5EAC808-0F24-4B51-BDC4-77E19D5C62B2}" destId="{CEF7CAAB-9553-4D21-8B00-344F45E44FF5}" srcOrd="0" destOrd="0" presId="urn:microsoft.com/office/officeart/2005/8/layout/default"/>
    <dgm:cxn modelId="{D554182D-7ECF-4462-A7D1-A055D7656030}" type="presParOf" srcId="{E5EAC808-0F24-4B51-BDC4-77E19D5C62B2}" destId="{6E6473CE-5D82-4085-B10D-460FEFC78A74}" srcOrd="1" destOrd="0" presId="urn:microsoft.com/office/officeart/2005/8/layout/default"/>
    <dgm:cxn modelId="{EFD37400-5AD9-4585-8C6D-69323E027674}" type="presParOf" srcId="{E5EAC808-0F24-4B51-BDC4-77E19D5C62B2}" destId="{705DFA05-FEDF-43B2-8B12-905704E03721}" srcOrd="2" destOrd="0" presId="urn:microsoft.com/office/officeart/2005/8/layout/default"/>
    <dgm:cxn modelId="{B33D4B5D-54D0-4C83-B5AB-C0408A40EEEB}" type="presParOf" srcId="{E5EAC808-0F24-4B51-BDC4-77E19D5C62B2}" destId="{2EC24D5D-4A94-466A-86F8-33736B98EA64}" srcOrd="3" destOrd="0" presId="urn:microsoft.com/office/officeart/2005/8/layout/default"/>
    <dgm:cxn modelId="{935FA6BE-88F8-40A5-832E-5EF58FBBAD7F}" type="presParOf" srcId="{E5EAC808-0F24-4B51-BDC4-77E19D5C62B2}" destId="{2CBC1C3B-2F70-456A-AE6E-CEFB48CE7AC2}" srcOrd="4" destOrd="0" presId="urn:microsoft.com/office/officeart/2005/8/layout/default"/>
    <dgm:cxn modelId="{011429E6-4617-4004-9932-20D044B7425F}" type="presParOf" srcId="{E5EAC808-0F24-4B51-BDC4-77E19D5C62B2}" destId="{64549F42-5143-493F-94E4-99A7E9620233}" srcOrd="5" destOrd="0" presId="urn:microsoft.com/office/officeart/2005/8/layout/default"/>
    <dgm:cxn modelId="{3CDBE92A-76CC-4160-83D4-0A87E89AAB69}" type="presParOf" srcId="{E5EAC808-0F24-4B51-BDC4-77E19D5C62B2}" destId="{084ADA62-A900-4DAA-B551-17AA94615F3A}" srcOrd="6" destOrd="0" presId="urn:microsoft.com/office/officeart/2005/8/layout/default"/>
    <dgm:cxn modelId="{E1F0AF0E-3504-403D-B45C-E561C76764B8}" type="presParOf" srcId="{E5EAC808-0F24-4B51-BDC4-77E19D5C62B2}" destId="{FAD717FD-59C2-47AC-BC88-2A144EEC4B66}" srcOrd="7" destOrd="0" presId="urn:microsoft.com/office/officeart/2005/8/layout/default"/>
    <dgm:cxn modelId="{2CDEF3A7-7C57-4952-BEF3-648DC87EC1AC}" type="presParOf" srcId="{E5EAC808-0F24-4B51-BDC4-77E19D5C62B2}" destId="{D13AB94E-57AC-45E5-B2F5-D7240D504DB1}" srcOrd="8" destOrd="0" presId="urn:microsoft.com/office/officeart/2005/8/layout/default"/>
    <dgm:cxn modelId="{20E68267-0262-4331-9FE9-5122D0D7D443}" type="presParOf" srcId="{E5EAC808-0F24-4B51-BDC4-77E19D5C62B2}" destId="{488DF7B7-42E6-4C5E-8B2D-814700CA12C2}" srcOrd="9" destOrd="0" presId="urn:microsoft.com/office/officeart/2005/8/layout/default"/>
    <dgm:cxn modelId="{1CD27C60-DD9C-4C3A-A9DC-7D62E7914B2B}" type="presParOf" srcId="{E5EAC808-0F24-4B51-BDC4-77E19D5C62B2}" destId="{0CA953FC-BE4E-4942-9226-8C6F43F4C87E}" srcOrd="10" destOrd="0" presId="urn:microsoft.com/office/officeart/2005/8/layout/defaul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EF7CAAB-9553-4D21-8B00-344F45E44FF5}">
      <dsp:nvSpPr>
        <dsp:cNvPr id="0" name=""/>
        <dsp:cNvSpPr/>
      </dsp:nvSpPr>
      <dsp:spPr>
        <a:xfrm>
          <a:off x="772" y="20265"/>
          <a:ext cx="3011494" cy="1806896"/>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fr-FR" sz="1800" kern="1200" dirty="0"/>
            <a:t>WP0</a:t>
          </a:r>
        </a:p>
        <a:p>
          <a:pPr marL="0" lvl="0" indent="0" algn="ctr" defTabSz="800100">
            <a:lnSpc>
              <a:spcPct val="90000"/>
            </a:lnSpc>
            <a:spcBef>
              <a:spcPct val="0"/>
            </a:spcBef>
            <a:spcAft>
              <a:spcPct val="35000"/>
            </a:spcAft>
            <a:buNone/>
          </a:pPr>
          <a:r>
            <a:rPr lang="fr-FR" sz="1800" kern="1200" dirty="0"/>
            <a:t>COORDINATION, WEBSITE, DMP, CDP, PROJECT STAKEHOLDER GROUP</a:t>
          </a:r>
          <a:endParaRPr lang="en-US" sz="1800" kern="1200" dirty="0"/>
        </a:p>
      </dsp:txBody>
      <dsp:txXfrm>
        <a:off x="772" y="20265"/>
        <a:ext cx="3011494" cy="1806896"/>
      </dsp:txXfrm>
    </dsp:sp>
    <dsp:sp modelId="{705DFA05-FEDF-43B2-8B12-905704E03721}">
      <dsp:nvSpPr>
        <dsp:cNvPr id="0" name=""/>
        <dsp:cNvSpPr/>
      </dsp:nvSpPr>
      <dsp:spPr>
        <a:xfrm>
          <a:off x="3313416" y="20265"/>
          <a:ext cx="3011494" cy="1806896"/>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fr-FR" sz="1800" kern="1200" dirty="0"/>
            <a:t>WP1 </a:t>
          </a:r>
        </a:p>
        <a:p>
          <a:pPr marL="0" lvl="0" indent="0" algn="ctr" defTabSz="800100">
            <a:lnSpc>
              <a:spcPct val="90000"/>
            </a:lnSpc>
            <a:spcBef>
              <a:spcPct val="0"/>
            </a:spcBef>
            <a:spcAft>
              <a:spcPct val="35000"/>
            </a:spcAft>
            <a:buNone/>
          </a:pPr>
          <a:r>
            <a:rPr lang="fr-FR" sz="1800" kern="1200" dirty="0">
              <a:solidFill>
                <a:srgbClr val="4472C4">
                  <a:lumMod val="75000"/>
                </a:srgbClr>
              </a:solidFill>
              <a:highlight>
                <a:srgbClr val="FFFF00"/>
              </a:highlight>
              <a:latin typeface="Calibri" panose="020F0502020204030204"/>
              <a:ea typeface="+mn-ea"/>
              <a:cs typeface="+mn-cs"/>
            </a:rPr>
            <a:t>WAR SCENARIOS</a:t>
          </a:r>
          <a:r>
            <a:rPr lang="fr-FR" sz="1800" kern="1200" dirty="0"/>
            <a:t> LEADING TO RADIOLOGICAL CONSEQUENCES</a:t>
          </a:r>
          <a:endParaRPr lang="en-US" sz="1800" kern="1200" dirty="0"/>
        </a:p>
      </dsp:txBody>
      <dsp:txXfrm>
        <a:off x="3313416" y="20265"/>
        <a:ext cx="3011494" cy="1806896"/>
      </dsp:txXfrm>
    </dsp:sp>
    <dsp:sp modelId="{2CBC1C3B-2F70-456A-AE6E-CEFB48CE7AC2}">
      <dsp:nvSpPr>
        <dsp:cNvPr id="0" name=""/>
        <dsp:cNvSpPr/>
      </dsp:nvSpPr>
      <dsp:spPr>
        <a:xfrm>
          <a:off x="772" y="2128312"/>
          <a:ext cx="3011494" cy="1806896"/>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endParaRPr lang="fr-FR" sz="1800" kern="1200" dirty="0"/>
        </a:p>
        <a:p>
          <a:pPr marL="0" lvl="0" indent="0" algn="ctr" defTabSz="800100">
            <a:lnSpc>
              <a:spcPct val="90000"/>
            </a:lnSpc>
            <a:spcBef>
              <a:spcPct val="0"/>
            </a:spcBef>
            <a:spcAft>
              <a:spcPct val="35000"/>
            </a:spcAft>
            <a:buNone/>
          </a:pPr>
          <a:r>
            <a:rPr lang="fr-FR" sz="1800" kern="1200" dirty="0"/>
            <a:t>WP2</a:t>
          </a:r>
        </a:p>
        <a:p>
          <a:pPr marL="0" lvl="0" indent="0" algn="ctr" defTabSz="800100">
            <a:lnSpc>
              <a:spcPct val="90000"/>
            </a:lnSpc>
            <a:spcBef>
              <a:spcPct val="0"/>
            </a:spcBef>
            <a:spcAft>
              <a:spcPct val="35000"/>
            </a:spcAft>
            <a:buNone/>
          </a:pPr>
          <a:r>
            <a:rPr lang="fr-FR" sz="1800" kern="1200" dirty="0"/>
            <a:t>CHARACTERISATION (DIMENSIONS, ATTRIBUTES &amp; INDICATORS), </a:t>
          </a:r>
          <a:r>
            <a:rPr lang="fr-FR" sz="1800" kern="1200" dirty="0">
              <a:solidFill>
                <a:srgbClr val="4472C4">
                  <a:lumMod val="75000"/>
                </a:srgbClr>
              </a:solidFill>
              <a:highlight>
                <a:srgbClr val="FFFF00"/>
              </a:highlight>
              <a:latin typeface="Calibri" panose="020F0502020204030204"/>
              <a:ea typeface="+mn-ea"/>
              <a:cs typeface="+mn-cs"/>
            </a:rPr>
            <a:t>ANALYSIS AND ASSESMENT OF RESILIENCE </a:t>
          </a:r>
          <a:r>
            <a:rPr lang="fr-FR" sz="1800" kern="1200" dirty="0"/>
            <a:t>(INCL. ANALYTICAL PLATFORM)	</a:t>
          </a:r>
          <a:endParaRPr lang="en-US" sz="1800" kern="1200" dirty="0"/>
        </a:p>
      </dsp:txBody>
      <dsp:txXfrm>
        <a:off x="772" y="2128312"/>
        <a:ext cx="3011494" cy="1806896"/>
      </dsp:txXfrm>
    </dsp:sp>
    <dsp:sp modelId="{084ADA62-A900-4DAA-B551-17AA94615F3A}">
      <dsp:nvSpPr>
        <dsp:cNvPr id="0" name=""/>
        <dsp:cNvSpPr/>
      </dsp:nvSpPr>
      <dsp:spPr>
        <a:xfrm>
          <a:off x="3313416" y="2128312"/>
          <a:ext cx="3011494" cy="1806896"/>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fr-FR" sz="1800" kern="1200" dirty="0"/>
            <a:t>WP3</a:t>
          </a:r>
        </a:p>
        <a:p>
          <a:pPr marL="0" lvl="0" indent="0" algn="ctr" defTabSz="800100">
            <a:lnSpc>
              <a:spcPct val="90000"/>
            </a:lnSpc>
            <a:spcBef>
              <a:spcPct val="0"/>
            </a:spcBef>
            <a:spcAft>
              <a:spcPct val="35000"/>
            </a:spcAft>
            <a:buNone/>
          </a:pPr>
          <a:r>
            <a:rPr lang="fr-FR" sz="1800" kern="1200" dirty="0">
              <a:solidFill>
                <a:schemeClr val="accent5">
                  <a:lumMod val="75000"/>
                </a:schemeClr>
              </a:solidFill>
              <a:highlight>
                <a:srgbClr val="FFFF00"/>
              </a:highlight>
            </a:rPr>
            <a:t>CASE STUDIES ON </a:t>
          </a:r>
          <a:r>
            <a:rPr lang="fr-FR" sz="1800" kern="1200" dirty="0">
              <a:solidFill>
                <a:srgbClr val="4472C4">
                  <a:lumMod val="75000"/>
                </a:srgbClr>
              </a:solidFill>
              <a:highlight>
                <a:srgbClr val="FFFF00"/>
              </a:highlight>
              <a:latin typeface="Calibri" panose="020F0502020204030204"/>
              <a:ea typeface="+mn-ea"/>
              <a:cs typeface="+mn-cs"/>
            </a:rPr>
            <a:t>RESILIENCE IN PAST SITUATIONS</a:t>
          </a:r>
          <a:r>
            <a:rPr lang="fr-FR" sz="1800" kern="1200" dirty="0"/>
            <a:t> </a:t>
          </a:r>
          <a:r>
            <a:rPr lang="fr-FR" sz="1600" kern="1200" dirty="0"/>
            <a:t>(FIRST LINE RESPONDERS, AUTHORITIES, </a:t>
          </a:r>
          <a:r>
            <a:rPr lang="fr-FR" sz="1600" kern="1200" dirty="0" err="1"/>
            <a:t>NGOs</a:t>
          </a:r>
          <a:r>
            <a:rPr lang="fr-FR" sz="1600" kern="1200" dirty="0"/>
            <a:t>, LOCAL COMMUNITIES) : UKRAINE, CZECHIA, BALKANS, JAPAN</a:t>
          </a:r>
          <a:endParaRPr lang="en-US" sz="1800" kern="1200" dirty="0"/>
        </a:p>
      </dsp:txBody>
      <dsp:txXfrm>
        <a:off x="3313416" y="2128312"/>
        <a:ext cx="3011494" cy="1806896"/>
      </dsp:txXfrm>
    </dsp:sp>
    <dsp:sp modelId="{D13AB94E-57AC-45E5-B2F5-D7240D504DB1}">
      <dsp:nvSpPr>
        <dsp:cNvPr id="0" name=""/>
        <dsp:cNvSpPr/>
      </dsp:nvSpPr>
      <dsp:spPr>
        <a:xfrm>
          <a:off x="772" y="4236358"/>
          <a:ext cx="3011494" cy="1806896"/>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None/>
          </a:pPr>
          <a:r>
            <a:rPr lang="fr-FR" sz="1900" kern="1200" dirty="0"/>
            <a:t>WP4</a:t>
          </a:r>
        </a:p>
        <a:p>
          <a:pPr marL="0" lvl="0" indent="0" algn="ctr" defTabSz="844550">
            <a:lnSpc>
              <a:spcPct val="90000"/>
            </a:lnSpc>
            <a:spcBef>
              <a:spcPct val="0"/>
            </a:spcBef>
            <a:spcAft>
              <a:spcPct val="35000"/>
            </a:spcAft>
            <a:buNone/>
          </a:pPr>
          <a:r>
            <a:rPr lang="fr-FR" sz="1800" kern="1200" dirty="0">
              <a:solidFill>
                <a:srgbClr val="4472C4">
                  <a:lumMod val="75000"/>
                </a:srgbClr>
              </a:solidFill>
              <a:highlight>
                <a:srgbClr val="FFFF00"/>
              </a:highlight>
              <a:latin typeface="Calibri" panose="020F0502020204030204"/>
              <a:ea typeface="+mn-ea"/>
              <a:cs typeface="+mn-cs"/>
            </a:rPr>
            <a:t>STRATEGIES FOR BUILDING RESILIENCE </a:t>
          </a:r>
        </a:p>
        <a:p>
          <a:pPr marL="0" lvl="0" indent="0" algn="ctr" defTabSz="844550">
            <a:lnSpc>
              <a:spcPct val="90000"/>
            </a:lnSpc>
            <a:spcBef>
              <a:spcPct val="0"/>
            </a:spcBef>
            <a:spcAft>
              <a:spcPct val="35000"/>
            </a:spcAft>
            <a:buNone/>
          </a:pPr>
          <a:r>
            <a:rPr lang="fr-FR" sz="1600" kern="1200" dirty="0"/>
            <a:t>(SCENARIO EXERCISES, TRAINING COURSE DESIGN, </a:t>
          </a:r>
          <a:r>
            <a:rPr lang="fr-FR" sz="1600" kern="1200" dirty="0">
              <a:solidFill>
                <a:schemeClr val="accent5">
                  <a:lumMod val="75000"/>
                </a:schemeClr>
              </a:solidFill>
              <a:highlight>
                <a:srgbClr val="FFFF00"/>
              </a:highlight>
            </a:rPr>
            <a:t>RECOMMENDATIONS</a:t>
          </a:r>
          <a:r>
            <a:rPr lang="fr-FR" sz="1600" kern="1200" dirty="0"/>
            <a:t>)</a:t>
          </a:r>
          <a:endParaRPr lang="en-US" sz="1900" kern="1200" dirty="0"/>
        </a:p>
      </dsp:txBody>
      <dsp:txXfrm>
        <a:off x="772" y="4236358"/>
        <a:ext cx="3011494" cy="1806896"/>
      </dsp:txXfrm>
    </dsp:sp>
    <dsp:sp modelId="{0CA953FC-BE4E-4942-9226-8C6F43F4C87E}">
      <dsp:nvSpPr>
        <dsp:cNvPr id="0" name=""/>
        <dsp:cNvSpPr/>
      </dsp:nvSpPr>
      <dsp:spPr>
        <a:xfrm>
          <a:off x="3313416" y="4236358"/>
          <a:ext cx="3011494" cy="1806896"/>
        </a:xfrm>
        <a:prstGeom prst="rect">
          <a:avLst/>
        </a:prstGeom>
        <a:solidFill>
          <a:schemeClr val="accent4">
            <a:lumMod val="40000"/>
            <a:lumOff val="60000"/>
          </a:schemeClr>
        </a:solidFill>
        <a:ln w="12700" cap="flat" cmpd="sng" algn="ctr">
          <a:solidFill>
            <a:schemeClr val="accent5"/>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marL="0" lvl="0" indent="0" algn="ctr" defTabSz="1022350">
            <a:lnSpc>
              <a:spcPct val="90000"/>
            </a:lnSpc>
            <a:spcBef>
              <a:spcPct val="0"/>
            </a:spcBef>
            <a:spcAft>
              <a:spcPct val="35000"/>
            </a:spcAft>
            <a:buNone/>
          </a:pPr>
          <a:r>
            <a:rPr lang="fr-FR" sz="2300" kern="1200" dirty="0">
              <a:solidFill>
                <a:srgbClr val="0070C0"/>
              </a:solidFill>
            </a:rPr>
            <a:t>WP5</a:t>
          </a:r>
        </a:p>
        <a:p>
          <a:pPr marL="0" lvl="0" indent="0" algn="ctr" defTabSz="1022350">
            <a:lnSpc>
              <a:spcPct val="90000"/>
            </a:lnSpc>
            <a:spcBef>
              <a:spcPct val="0"/>
            </a:spcBef>
            <a:spcAft>
              <a:spcPct val="35000"/>
            </a:spcAft>
            <a:buNone/>
          </a:pPr>
          <a:r>
            <a:rPr lang="fr-FR" sz="1800" kern="1200" dirty="0">
              <a:solidFill>
                <a:srgbClr val="0070C0"/>
              </a:solidFill>
              <a:highlight>
                <a:srgbClr val="FFFF00"/>
              </a:highlight>
              <a:latin typeface="Calibri" panose="020F0502020204030204"/>
              <a:ea typeface="+mn-ea"/>
              <a:cs typeface="+mn-cs"/>
            </a:rPr>
            <a:t>ETHICAL CHALLENGES</a:t>
          </a:r>
        </a:p>
        <a:p>
          <a:pPr marL="0" lvl="0" indent="0" algn="ctr" defTabSz="1022350">
            <a:lnSpc>
              <a:spcPct val="90000"/>
            </a:lnSpc>
            <a:spcBef>
              <a:spcPct val="0"/>
            </a:spcBef>
            <a:spcAft>
              <a:spcPct val="35000"/>
            </a:spcAft>
            <a:buNone/>
          </a:pPr>
          <a:r>
            <a:rPr lang="fr-FR" sz="1800" kern="1200" dirty="0">
              <a:solidFill>
                <a:srgbClr val="0070C0"/>
              </a:solidFill>
              <a:highlight>
                <a:srgbClr val="FFFF00"/>
              </a:highlight>
              <a:latin typeface="Calibri" panose="020F0502020204030204"/>
              <a:ea typeface="+mn-ea"/>
              <a:cs typeface="+mn-cs"/>
            </a:rPr>
            <a:t>(Workshop in </a:t>
          </a:r>
          <a:r>
            <a:rPr lang="fr-FR" sz="1800" kern="1200" dirty="0" err="1">
              <a:solidFill>
                <a:srgbClr val="0070C0"/>
              </a:solidFill>
              <a:highlight>
                <a:srgbClr val="FFFF00"/>
              </a:highlight>
              <a:latin typeface="Calibri" panose="020F0502020204030204"/>
              <a:ea typeface="+mn-ea"/>
              <a:cs typeface="+mn-cs"/>
            </a:rPr>
            <a:t>Budweis</a:t>
          </a:r>
          <a:r>
            <a:rPr lang="fr-FR" sz="1800" kern="1200" dirty="0">
              <a:solidFill>
                <a:srgbClr val="0070C0"/>
              </a:solidFill>
              <a:highlight>
                <a:srgbClr val="FFFF00"/>
              </a:highlight>
              <a:latin typeface="Calibri" panose="020F0502020204030204"/>
              <a:ea typeface="+mn-ea"/>
              <a:cs typeface="+mn-cs"/>
            </a:rPr>
            <a:t> - Report)</a:t>
          </a:r>
          <a:endParaRPr lang="en-US" sz="2300" kern="1200" dirty="0">
            <a:solidFill>
              <a:srgbClr val="0070C0"/>
            </a:solidFill>
          </a:endParaRPr>
        </a:p>
      </dsp:txBody>
      <dsp:txXfrm>
        <a:off x="3313416" y="4236358"/>
        <a:ext cx="3011494" cy="1806896"/>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EF7CAAB-9553-4D21-8B00-344F45E44FF5}">
      <dsp:nvSpPr>
        <dsp:cNvPr id="0" name=""/>
        <dsp:cNvSpPr/>
      </dsp:nvSpPr>
      <dsp:spPr>
        <a:xfrm>
          <a:off x="772" y="20265"/>
          <a:ext cx="3011494" cy="1806896"/>
        </a:xfrm>
        <a:prstGeom prst="rect">
          <a:avLst/>
        </a:prstGeom>
        <a:solidFill>
          <a:schemeClr val="accent4">
            <a:lumMod val="40000"/>
            <a:lumOff val="60000"/>
          </a:schemeClr>
        </a:solidFill>
        <a:ln w="12700" cap="flat" cmpd="sng" algn="ctr">
          <a:solidFill>
            <a:schemeClr val="accent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fr-FR" sz="1800" kern="1200" dirty="0">
              <a:solidFill>
                <a:schemeClr val="accent5">
                  <a:lumMod val="75000"/>
                </a:schemeClr>
              </a:solidFill>
            </a:rPr>
            <a:t>RRADEW STAKEHOLDER GROUP </a:t>
          </a:r>
          <a:r>
            <a:rPr lang="fr-FR" sz="1800" b="1" kern="1200" dirty="0">
              <a:solidFill>
                <a:schemeClr val="accent5">
                  <a:lumMod val="75000"/>
                </a:schemeClr>
              </a:solidFill>
            </a:rPr>
            <a:t>TO BE CONSTITUTED </a:t>
          </a:r>
          <a:r>
            <a:rPr lang="fr-FR" sz="1400" kern="1200" dirty="0">
              <a:solidFill>
                <a:schemeClr val="accent5">
                  <a:lumMod val="75000"/>
                </a:schemeClr>
              </a:solidFill>
            </a:rPr>
            <a:t>(ONTL ORGANISTIONS, NTL AUTHORITIES, MILITARY FORCES, FIREFIGHTERS AND OTHER RESPONDERS, etc.)</a:t>
          </a:r>
          <a:endParaRPr lang="en-US" sz="1800" kern="1200" dirty="0">
            <a:solidFill>
              <a:schemeClr val="accent5">
                <a:lumMod val="75000"/>
              </a:schemeClr>
            </a:solidFill>
          </a:endParaRPr>
        </a:p>
      </dsp:txBody>
      <dsp:txXfrm>
        <a:off x="772" y="20265"/>
        <a:ext cx="3011494" cy="1806896"/>
      </dsp:txXfrm>
    </dsp:sp>
    <dsp:sp modelId="{705DFA05-FEDF-43B2-8B12-905704E03721}">
      <dsp:nvSpPr>
        <dsp:cNvPr id="0" name=""/>
        <dsp:cNvSpPr/>
      </dsp:nvSpPr>
      <dsp:spPr>
        <a:xfrm>
          <a:off x="3313416" y="20265"/>
          <a:ext cx="3011494" cy="1806896"/>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US" sz="1800" kern="1200" dirty="0"/>
            <a:t>PIANOFORTE PROJECTS</a:t>
          </a:r>
        </a:p>
        <a:p>
          <a:pPr marL="0" lvl="0" indent="0" algn="ctr" defTabSz="800100">
            <a:lnSpc>
              <a:spcPct val="90000"/>
            </a:lnSpc>
            <a:spcBef>
              <a:spcPct val="0"/>
            </a:spcBef>
            <a:spcAft>
              <a:spcPct val="35000"/>
            </a:spcAft>
            <a:buNone/>
          </a:pPr>
          <a:r>
            <a:rPr lang="en-US" sz="1800" kern="1200" dirty="0"/>
            <a:t>PREDICT (NUCLEAR DETONATION), CITISTRA (CITIZEN MONITORING)</a:t>
          </a:r>
        </a:p>
      </dsp:txBody>
      <dsp:txXfrm>
        <a:off x="3313416" y="20265"/>
        <a:ext cx="3011494" cy="1806896"/>
      </dsp:txXfrm>
    </dsp:sp>
    <dsp:sp modelId="{2CBC1C3B-2F70-456A-AE6E-CEFB48CE7AC2}">
      <dsp:nvSpPr>
        <dsp:cNvPr id="0" name=""/>
        <dsp:cNvSpPr/>
      </dsp:nvSpPr>
      <dsp:spPr>
        <a:xfrm>
          <a:off x="772" y="2128312"/>
          <a:ext cx="3011494" cy="1806896"/>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fr-FR" sz="1800" kern="1200" dirty="0"/>
            <a:t>PIANOFORTE SAB AND PF STAKEHOLDERS	</a:t>
          </a:r>
          <a:endParaRPr lang="en-US" sz="1800" kern="1200" dirty="0"/>
        </a:p>
      </dsp:txBody>
      <dsp:txXfrm>
        <a:off x="772" y="2128312"/>
        <a:ext cx="3011494" cy="1806896"/>
      </dsp:txXfrm>
    </dsp:sp>
    <dsp:sp modelId="{084ADA62-A900-4DAA-B551-17AA94615F3A}">
      <dsp:nvSpPr>
        <dsp:cNvPr id="0" name=""/>
        <dsp:cNvSpPr/>
      </dsp:nvSpPr>
      <dsp:spPr>
        <a:xfrm>
          <a:off x="3313416" y="2128312"/>
          <a:ext cx="3011494" cy="1806896"/>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fr-FR" sz="1800" kern="1200" dirty="0"/>
            <a:t>PROJECTS SELECTED IN HORIZON DISASTER RESILENT SOCIETY CLUSTER #3 (ON SAFETY AND SECURITY)</a:t>
          </a:r>
          <a:endParaRPr lang="en-US" sz="1800" kern="1200" dirty="0"/>
        </a:p>
      </dsp:txBody>
      <dsp:txXfrm>
        <a:off x="3313416" y="2128312"/>
        <a:ext cx="3011494" cy="1806896"/>
      </dsp:txXfrm>
    </dsp:sp>
    <dsp:sp modelId="{D13AB94E-57AC-45E5-B2F5-D7240D504DB1}">
      <dsp:nvSpPr>
        <dsp:cNvPr id="0" name=""/>
        <dsp:cNvSpPr/>
      </dsp:nvSpPr>
      <dsp:spPr>
        <a:xfrm>
          <a:off x="772" y="4236358"/>
          <a:ext cx="3011494" cy="1806896"/>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None/>
          </a:pPr>
          <a:r>
            <a:rPr lang="fr-FR" sz="1900" kern="1200" dirty="0"/>
            <a:t>CBRN DEFENSE</a:t>
          </a:r>
        </a:p>
        <a:p>
          <a:pPr marL="0" lvl="0" indent="0" algn="ctr" defTabSz="844550">
            <a:lnSpc>
              <a:spcPct val="90000"/>
            </a:lnSpc>
            <a:spcBef>
              <a:spcPct val="0"/>
            </a:spcBef>
            <a:spcAft>
              <a:spcPct val="35000"/>
            </a:spcAft>
            <a:buNone/>
          </a:pPr>
          <a:r>
            <a:rPr lang="fr-FR" sz="1900" kern="1200" dirty="0"/>
            <a:t>RESILIENCE &amp; COUNTERACT PROJECTS </a:t>
          </a:r>
          <a:r>
            <a:rPr lang="fr-FR" sz="1600" kern="1200" dirty="0"/>
            <a:t>(ANTIDOTE RADIOPROTECTORS  FOR FIRST RESPONDERS)</a:t>
          </a:r>
          <a:endParaRPr lang="en-US" sz="1900" kern="1200" dirty="0"/>
        </a:p>
      </dsp:txBody>
      <dsp:txXfrm>
        <a:off x="772" y="4236358"/>
        <a:ext cx="3011494" cy="1806896"/>
      </dsp:txXfrm>
    </dsp:sp>
    <dsp:sp modelId="{0CA953FC-BE4E-4942-9226-8C6F43F4C87E}">
      <dsp:nvSpPr>
        <dsp:cNvPr id="0" name=""/>
        <dsp:cNvSpPr/>
      </dsp:nvSpPr>
      <dsp:spPr>
        <a:xfrm>
          <a:off x="3313416" y="4236358"/>
          <a:ext cx="3011494" cy="1806896"/>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US" sz="1800" kern="1200" dirty="0">
              <a:solidFill>
                <a:prstClr val="white"/>
              </a:solidFill>
              <a:latin typeface="Calibri" panose="020F0502020204030204"/>
              <a:ea typeface="+mn-ea"/>
              <a:cs typeface="+mn-cs"/>
            </a:rPr>
            <a:t>INTL ORGANISATIONS (IAEA, ICRP, WH0, NEA-CRPPH, HERCA, etc.)</a:t>
          </a:r>
        </a:p>
      </dsp:txBody>
      <dsp:txXfrm>
        <a:off x="3313416" y="4236358"/>
        <a:ext cx="3011494" cy="1806896"/>
      </dsp:txXfrm>
    </dsp:sp>
  </dsp:spTree>
</dsp:drawing>
</file>

<file path=ppt/diagrams/layout1.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a:extLst>
              <a:ext uri="{FF2B5EF4-FFF2-40B4-BE49-F238E27FC236}">
                <a16:creationId xmlns:a16="http://schemas.microsoft.com/office/drawing/2014/main" id="{7F694557-9A9F-3F96-4F4D-323E498DAAF6}"/>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a:p>
        </p:txBody>
      </p:sp>
      <p:sp>
        <p:nvSpPr>
          <p:cNvPr id="3" name="Espace réservé de la date 2">
            <a:extLst>
              <a:ext uri="{FF2B5EF4-FFF2-40B4-BE49-F238E27FC236}">
                <a16:creationId xmlns:a16="http://schemas.microsoft.com/office/drawing/2014/main" id="{3834A405-57E2-F47A-C7CE-80286BB45569}"/>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A38E2EDB-F448-3A49-AAB5-68AF370A66A2}" type="datetimeFigureOut">
              <a:rPr lang="fr-FR" smtClean="0"/>
              <a:t>10/11/2024</a:t>
            </a:fld>
            <a:endParaRPr lang="fr-FR"/>
          </a:p>
        </p:txBody>
      </p:sp>
      <p:sp>
        <p:nvSpPr>
          <p:cNvPr id="4" name="Espace réservé du pied de page 3">
            <a:extLst>
              <a:ext uri="{FF2B5EF4-FFF2-40B4-BE49-F238E27FC236}">
                <a16:creationId xmlns:a16="http://schemas.microsoft.com/office/drawing/2014/main" id="{638A5DED-6CB9-91E1-356C-2EBA56EA60F1}"/>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5" name="Espace réservé du numéro de diapositive 4">
            <a:extLst>
              <a:ext uri="{FF2B5EF4-FFF2-40B4-BE49-F238E27FC236}">
                <a16:creationId xmlns:a16="http://schemas.microsoft.com/office/drawing/2014/main" id="{E6669FEF-4429-7337-757F-7F9788B087FC}"/>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A808A7B-1B0F-A544-8247-4235DA0F04BC}" type="slidenum">
              <a:rPr lang="fr-FR" smtClean="0"/>
              <a:t>‹N°›</a:t>
            </a:fld>
            <a:endParaRPr lang="fr-FR"/>
          </a:p>
        </p:txBody>
      </p:sp>
    </p:spTree>
    <p:extLst>
      <p:ext uri="{BB962C8B-B14F-4D97-AF65-F5344CB8AC3E}">
        <p14:creationId xmlns:p14="http://schemas.microsoft.com/office/powerpoint/2010/main" val="177697910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B1B4BEA-A85D-5342-991C-DAE1FC8EC91F}" type="datetimeFigureOut">
              <a:rPr lang="fr-FR" smtClean="0"/>
              <a:t>10/11/2024</a:t>
            </a:fld>
            <a:endParaRPr lang="fr-FR"/>
          </a:p>
        </p:txBody>
      </p:sp>
      <p:sp>
        <p:nvSpPr>
          <p:cNvPr id="4" name="Espace réservé de l'image des diapositives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not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dirty="0"/>
          </a:p>
        </p:txBody>
      </p:sp>
      <p:sp>
        <p:nvSpPr>
          <p:cNvPr id="7" name="Espace réservé du numéro de diapositiv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C3BB437-4A4A-3242-9647-6BFDE3C3682C}" type="slidenum">
              <a:rPr lang="fr-FR" smtClean="0"/>
              <a:t>‹N°›</a:t>
            </a:fld>
            <a:endParaRPr lang="fr-FR"/>
          </a:p>
        </p:txBody>
      </p:sp>
      <p:pic>
        <p:nvPicPr>
          <p:cNvPr id="8" name="Grafik 22">
            <a:extLst>
              <a:ext uri="{FF2B5EF4-FFF2-40B4-BE49-F238E27FC236}">
                <a16:creationId xmlns:a16="http://schemas.microsoft.com/office/drawing/2014/main" id="{C9209505-BD82-8C8C-5439-10AFF622B944}"/>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12824" y="8692319"/>
            <a:ext cx="521494" cy="350912"/>
          </a:xfrm>
          <a:prstGeom prst="rect">
            <a:avLst/>
          </a:prstGeom>
          <a:noFill/>
          <a:ln>
            <a:noFill/>
          </a:ln>
        </p:spPr>
      </p:pic>
      <p:sp>
        <p:nvSpPr>
          <p:cNvPr id="9" name="Textfeld 2">
            <a:extLst>
              <a:ext uri="{FF2B5EF4-FFF2-40B4-BE49-F238E27FC236}">
                <a16:creationId xmlns:a16="http://schemas.microsoft.com/office/drawing/2014/main" id="{AB6F9090-DECE-D08C-A628-4F030273B440}"/>
              </a:ext>
            </a:extLst>
          </p:cNvPr>
          <p:cNvSpPr txBox="1">
            <a:spLocks noChangeArrowheads="1"/>
          </p:cNvSpPr>
          <p:nvPr/>
        </p:nvSpPr>
        <p:spPr bwMode="auto">
          <a:xfrm>
            <a:off x="1534318" y="8532327"/>
            <a:ext cx="2350295" cy="305772"/>
          </a:xfrm>
          <a:prstGeom prst="rect">
            <a:avLst/>
          </a:prstGeom>
          <a:noFill/>
          <a:ln w="9525">
            <a:noFill/>
            <a:miter lim="800000"/>
            <a:headEnd/>
            <a:tailEnd/>
          </a:ln>
        </p:spPr>
        <p:txBody>
          <a:bodyPr rot="0" vert="horz" wrap="square" lIns="91440" tIns="45720" rIns="91440" bIns="45720" anchor="t" anchorCtr="0">
            <a:noAutofit/>
          </a:bodyPr>
          <a:lstStyle/>
          <a:p>
            <a:pPr algn="just">
              <a:lnSpc>
                <a:spcPct val="107000"/>
              </a:lnSpc>
              <a:spcAft>
                <a:spcPts val="800"/>
              </a:spcAft>
            </a:pPr>
            <a:r>
              <a:rPr lang="en-GB" sz="800" dirty="0">
                <a:effectLst/>
                <a:latin typeface="Calibri" panose="020F0502020204030204" pitchFamily="34" charset="0"/>
                <a:ea typeface="Calibri" panose="020F0502020204030204" pitchFamily="34" charset="0"/>
                <a:cs typeface="Times New Roman" panose="02020603050405020304" pitchFamily="18" charset="0"/>
              </a:rPr>
              <a:t>This partnership has received funding from the European Union’s “EURATOM” research and innovation program under the 101061037 grant agreement</a:t>
            </a:r>
            <a:endParaRPr lang="fr-FR" sz="11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33041267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dirty="0"/>
              <a:t>a </a:t>
            </a:r>
            <a:r>
              <a:rPr lang="fr-FR" dirty="0" err="1"/>
              <a:t>dew</a:t>
            </a:r>
            <a:r>
              <a:rPr lang="fr-FR" dirty="0"/>
              <a:t> drop </a:t>
            </a:r>
            <a:r>
              <a:rPr lang="fr-FR" dirty="0" err="1"/>
              <a:t>resistant</a:t>
            </a:r>
            <a:r>
              <a:rPr lang="fr-FR" dirty="0"/>
              <a:t> to </a:t>
            </a:r>
            <a:r>
              <a:rPr lang="fr-FR" dirty="0" err="1"/>
              <a:t>fall</a:t>
            </a:r>
            <a:r>
              <a:rPr lang="fr-FR" dirty="0"/>
              <a:t> ?</a:t>
            </a:r>
          </a:p>
        </p:txBody>
      </p:sp>
      <p:sp>
        <p:nvSpPr>
          <p:cNvPr id="4" name="Espace réservé du numéro de diapositive 3"/>
          <p:cNvSpPr>
            <a:spLocks noGrp="1"/>
          </p:cNvSpPr>
          <p:nvPr>
            <p:ph type="sldNum" sz="quarter" idx="5"/>
          </p:nvPr>
        </p:nvSpPr>
        <p:spPr/>
        <p:txBody>
          <a:bodyPr/>
          <a:lstStyle/>
          <a:p>
            <a:fld id="{FC3BB437-4A4A-3242-9647-6BFDE3C3682C}" type="slidenum">
              <a:rPr lang="fr-FR" smtClean="0"/>
              <a:t>1</a:t>
            </a:fld>
            <a:endParaRPr lang="fr-FR"/>
          </a:p>
        </p:txBody>
      </p:sp>
    </p:spTree>
    <p:extLst>
      <p:ext uri="{BB962C8B-B14F-4D97-AF65-F5344CB8AC3E}">
        <p14:creationId xmlns:p14="http://schemas.microsoft.com/office/powerpoint/2010/main" val="378677860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dirty="0" err="1"/>
              <a:t>earthquake</a:t>
            </a:r>
            <a:r>
              <a:rPr lang="fr-FR" dirty="0"/>
              <a:t>, </a:t>
            </a:r>
            <a:r>
              <a:rPr lang="fr-FR" dirty="0" err="1"/>
              <a:t>floods</a:t>
            </a:r>
            <a:r>
              <a:rPr lang="fr-FR" dirty="0"/>
              <a:t>, </a:t>
            </a:r>
            <a:r>
              <a:rPr lang="fr-FR" dirty="0" err="1"/>
              <a:t>fire</a:t>
            </a:r>
            <a:r>
              <a:rPr lang="fr-FR" dirty="0"/>
              <a:t> or </a:t>
            </a:r>
            <a:r>
              <a:rPr lang="fr-FR" dirty="0" err="1"/>
              <a:t>any</a:t>
            </a:r>
            <a:r>
              <a:rPr lang="fr-FR" dirty="0"/>
              <a:t> </a:t>
            </a:r>
            <a:r>
              <a:rPr lang="fr-FR" dirty="0" err="1"/>
              <a:t>other</a:t>
            </a:r>
            <a:r>
              <a:rPr lang="fr-FR" dirty="0"/>
              <a:t> grave </a:t>
            </a:r>
            <a:r>
              <a:rPr lang="fr-FR" dirty="0" err="1"/>
              <a:t>natural</a:t>
            </a:r>
            <a:r>
              <a:rPr lang="fr-FR" dirty="0"/>
              <a:t> </a:t>
            </a:r>
            <a:r>
              <a:rPr lang="fr-FR" dirty="0" err="1"/>
              <a:t>disaster</a:t>
            </a:r>
            <a:r>
              <a:rPr lang="fr-FR" dirty="0"/>
              <a:t> </a:t>
            </a:r>
            <a:r>
              <a:rPr lang="fr-FR" dirty="0" err="1"/>
              <a:t>upon</a:t>
            </a:r>
            <a:r>
              <a:rPr lang="fr-FR" dirty="0"/>
              <a:t> proof </a:t>
            </a:r>
            <a:r>
              <a:rPr lang="fr-FR" dirty="0" err="1"/>
              <a:t>that</a:t>
            </a:r>
            <a:r>
              <a:rPr lang="fr-FR" dirty="0"/>
              <a:t> </a:t>
            </a:r>
            <a:r>
              <a:rPr lang="fr-FR" dirty="0" err="1"/>
              <a:t>such</a:t>
            </a:r>
            <a:r>
              <a:rPr lang="fr-FR" dirty="0"/>
              <a:t> damage </a:t>
            </a:r>
            <a:r>
              <a:rPr lang="fr-FR" dirty="0" err="1"/>
              <a:t>could</a:t>
            </a:r>
            <a:r>
              <a:rPr lang="fr-FR" dirty="0"/>
              <a:t> not have been </a:t>
            </a:r>
            <a:r>
              <a:rPr lang="fr-FR" dirty="0" err="1"/>
              <a:t>anticipated</a:t>
            </a:r>
            <a:r>
              <a:rPr lang="fr-FR" dirty="0"/>
              <a:t> or </a:t>
            </a:r>
            <a:r>
              <a:rPr lang="fr-FR" dirty="0" err="1"/>
              <a:t>avoided</a:t>
            </a:r>
            <a:r>
              <a:rPr lang="fr-FR" dirty="0"/>
              <a:t>.</a:t>
            </a:r>
          </a:p>
        </p:txBody>
      </p:sp>
      <p:sp>
        <p:nvSpPr>
          <p:cNvPr id="4" name="Espace réservé du numéro de diapositive 3"/>
          <p:cNvSpPr>
            <a:spLocks noGrp="1"/>
          </p:cNvSpPr>
          <p:nvPr>
            <p:ph type="sldNum" sz="quarter" idx="5"/>
          </p:nvPr>
        </p:nvSpPr>
        <p:spPr/>
        <p:txBody>
          <a:bodyPr/>
          <a:lstStyle/>
          <a:p>
            <a:fld id="{FC3BB437-4A4A-3242-9647-6BFDE3C3682C}" type="slidenum">
              <a:rPr lang="fr-FR" smtClean="0"/>
              <a:t>2</a:t>
            </a:fld>
            <a:endParaRPr lang="fr-FR"/>
          </a:p>
        </p:txBody>
      </p:sp>
    </p:spTree>
    <p:extLst>
      <p:ext uri="{BB962C8B-B14F-4D97-AF65-F5344CB8AC3E}">
        <p14:creationId xmlns:p14="http://schemas.microsoft.com/office/powerpoint/2010/main" val="253997696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dirty="0"/>
              <a:t>Under the Civil </a:t>
            </a:r>
            <a:r>
              <a:rPr lang="fr-FR" dirty="0" err="1"/>
              <a:t>Nuclear</a:t>
            </a:r>
            <a:r>
              <a:rPr lang="fr-FR" dirty="0"/>
              <a:t> </a:t>
            </a:r>
            <a:r>
              <a:rPr lang="fr-FR" dirty="0" err="1"/>
              <a:t>Liability</a:t>
            </a:r>
            <a:r>
              <a:rPr lang="fr-FR" dirty="0"/>
              <a:t> Protocol, if the </a:t>
            </a:r>
            <a:r>
              <a:rPr lang="fr-FR" dirty="0" err="1"/>
              <a:t>operator</a:t>
            </a:r>
            <a:r>
              <a:rPr lang="fr-FR" dirty="0"/>
              <a:t> of a </a:t>
            </a:r>
            <a:r>
              <a:rPr lang="fr-FR" dirty="0" err="1"/>
              <a:t>nuclear</a:t>
            </a:r>
            <a:r>
              <a:rPr lang="fr-FR" dirty="0"/>
              <a:t> installation </a:t>
            </a:r>
            <a:r>
              <a:rPr lang="fr-FR" dirty="0" err="1"/>
              <a:t>proves</a:t>
            </a:r>
            <a:r>
              <a:rPr lang="fr-FR" dirty="0"/>
              <a:t> </a:t>
            </a:r>
            <a:r>
              <a:rPr lang="fr-FR" dirty="0" err="1"/>
              <a:t>that</a:t>
            </a:r>
            <a:r>
              <a:rPr lang="fr-FR" dirty="0"/>
              <a:t> </a:t>
            </a:r>
            <a:r>
              <a:rPr lang="fr-FR" dirty="0" err="1"/>
              <a:t>nuclear</a:t>
            </a:r>
            <a:r>
              <a:rPr lang="fr-FR" dirty="0"/>
              <a:t> damage </a:t>
            </a:r>
            <a:r>
              <a:rPr lang="fr-FR" dirty="0" err="1"/>
              <a:t>is</a:t>
            </a:r>
            <a:r>
              <a:rPr lang="fr-FR" dirty="0"/>
              <a:t> </a:t>
            </a:r>
            <a:r>
              <a:rPr lang="fr-FR" dirty="0" err="1"/>
              <a:t>directly</a:t>
            </a:r>
            <a:r>
              <a:rPr lang="fr-FR" dirty="0"/>
              <a:t> due to an </a:t>
            </a:r>
            <a:r>
              <a:rPr lang="fr-FR" dirty="0" err="1"/>
              <a:t>act</a:t>
            </a:r>
            <a:r>
              <a:rPr lang="fr-FR" dirty="0"/>
              <a:t> of </a:t>
            </a:r>
            <a:r>
              <a:rPr lang="fr-FR" dirty="0" err="1"/>
              <a:t>armed</a:t>
            </a:r>
            <a:r>
              <a:rPr lang="fr-FR" dirty="0"/>
              <a:t> </a:t>
            </a:r>
            <a:r>
              <a:rPr lang="fr-FR" dirty="0" err="1"/>
              <a:t>conflict</a:t>
            </a:r>
            <a:r>
              <a:rPr lang="fr-FR" dirty="0"/>
              <a:t>, </a:t>
            </a:r>
            <a:r>
              <a:rPr lang="fr-FR" dirty="0" err="1"/>
              <a:t>hostilities</a:t>
            </a:r>
            <a:r>
              <a:rPr lang="fr-FR" dirty="0"/>
              <a:t>, civil </a:t>
            </a:r>
            <a:r>
              <a:rPr lang="fr-FR" dirty="0" err="1"/>
              <a:t>war</a:t>
            </a:r>
            <a:r>
              <a:rPr lang="fr-FR" dirty="0"/>
              <a:t> or insurrection, </a:t>
            </a:r>
            <a:r>
              <a:rPr lang="fr-FR" dirty="0" err="1"/>
              <a:t>he</a:t>
            </a:r>
            <a:r>
              <a:rPr lang="fr-FR" dirty="0"/>
              <a:t> </a:t>
            </a:r>
            <a:r>
              <a:rPr lang="fr-FR" dirty="0" err="1"/>
              <a:t>is</a:t>
            </a:r>
            <a:r>
              <a:rPr lang="fr-FR" dirty="0"/>
              <a:t> not liable for </a:t>
            </a:r>
            <a:r>
              <a:rPr lang="fr-FR" dirty="0" err="1"/>
              <a:t>that</a:t>
            </a:r>
            <a:r>
              <a:rPr lang="fr-FR" dirty="0"/>
              <a:t> damage</a:t>
            </a:r>
          </a:p>
          <a:p>
            <a:r>
              <a:rPr lang="fr-FR" dirty="0"/>
              <a:t>The </a:t>
            </a:r>
            <a:r>
              <a:rPr lang="fr-FR" dirty="0" err="1"/>
              <a:t>operator</a:t>
            </a:r>
            <a:r>
              <a:rPr lang="fr-FR" dirty="0"/>
              <a:t> of a </a:t>
            </a:r>
            <a:r>
              <a:rPr lang="fr-FR" dirty="0" err="1"/>
              <a:t>nuclear</a:t>
            </a:r>
            <a:r>
              <a:rPr lang="fr-FR" dirty="0"/>
              <a:t> installation </a:t>
            </a:r>
            <a:r>
              <a:rPr lang="fr-FR" dirty="0" err="1"/>
              <a:t>is</a:t>
            </a:r>
            <a:r>
              <a:rPr lang="fr-FR" dirty="0"/>
              <a:t> not liable for </a:t>
            </a:r>
            <a:r>
              <a:rPr lang="fr-FR" dirty="0" err="1"/>
              <a:t>nuclear</a:t>
            </a:r>
            <a:r>
              <a:rPr lang="fr-FR" dirty="0"/>
              <a:t> damage if </a:t>
            </a:r>
            <a:r>
              <a:rPr lang="fr-FR" dirty="0" err="1"/>
              <a:t>such</a:t>
            </a:r>
            <a:r>
              <a:rPr lang="fr-FR" dirty="0"/>
              <a:t> damage </a:t>
            </a:r>
            <a:r>
              <a:rPr lang="fr-FR" dirty="0" err="1"/>
              <a:t>is</a:t>
            </a:r>
            <a:r>
              <a:rPr lang="fr-FR" dirty="0"/>
              <a:t> </a:t>
            </a:r>
            <a:r>
              <a:rPr lang="fr-FR" dirty="0" err="1"/>
              <a:t>caused</a:t>
            </a:r>
            <a:r>
              <a:rPr lang="fr-FR" dirty="0"/>
              <a:t> by: • a </a:t>
            </a:r>
            <a:r>
              <a:rPr lang="fr-FR" dirty="0" err="1"/>
              <a:t>nuclear</a:t>
            </a:r>
            <a:r>
              <a:rPr lang="fr-FR" dirty="0"/>
              <a:t> accident due to an </a:t>
            </a:r>
            <a:r>
              <a:rPr lang="fr-FR" dirty="0" err="1"/>
              <a:t>act</a:t>
            </a:r>
            <a:r>
              <a:rPr lang="fr-FR" dirty="0"/>
              <a:t> of </a:t>
            </a:r>
            <a:r>
              <a:rPr lang="fr-FR" dirty="0" err="1"/>
              <a:t>aggression</a:t>
            </a:r>
            <a:r>
              <a:rPr lang="fr-FR" dirty="0"/>
              <a:t>, </a:t>
            </a:r>
            <a:r>
              <a:rPr lang="fr-FR" dirty="0" err="1"/>
              <a:t>war</a:t>
            </a:r>
            <a:r>
              <a:rPr lang="fr-FR" dirty="0"/>
              <a:t> or </a:t>
            </a:r>
            <a:r>
              <a:rPr lang="fr-FR" dirty="0" err="1"/>
              <a:t>armed</a:t>
            </a:r>
            <a:r>
              <a:rPr lang="fr-FR" dirty="0"/>
              <a:t> </a:t>
            </a:r>
            <a:r>
              <a:rPr lang="fr-FR" dirty="0" err="1"/>
              <a:t>conflict</a:t>
            </a:r>
            <a:r>
              <a:rPr lang="fr-FR" dirty="0"/>
              <a:t>; or • a </a:t>
            </a:r>
            <a:r>
              <a:rPr lang="fr-FR" dirty="0" err="1"/>
              <a:t>nuclear</a:t>
            </a:r>
            <a:r>
              <a:rPr lang="fr-FR" dirty="0"/>
              <a:t> accident </a:t>
            </a:r>
            <a:r>
              <a:rPr lang="fr-FR" dirty="0" err="1"/>
              <a:t>directly</a:t>
            </a:r>
            <a:r>
              <a:rPr lang="fr-FR" dirty="0"/>
              <a:t> due to an </a:t>
            </a:r>
          </a:p>
          <a:p>
            <a:endParaRPr lang="fr-FR" b="0" i="0" dirty="0">
              <a:solidFill>
                <a:srgbClr val="000000"/>
              </a:solidFill>
              <a:effectLst/>
              <a:latin typeface="fira sans" panose="020F0502020204030204" pitchFamily="34" charset="0"/>
            </a:endParaRPr>
          </a:p>
          <a:p>
            <a:r>
              <a:rPr lang="fr-FR" b="0" i="0" dirty="0">
                <a:solidFill>
                  <a:srgbClr val="000000"/>
                </a:solidFill>
                <a:effectLst/>
                <a:latin typeface="fira sans" panose="020F0502020204030204" pitchFamily="34" charset="0"/>
              </a:rPr>
              <a:t>The WRF </a:t>
            </a:r>
            <a:r>
              <a:rPr lang="fr-FR" b="0" i="0" dirty="0" err="1">
                <a:solidFill>
                  <a:srgbClr val="000000"/>
                </a:solidFill>
                <a:effectLst/>
                <a:latin typeface="fira sans" panose="020F0502020204030204" pitchFamily="34" charset="0"/>
              </a:rPr>
              <a:t>forecast</a:t>
            </a:r>
            <a:r>
              <a:rPr lang="fr-FR" b="0" i="0" dirty="0">
                <a:solidFill>
                  <a:srgbClr val="000000"/>
                </a:solidFill>
                <a:effectLst/>
                <a:latin typeface="fira sans" panose="020F0502020204030204" pitchFamily="34" charset="0"/>
              </a:rPr>
              <a:t> of </a:t>
            </a:r>
            <a:r>
              <a:rPr lang="fr-FR" b="0" i="0" dirty="0" err="1">
                <a:solidFill>
                  <a:srgbClr val="000000"/>
                </a:solidFill>
                <a:effectLst/>
                <a:latin typeface="fira sans" panose="020F0502020204030204" pitchFamily="34" charset="0"/>
              </a:rPr>
              <a:t>meteorological</a:t>
            </a:r>
            <a:r>
              <a:rPr lang="fr-FR" b="0" i="0" dirty="0">
                <a:solidFill>
                  <a:srgbClr val="000000"/>
                </a:solidFill>
                <a:effectLst/>
                <a:latin typeface="fira sans" panose="020F0502020204030204" pitchFamily="34" charset="0"/>
              </a:rPr>
              <a:t> conditions </a:t>
            </a:r>
            <a:r>
              <a:rPr lang="fr-FR" b="0" i="0" dirty="0" err="1">
                <a:solidFill>
                  <a:srgbClr val="000000"/>
                </a:solidFill>
                <a:effectLst/>
                <a:latin typeface="fira sans" panose="020F0502020204030204" pitchFamily="34" charset="0"/>
              </a:rPr>
              <a:t>was</a:t>
            </a:r>
            <a:r>
              <a:rPr lang="fr-FR" b="0" i="0" dirty="0">
                <a:solidFill>
                  <a:srgbClr val="000000"/>
                </a:solidFill>
                <a:effectLst/>
                <a:latin typeface="fira sans" panose="020F0502020204030204" pitchFamily="34" charset="0"/>
              </a:rPr>
              <a:t> </a:t>
            </a:r>
            <a:r>
              <a:rPr lang="fr-FR" b="0" i="0" dirty="0" err="1">
                <a:solidFill>
                  <a:srgbClr val="000000"/>
                </a:solidFill>
                <a:effectLst/>
                <a:latin typeface="fira sans" panose="020F0502020204030204" pitchFamily="34" charset="0"/>
              </a:rPr>
              <a:t>calculated</a:t>
            </a:r>
            <a:r>
              <a:rPr lang="fr-FR" b="0" i="0" dirty="0">
                <a:solidFill>
                  <a:srgbClr val="000000"/>
                </a:solidFill>
                <a:effectLst/>
                <a:latin typeface="fira sans" panose="020F0502020204030204" pitchFamily="34" charset="0"/>
              </a:rPr>
              <a:t> on the basis of GFS (global </a:t>
            </a:r>
            <a:r>
              <a:rPr lang="fr-FR" b="0" i="0" dirty="0" err="1">
                <a:solidFill>
                  <a:srgbClr val="000000"/>
                </a:solidFill>
                <a:effectLst/>
                <a:latin typeface="fira sans" panose="020F0502020204030204" pitchFamily="34" charset="0"/>
              </a:rPr>
              <a:t>forecast</a:t>
            </a:r>
            <a:r>
              <a:rPr lang="fr-FR" b="0" i="0" dirty="0">
                <a:solidFill>
                  <a:srgbClr val="000000"/>
                </a:solidFill>
                <a:effectLst/>
                <a:latin typeface="fira sans" panose="020F0502020204030204" pitchFamily="34" charset="0"/>
              </a:rPr>
              <a:t> data) </a:t>
            </a:r>
            <a:r>
              <a:rPr lang="fr-FR" b="0" i="0" dirty="0" err="1">
                <a:solidFill>
                  <a:srgbClr val="000000"/>
                </a:solidFill>
                <a:effectLst/>
                <a:latin typeface="fira sans" panose="020F0502020204030204" pitchFamily="34" charset="0"/>
              </a:rPr>
              <a:t>with</a:t>
            </a:r>
            <a:r>
              <a:rPr lang="fr-FR" b="0" i="0" dirty="0">
                <a:solidFill>
                  <a:srgbClr val="000000"/>
                </a:solidFill>
                <a:effectLst/>
                <a:latin typeface="fira sans" panose="020F0502020204030204" pitchFamily="34" charset="0"/>
              </a:rPr>
              <a:t> a spatial </a:t>
            </a:r>
            <a:r>
              <a:rPr lang="fr-FR" b="0" i="0" dirty="0" err="1">
                <a:solidFill>
                  <a:srgbClr val="000000"/>
                </a:solidFill>
                <a:effectLst/>
                <a:latin typeface="fira sans" panose="020F0502020204030204" pitchFamily="34" charset="0"/>
              </a:rPr>
              <a:t>resolution</a:t>
            </a:r>
            <a:r>
              <a:rPr lang="fr-FR" b="0" i="0" dirty="0">
                <a:solidFill>
                  <a:srgbClr val="000000"/>
                </a:solidFill>
                <a:effectLst/>
                <a:latin typeface="fira sans" panose="020F0502020204030204" pitchFamily="34" charset="0"/>
              </a:rPr>
              <a:t> of 0.5° and a time </a:t>
            </a:r>
            <a:r>
              <a:rPr lang="fr-FR" b="0" i="0" dirty="0" err="1">
                <a:solidFill>
                  <a:srgbClr val="000000"/>
                </a:solidFill>
                <a:effectLst/>
                <a:latin typeface="fira sans" panose="020F0502020204030204" pitchFamily="34" charset="0"/>
              </a:rPr>
              <a:t>resolution</a:t>
            </a:r>
            <a:r>
              <a:rPr lang="fr-FR" b="0" i="0" dirty="0">
                <a:solidFill>
                  <a:srgbClr val="000000"/>
                </a:solidFill>
                <a:effectLst/>
                <a:latin typeface="fira sans" panose="020F0502020204030204" pitchFamily="34" charset="0"/>
              </a:rPr>
              <a:t> of 3 </a:t>
            </a:r>
            <a:r>
              <a:rPr lang="fr-FR" b="0" i="0" dirty="0" err="1">
                <a:solidFill>
                  <a:srgbClr val="000000"/>
                </a:solidFill>
                <a:effectLst/>
                <a:latin typeface="fira sans" panose="020F0502020204030204" pitchFamily="34" charset="0"/>
              </a:rPr>
              <a:t>hours</a:t>
            </a:r>
            <a:r>
              <a:rPr lang="fr-FR" b="0" i="0" dirty="0">
                <a:solidFill>
                  <a:srgbClr val="000000"/>
                </a:solidFill>
                <a:effectLst/>
                <a:latin typeface="fira sans" panose="020F0502020204030204" pitchFamily="34" charset="0"/>
              </a:rPr>
              <a:t>. Radioactive </a:t>
            </a:r>
            <a:r>
              <a:rPr lang="fr-FR" b="0" i="0" dirty="0" err="1">
                <a:solidFill>
                  <a:srgbClr val="000000"/>
                </a:solidFill>
                <a:effectLst/>
                <a:latin typeface="fira sans" panose="020F0502020204030204" pitchFamily="34" charset="0"/>
              </a:rPr>
              <a:t>emissions</a:t>
            </a:r>
            <a:r>
              <a:rPr lang="fr-FR" b="0" i="0" dirty="0">
                <a:solidFill>
                  <a:srgbClr val="000000"/>
                </a:solidFill>
                <a:effectLst/>
                <a:latin typeface="fira sans" panose="020F0502020204030204" pitchFamily="34" charset="0"/>
              </a:rPr>
              <a:t> are </a:t>
            </a:r>
            <a:r>
              <a:rPr lang="fr-FR" b="0" i="0" dirty="0" err="1">
                <a:solidFill>
                  <a:srgbClr val="000000"/>
                </a:solidFill>
                <a:effectLst/>
                <a:latin typeface="fira sans" panose="020F0502020204030204" pitchFamily="34" charset="0"/>
              </a:rPr>
              <a:t>given</a:t>
            </a:r>
            <a:r>
              <a:rPr lang="fr-FR" b="0" i="0" dirty="0">
                <a:solidFill>
                  <a:srgbClr val="000000"/>
                </a:solidFill>
                <a:effectLst/>
                <a:latin typeface="fira sans" panose="020F0502020204030204" pitchFamily="34" charset="0"/>
              </a:rPr>
              <a:t> in the </a:t>
            </a:r>
            <a:r>
              <a:rPr lang="fr-FR" b="0" i="0" dirty="0" err="1">
                <a:solidFill>
                  <a:srgbClr val="000000"/>
                </a:solidFill>
                <a:effectLst/>
                <a:latin typeface="fira sans" panose="020F0502020204030204" pitchFamily="34" charset="0"/>
              </a:rPr>
              <a:t>form</a:t>
            </a:r>
            <a:r>
              <a:rPr lang="fr-FR" b="0" i="0" dirty="0">
                <a:solidFill>
                  <a:srgbClr val="000000"/>
                </a:solidFill>
                <a:effectLst/>
                <a:latin typeface="fira sans" panose="020F0502020204030204" pitchFamily="34" charset="0"/>
              </a:rPr>
              <a:t> of </a:t>
            </a:r>
            <a:r>
              <a:rPr lang="fr-FR" b="0" i="0" dirty="0" err="1">
                <a:solidFill>
                  <a:srgbClr val="000000"/>
                </a:solidFill>
                <a:effectLst/>
                <a:latin typeface="fira sans" panose="020F0502020204030204" pitchFamily="34" charset="0"/>
              </a:rPr>
              <a:t>two</a:t>
            </a:r>
            <a:r>
              <a:rPr lang="fr-FR" b="0" i="0" dirty="0">
                <a:solidFill>
                  <a:srgbClr val="000000"/>
                </a:solidFill>
                <a:effectLst/>
                <a:latin typeface="fira sans" panose="020F0502020204030204" pitchFamily="34" charset="0"/>
              </a:rPr>
              <a:t>-point sources at </a:t>
            </a:r>
            <a:r>
              <a:rPr lang="fr-FR" b="0" i="0" dirty="0" err="1">
                <a:solidFill>
                  <a:srgbClr val="000000"/>
                </a:solidFill>
                <a:effectLst/>
                <a:latin typeface="fira sans" panose="020F0502020204030204" pitchFamily="34" charset="0"/>
              </a:rPr>
              <a:t>heights</a:t>
            </a:r>
            <a:r>
              <a:rPr lang="fr-FR" b="0" i="0" dirty="0">
                <a:solidFill>
                  <a:srgbClr val="000000"/>
                </a:solidFill>
                <a:effectLst/>
                <a:latin typeface="fira sans" panose="020F0502020204030204" pitchFamily="34" charset="0"/>
              </a:rPr>
              <a:t> of 200m and 500m </a:t>
            </a:r>
            <a:r>
              <a:rPr lang="fr-FR" b="0" i="0" dirty="0" err="1">
                <a:solidFill>
                  <a:srgbClr val="000000"/>
                </a:solidFill>
                <a:effectLst/>
                <a:latin typeface="fira sans" panose="020F0502020204030204" pitchFamily="34" charset="0"/>
              </a:rPr>
              <a:t>above</a:t>
            </a:r>
            <a:r>
              <a:rPr lang="fr-FR" b="0" i="0" dirty="0">
                <a:solidFill>
                  <a:srgbClr val="000000"/>
                </a:solidFill>
                <a:effectLst/>
                <a:latin typeface="fira sans" panose="020F0502020204030204" pitchFamily="34" charset="0"/>
              </a:rPr>
              <a:t> the </a:t>
            </a:r>
            <a:r>
              <a:rPr lang="fr-FR" b="0" i="0" dirty="0" err="1">
                <a:solidFill>
                  <a:srgbClr val="000000"/>
                </a:solidFill>
                <a:effectLst/>
                <a:latin typeface="fira sans" panose="020F0502020204030204" pitchFamily="34" charset="0"/>
              </a:rPr>
              <a:t>earth's</a:t>
            </a:r>
            <a:r>
              <a:rPr lang="fr-FR" b="0" i="0" dirty="0">
                <a:solidFill>
                  <a:srgbClr val="000000"/>
                </a:solidFill>
                <a:effectLst/>
                <a:latin typeface="fira sans" panose="020F0502020204030204" pitchFamily="34" charset="0"/>
              </a:rPr>
              <a:t> surface, </a:t>
            </a:r>
            <a:r>
              <a:rPr lang="fr-FR" b="0" i="0" dirty="0" err="1">
                <a:solidFill>
                  <a:srgbClr val="000000"/>
                </a:solidFill>
                <a:effectLst/>
                <a:latin typeface="fira sans" panose="020F0502020204030204" pitchFamily="34" charset="0"/>
              </a:rPr>
              <a:t>with</a:t>
            </a:r>
            <a:r>
              <a:rPr lang="fr-FR" b="0" i="0" dirty="0">
                <a:solidFill>
                  <a:srgbClr val="000000"/>
                </a:solidFill>
                <a:effectLst/>
                <a:latin typeface="fira sans" panose="020F0502020204030204" pitchFamily="34" charset="0"/>
              </a:rPr>
              <a:t> a total </a:t>
            </a:r>
            <a:r>
              <a:rPr lang="fr-FR" b="0" i="0" dirty="0" err="1">
                <a:solidFill>
                  <a:srgbClr val="000000"/>
                </a:solidFill>
                <a:effectLst/>
                <a:latin typeface="fira sans" panose="020F0502020204030204" pitchFamily="34" charset="0"/>
              </a:rPr>
              <a:t>stationary</a:t>
            </a:r>
            <a:r>
              <a:rPr lang="fr-FR" b="0" i="0" dirty="0">
                <a:solidFill>
                  <a:srgbClr val="000000"/>
                </a:solidFill>
                <a:effectLst/>
                <a:latin typeface="fira sans" panose="020F0502020204030204" pitchFamily="34" charset="0"/>
              </a:rPr>
              <a:t> power of 1 becquerels/second (0.5 Bq/s for </a:t>
            </a:r>
            <a:r>
              <a:rPr lang="fr-FR" b="0" i="0" dirty="0" err="1">
                <a:solidFill>
                  <a:srgbClr val="000000"/>
                </a:solidFill>
                <a:effectLst/>
                <a:latin typeface="fira sans" panose="020F0502020204030204" pitchFamily="34" charset="0"/>
              </a:rPr>
              <a:t>each</a:t>
            </a:r>
            <a:r>
              <a:rPr lang="fr-FR" b="0" i="0" dirty="0">
                <a:solidFill>
                  <a:srgbClr val="000000"/>
                </a:solidFill>
                <a:effectLst/>
                <a:latin typeface="fira sans" panose="020F0502020204030204" pitchFamily="34" charset="0"/>
              </a:rPr>
              <a:t> sources). The </a:t>
            </a:r>
            <a:r>
              <a:rPr lang="fr-FR" b="0" i="0" dirty="0" err="1">
                <a:solidFill>
                  <a:srgbClr val="000000"/>
                </a:solidFill>
                <a:effectLst/>
                <a:latin typeface="fira sans" panose="020F0502020204030204" pitchFamily="34" charset="0"/>
              </a:rPr>
              <a:t>following</a:t>
            </a:r>
            <a:r>
              <a:rPr lang="fr-FR" b="0" i="0" dirty="0">
                <a:solidFill>
                  <a:srgbClr val="000000"/>
                </a:solidFill>
                <a:effectLst/>
                <a:latin typeface="fira sans" panose="020F0502020204030204" pitchFamily="34" charset="0"/>
              </a:rPr>
              <a:t> </a:t>
            </a:r>
            <a:r>
              <a:rPr lang="fr-FR" b="0" i="0" dirty="0" err="1">
                <a:solidFill>
                  <a:srgbClr val="000000"/>
                </a:solidFill>
                <a:effectLst/>
                <a:latin typeface="fira sans" panose="020F0502020204030204" pitchFamily="34" charset="0"/>
              </a:rPr>
              <a:t>characteristics</a:t>
            </a:r>
            <a:r>
              <a:rPr lang="fr-FR" b="0" i="0" dirty="0">
                <a:solidFill>
                  <a:srgbClr val="000000"/>
                </a:solidFill>
                <a:effectLst/>
                <a:latin typeface="fira sans" panose="020F0502020204030204" pitchFamily="34" charset="0"/>
              </a:rPr>
              <a:t> of the size distribution for radioactive </a:t>
            </a:r>
            <a:r>
              <a:rPr lang="fr-FR" b="0" i="0" dirty="0" err="1">
                <a:solidFill>
                  <a:srgbClr val="000000"/>
                </a:solidFill>
                <a:effectLst/>
                <a:latin typeface="fira sans" panose="020F0502020204030204" pitchFamily="34" charset="0"/>
              </a:rPr>
              <a:t>aerosols</a:t>
            </a:r>
            <a:r>
              <a:rPr lang="fr-FR" b="0" i="0" dirty="0">
                <a:solidFill>
                  <a:srgbClr val="000000"/>
                </a:solidFill>
                <a:effectLst/>
                <a:latin typeface="fira sans" panose="020F0502020204030204" pitchFamily="34" charset="0"/>
              </a:rPr>
              <a:t> </a:t>
            </a:r>
            <a:r>
              <a:rPr lang="fr-FR" b="0" i="0" dirty="0" err="1">
                <a:solidFill>
                  <a:srgbClr val="000000"/>
                </a:solidFill>
                <a:effectLst/>
                <a:latin typeface="fira sans" panose="020F0502020204030204" pitchFamily="34" charset="0"/>
              </a:rPr>
              <a:t>were</a:t>
            </a:r>
            <a:r>
              <a:rPr lang="fr-FR" b="0" i="0" dirty="0">
                <a:solidFill>
                  <a:srgbClr val="000000"/>
                </a:solidFill>
                <a:effectLst/>
                <a:latin typeface="fira sans" panose="020F0502020204030204" pitchFamily="34" charset="0"/>
              </a:rPr>
              <a:t> </a:t>
            </a:r>
            <a:r>
              <a:rPr lang="fr-FR" b="0" i="0" dirty="0" err="1">
                <a:solidFill>
                  <a:srgbClr val="000000"/>
                </a:solidFill>
                <a:effectLst/>
                <a:latin typeface="fira sans" panose="020F0502020204030204" pitchFamily="34" charset="0"/>
              </a:rPr>
              <a:t>used</a:t>
            </a:r>
            <a:r>
              <a:rPr lang="fr-FR" b="0" i="0" dirty="0">
                <a:solidFill>
                  <a:srgbClr val="000000"/>
                </a:solidFill>
                <a:effectLst/>
                <a:latin typeface="fira sans" panose="020F0502020204030204" pitchFamily="34" charset="0"/>
              </a:rPr>
              <a:t>: </a:t>
            </a:r>
            <a:r>
              <a:rPr lang="fr-FR" b="0" i="0" dirty="0" err="1">
                <a:solidFill>
                  <a:srgbClr val="000000"/>
                </a:solidFill>
                <a:effectLst/>
                <a:latin typeface="fira sans" panose="020F0502020204030204" pitchFamily="34" charset="0"/>
              </a:rPr>
              <a:t>average</a:t>
            </a:r>
            <a:r>
              <a:rPr lang="fr-FR" b="0" i="0" dirty="0">
                <a:solidFill>
                  <a:srgbClr val="000000"/>
                </a:solidFill>
                <a:effectLst/>
                <a:latin typeface="fira sans" panose="020F0502020204030204" pitchFamily="34" charset="0"/>
              </a:rPr>
              <a:t> </a:t>
            </a:r>
            <a:r>
              <a:rPr lang="fr-FR" b="0" i="0" dirty="0" err="1">
                <a:solidFill>
                  <a:srgbClr val="000000"/>
                </a:solidFill>
                <a:effectLst/>
                <a:latin typeface="fira sans" panose="020F0502020204030204" pitchFamily="34" charset="0"/>
              </a:rPr>
              <a:t>diameter</a:t>
            </a:r>
            <a:r>
              <a:rPr lang="fr-FR" b="0" i="0" dirty="0">
                <a:solidFill>
                  <a:srgbClr val="000000"/>
                </a:solidFill>
                <a:effectLst/>
                <a:latin typeface="fira sans" panose="020F0502020204030204" pitchFamily="34" charset="0"/>
              </a:rPr>
              <a:t> 1 </a:t>
            </a:r>
            <a:r>
              <a:rPr lang="el-GR" b="0" i="0" dirty="0">
                <a:solidFill>
                  <a:srgbClr val="000000"/>
                </a:solidFill>
                <a:effectLst/>
                <a:latin typeface="fira sans" panose="020F0502020204030204" pitchFamily="34" charset="0"/>
              </a:rPr>
              <a:t>μ</a:t>
            </a:r>
            <a:r>
              <a:rPr lang="fr-FR" b="0" i="0" dirty="0">
                <a:solidFill>
                  <a:srgbClr val="000000"/>
                </a:solidFill>
                <a:effectLst/>
                <a:latin typeface="fira sans" panose="020F0502020204030204" pitchFamily="34" charset="0"/>
              </a:rPr>
              <a:t>m, standard </a:t>
            </a:r>
            <a:r>
              <a:rPr lang="fr-FR" b="0" i="0" dirty="0" err="1">
                <a:solidFill>
                  <a:srgbClr val="000000"/>
                </a:solidFill>
                <a:effectLst/>
                <a:latin typeface="fira sans" panose="020F0502020204030204" pitchFamily="34" charset="0"/>
              </a:rPr>
              <a:t>deviation</a:t>
            </a:r>
            <a:r>
              <a:rPr lang="fr-FR" b="0" i="0" dirty="0">
                <a:solidFill>
                  <a:srgbClr val="000000"/>
                </a:solidFill>
                <a:effectLst/>
                <a:latin typeface="fira sans" panose="020F0502020204030204" pitchFamily="34" charset="0"/>
              </a:rPr>
              <a:t> 2 </a:t>
            </a:r>
            <a:r>
              <a:rPr lang="el-GR" b="0" i="0" dirty="0">
                <a:solidFill>
                  <a:srgbClr val="000000"/>
                </a:solidFill>
                <a:effectLst/>
                <a:latin typeface="fira sans" panose="020F0502020204030204" pitchFamily="34" charset="0"/>
              </a:rPr>
              <a:t>μ</a:t>
            </a:r>
            <a:r>
              <a:rPr lang="fr-FR" b="0" i="0" dirty="0">
                <a:solidFill>
                  <a:srgbClr val="000000"/>
                </a:solidFill>
                <a:effectLst/>
                <a:latin typeface="fira sans" panose="020F0502020204030204" pitchFamily="34" charset="0"/>
              </a:rPr>
              <a:t>m.</a:t>
            </a:r>
          </a:p>
          <a:p>
            <a:pPr algn="l" fontAlgn="base"/>
            <a:r>
              <a:rPr lang="fr-FR" b="0" i="0" dirty="0" err="1">
                <a:solidFill>
                  <a:srgbClr val="000000"/>
                </a:solidFill>
                <a:effectLst/>
                <a:latin typeface="fira sans" panose="020B0503050000020004" pitchFamily="34" charset="0"/>
              </a:rPr>
              <a:t>According</a:t>
            </a:r>
            <a:r>
              <a:rPr lang="fr-FR" b="0" i="0" dirty="0">
                <a:solidFill>
                  <a:srgbClr val="000000"/>
                </a:solidFill>
                <a:effectLst/>
                <a:latin typeface="fira sans" panose="020B0503050000020004" pitchFamily="34" charset="0"/>
              </a:rPr>
              <a:t> to the </a:t>
            </a:r>
            <a:r>
              <a:rPr lang="fr-FR" b="0" i="0" dirty="0" err="1">
                <a:solidFill>
                  <a:srgbClr val="000000"/>
                </a:solidFill>
                <a:effectLst/>
                <a:latin typeface="fira sans" panose="020B0503050000020004" pitchFamily="34" charset="0"/>
              </a:rPr>
              <a:t>results</a:t>
            </a:r>
            <a:r>
              <a:rPr lang="fr-FR" b="0" i="0" dirty="0">
                <a:solidFill>
                  <a:srgbClr val="000000"/>
                </a:solidFill>
                <a:effectLst/>
                <a:latin typeface="fira sans" panose="020B0503050000020004" pitchFamily="34" charset="0"/>
              </a:rPr>
              <a:t> of the </a:t>
            </a:r>
            <a:r>
              <a:rPr lang="fr-FR" b="0" i="0" dirty="0" err="1">
                <a:solidFill>
                  <a:srgbClr val="000000"/>
                </a:solidFill>
                <a:effectLst/>
                <a:latin typeface="fira sans" panose="020B0503050000020004" pitchFamily="34" charset="0"/>
              </a:rPr>
              <a:t>calculations</a:t>
            </a:r>
            <a:r>
              <a:rPr lang="fr-FR" b="0" i="0" dirty="0">
                <a:solidFill>
                  <a:srgbClr val="000000"/>
                </a:solidFill>
                <a:effectLst/>
                <a:latin typeface="fira sans" panose="020B0503050000020004" pitchFamily="34" charset="0"/>
              </a:rPr>
              <a:t>, </a:t>
            </a:r>
            <a:r>
              <a:rPr lang="fr-FR" b="0" i="0" dirty="0" err="1">
                <a:solidFill>
                  <a:srgbClr val="000000"/>
                </a:solidFill>
                <a:effectLst/>
                <a:latin typeface="fira sans" panose="020B0503050000020004" pitchFamily="34" charset="0"/>
              </a:rPr>
              <a:t>during</a:t>
            </a:r>
            <a:r>
              <a:rPr lang="fr-FR" b="0" i="0" dirty="0">
                <a:solidFill>
                  <a:srgbClr val="000000"/>
                </a:solidFill>
                <a:effectLst/>
                <a:latin typeface="fira sans" panose="020B0503050000020004" pitchFamily="34" charset="0"/>
              </a:rPr>
              <a:t> 15-18 August 2022, the </a:t>
            </a:r>
            <a:r>
              <a:rPr lang="fr-FR" b="0" i="0" dirty="0" err="1">
                <a:solidFill>
                  <a:srgbClr val="000000"/>
                </a:solidFill>
                <a:effectLst/>
                <a:latin typeface="fira sans" panose="020B0503050000020004" pitchFamily="34" charset="0"/>
              </a:rPr>
              <a:t>highest</a:t>
            </a:r>
            <a:r>
              <a:rPr lang="fr-FR" b="0" i="0" dirty="0">
                <a:solidFill>
                  <a:srgbClr val="000000"/>
                </a:solidFill>
                <a:effectLst/>
                <a:latin typeface="fira sans" panose="020B0503050000020004" pitchFamily="34" charset="0"/>
              </a:rPr>
              <a:t> concentrations of radioactive </a:t>
            </a:r>
            <a:r>
              <a:rPr lang="fr-FR" b="0" i="0" dirty="0" err="1">
                <a:solidFill>
                  <a:srgbClr val="000000"/>
                </a:solidFill>
                <a:effectLst/>
                <a:latin typeface="fira sans" panose="020B0503050000020004" pitchFamily="34" charset="0"/>
              </a:rPr>
              <a:t>aerosols</a:t>
            </a:r>
            <a:r>
              <a:rPr lang="fr-FR" b="0" i="0" dirty="0">
                <a:solidFill>
                  <a:srgbClr val="000000"/>
                </a:solidFill>
                <a:effectLst/>
                <a:latin typeface="fira sans" panose="020B0503050000020004" pitchFamily="34" charset="0"/>
              </a:rPr>
              <a:t> can </a:t>
            </a:r>
            <a:r>
              <a:rPr lang="fr-FR" b="0" i="0" dirty="0" err="1">
                <a:solidFill>
                  <a:srgbClr val="000000"/>
                </a:solidFill>
                <a:effectLst/>
                <a:latin typeface="fira sans" panose="020B0503050000020004" pitchFamily="34" charset="0"/>
              </a:rPr>
              <a:t>be</a:t>
            </a:r>
            <a:r>
              <a:rPr lang="fr-FR" b="0" i="0" dirty="0">
                <a:solidFill>
                  <a:srgbClr val="000000"/>
                </a:solidFill>
                <a:effectLst/>
                <a:latin typeface="fira sans" panose="020B0503050000020004" pitchFamily="34" charset="0"/>
              </a:rPr>
              <a:t> </a:t>
            </a:r>
            <a:r>
              <a:rPr lang="fr-FR" b="0" i="0" dirty="0" err="1">
                <a:solidFill>
                  <a:srgbClr val="000000"/>
                </a:solidFill>
                <a:effectLst/>
                <a:latin typeface="fira sans" panose="020B0503050000020004" pitchFamily="34" charset="0"/>
              </a:rPr>
              <a:t>observed</a:t>
            </a:r>
            <a:r>
              <a:rPr lang="fr-FR" b="0" i="0" dirty="0">
                <a:solidFill>
                  <a:srgbClr val="000000"/>
                </a:solidFill>
                <a:effectLst/>
                <a:latin typeface="fira sans" panose="020B0503050000020004" pitchFamily="34" charset="0"/>
              </a:rPr>
              <a:t> </a:t>
            </a:r>
            <a:r>
              <a:rPr lang="fr-FR" b="0" i="0" dirty="0" err="1">
                <a:solidFill>
                  <a:srgbClr val="000000"/>
                </a:solidFill>
                <a:effectLst/>
                <a:latin typeface="fira sans" panose="020B0503050000020004" pitchFamily="34" charset="0"/>
              </a:rPr>
              <a:t>within</a:t>
            </a:r>
            <a:r>
              <a:rPr lang="fr-FR" b="0" i="0" dirty="0">
                <a:solidFill>
                  <a:srgbClr val="000000"/>
                </a:solidFill>
                <a:effectLst/>
                <a:latin typeface="fira sans" panose="020B0503050000020004" pitchFamily="34" charset="0"/>
              </a:rPr>
              <a:t> the </a:t>
            </a:r>
            <a:r>
              <a:rPr lang="fr-FR" b="0" i="0" dirty="0" err="1">
                <a:solidFill>
                  <a:srgbClr val="000000"/>
                </a:solidFill>
                <a:effectLst/>
                <a:latin typeface="fira sans" panose="020B0503050000020004" pitchFamily="34" charset="0"/>
              </a:rPr>
              <a:t>territory</a:t>
            </a:r>
            <a:r>
              <a:rPr lang="fr-FR" b="0" i="0" dirty="0">
                <a:solidFill>
                  <a:srgbClr val="000000"/>
                </a:solidFill>
                <a:effectLst/>
                <a:latin typeface="fira sans" panose="020B0503050000020004" pitchFamily="34" charset="0"/>
              </a:rPr>
              <a:t> of Ukraine, </a:t>
            </a:r>
            <a:r>
              <a:rPr lang="fr-FR" b="0" i="0" dirty="0" err="1">
                <a:solidFill>
                  <a:srgbClr val="000000"/>
                </a:solidFill>
                <a:effectLst/>
                <a:latin typeface="fira sans" panose="020B0503050000020004" pitchFamily="34" charset="0"/>
              </a:rPr>
              <a:t>especially</a:t>
            </a:r>
            <a:r>
              <a:rPr lang="fr-FR" b="0" i="0" dirty="0">
                <a:solidFill>
                  <a:srgbClr val="000000"/>
                </a:solidFill>
                <a:effectLst/>
                <a:latin typeface="fira sans" panose="020B0503050000020004" pitchFamily="34" charset="0"/>
              </a:rPr>
              <a:t> in the zone </a:t>
            </a:r>
            <a:r>
              <a:rPr lang="fr-FR" b="0" i="0" dirty="0" err="1">
                <a:solidFill>
                  <a:srgbClr val="000000"/>
                </a:solidFill>
                <a:effectLst/>
                <a:latin typeface="fira sans" panose="020B0503050000020004" pitchFamily="34" charset="0"/>
              </a:rPr>
              <a:t>closest</a:t>
            </a:r>
            <a:r>
              <a:rPr lang="fr-FR" b="0" i="0" dirty="0">
                <a:solidFill>
                  <a:srgbClr val="000000"/>
                </a:solidFill>
                <a:effectLst/>
                <a:latin typeface="fira sans" panose="020B0503050000020004" pitchFamily="34" charset="0"/>
              </a:rPr>
              <a:t> to the </a:t>
            </a:r>
            <a:r>
              <a:rPr lang="fr-FR" b="0" i="0" dirty="0" err="1">
                <a:solidFill>
                  <a:srgbClr val="000000"/>
                </a:solidFill>
                <a:effectLst/>
                <a:latin typeface="fira sans" panose="020B0503050000020004" pitchFamily="34" charset="0"/>
              </a:rPr>
              <a:t>emission</a:t>
            </a:r>
            <a:r>
              <a:rPr lang="fr-FR" b="0" i="0" dirty="0">
                <a:solidFill>
                  <a:srgbClr val="000000"/>
                </a:solidFill>
                <a:effectLst/>
                <a:latin typeface="fira sans" panose="020B0503050000020004" pitchFamily="34" charset="0"/>
              </a:rPr>
              <a:t> source, </a:t>
            </a:r>
            <a:r>
              <a:rPr lang="fr-FR" b="0" i="0" dirty="0" err="1">
                <a:solidFill>
                  <a:srgbClr val="000000"/>
                </a:solidFill>
                <a:effectLst/>
                <a:latin typeface="fira sans" panose="020B0503050000020004" pitchFamily="34" charset="0"/>
              </a:rPr>
              <a:t>with</a:t>
            </a:r>
            <a:r>
              <a:rPr lang="fr-FR" b="0" i="0" dirty="0">
                <a:solidFill>
                  <a:srgbClr val="000000"/>
                </a:solidFill>
                <a:effectLst/>
                <a:latin typeface="fira sans" panose="020B0503050000020004" pitchFamily="34" charset="0"/>
              </a:rPr>
              <a:t> a radius of 50-100 km in </a:t>
            </a:r>
            <a:r>
              <a:rPr lang="fr-FR" b="0" i="0" dirty="0" err="1">
                <a:solidFill>
                  <a:srgbClr val="000000"/>
                </a:solidFill>
                <a:effectLst/>
                <a:latin typeface="fira sans" panose="020B0503050000020004" pitchFamily="34" charset="0"/>
              </a:rPr>
              <a:t>almost</a:t>
            </a:r>
            <a:r>
              <a:rPr lang="fr-FR" b="0" i="0" dirty="0">
                <a:solidFill>
                  <a:srgbClr val="000000"/>
                </a:solidFill>
                <a:effectLst/>
                <a:latin typeface="fira sans" panose="020B0503050000020004" pitchFamily="34" charset="0"/>
              </a:rPr>
              <a:t> all directions </a:t>
            </a:r>
            <a:r>
              <a:rPr lang="fr-FR" b="0" i="0" dirty="0" err="1">
                <a:solidFill>
                  <a:srgbClr val="000000"/>
                </a:solidFill>
                <a:effectLst/>
                <a:latin typeface="fira sans" panose="020B0503050000020004" pitchFamily="34" charset="0"/>
              </a:rPr>
              <a:t>from</a:t>
            </a:r>
            <a:r>
              <a:rPr lang="fr-FR" b="0" i="0" dirty="0">
                <a:solidFill>
                  <a:srgbClr val="000000"/>
                </a:solidFill>
                <a:effectLst/>
                <a:latin typeface="fira sans" panose="020B0503050000020004" pitchFamily="34" charset="0"/>
              </a:rPr>
              <a:t> the ZNPP.</a:t>
            </a:r>
          </a:p>
          <a:p>
            <a:pPr algn="l" fontAlgn="base"/>
            <a:r>
              <a:rPr lang="fr-FR" b="0" i="0" dirty="0" err="1">
                <a:solidFill>
                  <a:srgbClr val="000000"/>
                </a:solidFill>
                <a:effectLst/>
                <a:latin typeface="fira sans" panose="020B0503050000020004" pitchFamily="34" charset="0"/>
              </a:rPr>
              <a:t>Significant</a:t>
            </a:r>
            <a:r>
              <a:rPr lang="fr-FR" b="0" i="0" dirty="0">
                <a:solidFill>
                  <a:srgbClr val="000000"/>
                </a:solidFill>
                <a:effectLst/>
                <a:latin typeface="fira sans" panose="020B0503050000020004" pitchFamily="34" charset="0"/>
              </a:rPr>
              <a:t> concentrations of </a:t>
            </a:r>
            <a:r>
              <a:rPr lang="fr-FR" b="0" i="0" dirty="0" err="1">
                <a:solidFill>
                  <a:srgbClr val="000000"/>
                </a:solidFill>
                <a:effectLst/>
                <a:latin typeface="fira sans" panose="020B0503050000020004" pitchFamily="34" charset="0"/>
              </a:rPr>
              <a:t>radionuclides</a:t>
            </a:r>
            <a:r>
              <a:rPr lang="fr-FR" b="0" i="0" dirty="0">
                <a:solidFill>
                  <a:srgbClr val="000000"/>
                </a:solidFill>
                <a:effectLst/>
                <a:latin typeface="fira sans" panose="020B0503050000020004" pitchFamily="34" charset="0"/>
              </a:rPr>
              <a:t> </a:t>
            </a:r>
            <a:r>
              <a:rPr lang="fr-FR" b="0" i="0" dirty="0" err="1">
                <a:solidFill>
                  <a:srgbClr val="000000"/>
                </a:solidFill>
                <a:effectLst/>
                <a:latin typeface="fira sans" panose="020B0503050000020004" pitchFamily="34" charset="0"/>
              </a:rPr>
              <a:t>could</a:t>
            </a:r>
            <a:r>
              <a:rPr lang="fr-FR" b="0" i="0" dirty="0">
                <a:solidFill>
                  <a:srgbClr val="000000"/>
                </a:solidFill>
                <a:effectLst/>
                <a:latin typeface="fira sans" panose="020B0503050000020004" pitchFamily="34" charset="0"/>
              </a:rPr>
              <a:t> </a:t>
            </a:r>
            <a:r>
              <a:rPr lang="fr-FR" b="0" i="0" dirty="0" err="1">
                <a:solidFill>
                  <a:srgbClr val="000000"/>
                </a:solidFill>
                <a:effectLst/>
                <a:latin typeface="fira sans" panose="020B0503050000020004" pitchFamily="34" charset="0"/>
              </a:rPr>
              <a:t>reach</a:t>
            </a:r>
            <a:r>
              <a:rPr lang="fr-FR" b="0" i="0" dirty="0">
                <a:solidFill>
                  <a:srgbClr val="000000"/>
                </a:solidFill>
                <a:effectLst/>
                <a:latin typeface="fira sans" panose="020B0503050000020004" pitchFamily="34" charset="0"/>
              </a:rPr>
              <a:t> the city of </a:t>
            </a:r>
            <a:r>
              <a:rPr lang="fr-FR" b="0" i="0" dirty="0" err="1">
                <a:solidFill>
                  <a:srgbClr val="000000"/>
                </a:solidFill>
                <a:effectLst/>
                <a:latin typeface="fira sans" panose="020B0503050000020004" pitchFamily="34" charset="0"/>
              </a:rPr>
              <a:t>Kyiv</a:t>
            </a:r>
            <a:r>
              <a:rPr lang="fr-FR" b="0" i="0" dirty="0">
                <a:solidFill>
                  <a:srgbClr val="000000"/>
                </a:solidFill>
                <a:effectLst/>
                <a:latin typeface="fira sans" panose="020B0503050000020004" pitchFamily="34" charset="0"/>
              </a:rPr>
              <a:t>.</a:t>
            </a:r>
          </a:p>
          <a:p>
            <a:pPr algn="l" fontAlgn="base"/>
            <a:r>
              <a:rPr lang="fr-FR" b="0" i="0" dirty="0" err="1">
                <a:solidFill>
                  <a:srgbClr val="000000"/>
                </a:solidFill>
                <a:effectLst/>
                <a:latin typeface="fira sans" panose="020B0503050000020004" pitchFamily="34" charset="0"/>
              </a:rPr>
              <a:t>Partially</a:t>
            </a:r>
            <a:r>
              <a:rPr lang="fr-FR" b="0" i="0" dirty="0">
                <a:solidFill>
                  <a:srgbClr val="000000"/>
                </a:solidFill>
                <a:effectLst/>
                <a:latin typeface="fira sans" panose="020B0503050000020004" pitchFamily="34" charset="0"/>
              </a:rPr>
              <a:t> radioactive </a:t>
            </a:r>
            <a:r>
              <a:rPr lang="fr-FR" b="0" i="0" dirty="0" err="1">
                <a:solidFill>
                  <a:srgbClr val="000000"/>
                </a:solidFill>
                <a:effectLst/>
                <a:latin typeface="fira sans" panose="020B0503050000020004" pitchFamily="34" charset="0"/>
              </a:rPr>
              <a:t>impurities</a:t>
            </a:r>
            <a:r>
              <a:rPr lang="fr-FR" b="0" i="0" dirty="0">
                <a:solidFill>
                  <a:srgbClr val="000000"/>
                </a:solidFill>
                <a:effectLst/>
                <a:latin typeface="fira sans" panose="020B0503050000020004" pitchFamily="34" charset="0"/>
              </a:rPr>
              <a:t> </a:t>
            </a:r>
            <a:r>
              <a:rPr lang="fr-FR" b="0" i="0" dirty="0" err="1">
                <a:solidFill>
                  <a:srgbClr val="000000"/>
                </a:solidFill>
                <a:effectLst/>
                <a:latin typeface="fira sans" panose="020B0503050000020004" pitchFamily="34" charset="0"/>
              </a:rPr>
              <a:t>might</a:t>
            </a:r>
            <a:r>
              <a:rPr lang="fr-FR" b="0" i="0" dirty="0">
                <a:solidFill>
                  <a:srgbClr val="000000"/>
                </a:solidFill>
                <a:effectLst/>
                <a:latin typeface="fira sans" panose="020B0503050000020004" pitchFamily="34" charset="0"/>
              </a:rPr>
              <a:t> </a:t>
            </a:r>
            <a:r>
              <a:rPr lang="fr-FR" b="0" i="0" dirty="0" err="1">
                <a:solidFill>
                  <a:srgbClr val="000000"/>
                </a:solidFill>
                <a:effectLst/>
                <a:latin typeface="fira sans" panose="020B0503050000020004" pitchFamily="34" charset="0"/>
              </a:rPr>
              <a:t>also</a:t>
            </a:r>
            <a:r>
              <a:rPr lang="fr-FR" b="0" i="0" dirty="0">
                <a:solidFill>
                  <a:srgbClr val="000000"/>
                </a:solidFill>
                <a:effectLst/>
                <a:latin typeface="fira sans" panose="020B0503050000020004" pitchFamily="34" charset="0"/>
              </a:rPr>
              <a:t> spread to the </a:t>
            </a:r>
            <a:r>
              <a:rPr lang="fr-FR" b="0" i="0" dirty="0" err="1">
                <a:solidFill>
                  <a:srgbClr val="000000"/>
                </a:solidFill>
                <a:effectLst/>
                <a:latin typeface="fira sans" panose="020B0503050000020004" pitchFamily="34" charset="0"/>
              </a:rPr>
              <a:t>neighbouring</a:t>
            </a:r>
            <a:r>
              <a:rPr lang="fr-FR" b="0" i="0" dirty="0">
                <a:solidFill>
                  <a:srgbClr val="000000"/>
                </a:solidFill>
                <a:effectLst/>
                <a:latin typeface="fira sans" panose="020B0503050000020004" pitchFamily="34" charset="0"/>
              </a:rPr>
              <a:t> states (the </a:t>
            </a:r>
            <a:r>
              <a:rPr lang="fr-FR" b="0" i="0" dirty="0" err="1">
                <a:solidFill>
                  <a:srgbClr val="000000"/>
                </a:solidFill>
                <a:effectLst/>
                <a:latin typeface="fira sans" panose="020B0503050000020004" pitchFamily="34" charset="0"/>
              </a:rPr>
              <a:t>eastern</a:t>
            </a:r>
            <a:r>
              <a:rPr lang="fr-FR" b="0" i="0" dirty="0">
                <a:solidFill>
                  <a:srgbClr val="000000"/>
                </a:solidFill>
                <a:effectLst/>
                <a:latin typeface="fira sans" panose="020B0503050000020004" pitchFamily="34" charset="0"/>
              </a:rPr>
              <a:t> part of Belarus, </a:t>
            </a:r>
            <a:r>
              <a:rPr lang="fr-FR" b="0" i="0" dirty="0" err="1">
                <a:solidFill>
                  <a:srgbClr val="000000"/>
                </a:solidFill>
                <a:effectLst/>
                <a:latin typeface="fira sans" panose="020B0503050000020004" pitchFamily="34" charset="0"/>
              </a:rPr>
              <a:t>Poland</a:t>
            </a:r>
            <a:r>
              <a:rPr lang="fr-FR" b="0" i="0" dirty="0">
                <a:solidFill>
                  <a:srgbClr val="000000"/>
                </a:solidFill>
                <a:effectLst/>
                <a:latin typeface="fira sans" panose="020B0503050000020004" pitchFamily="34" charset="0"/>
              </a:rPr>
              <a:t>, the Baltic States).</a:t>
            </a:r>
          </a:p>
          <a:p>
            <a:pPr algn="l" fontAlgn="base"/>
            <a:r>
              <a:rPr lang="fr-FR" b="0" i="0" dirty="0">
                <a:solidFill>
                  <a:srgbClr val="000000"/>
                </a:solidFill>
                <a:effectLst/>
                <a:latin typeface="fira sans" panose="020B0503050000020004" pitchFamily="34" charset="0"/>
              </a:rPr>
              <a:t>At the end of the </a:t>
            </a:r>
            <a:r>
              <a:rPr lang="fr-FR" b="0" i="0" dirty="0" err="1">
                <a:solidFill>
                  <a:srgbClr val="000000"/>
                </a:solidFill>
                <a:effectLst/>
                <a:latin typeface="fira sans" panose="020B0503050000020004" pitchFamily="34" charset="0"/>
              </a:rPr>
              <a:t>simulated</a:t>
            </a:r>
            <a:r>
              <a:rPr lang="fr-FR" b="0" i="0" dirty="0">
                <a:solidFill>
                  <a:srgbClr val="000000"/>
                </a:solidFill>
                <a:effectLst/>
                <a:latin typeface="fira sans" panose="020B0503050000020004" pitchFamily="34" charset="0"/>
              </a:rPr>
              <a:t> </a:t>
            </a:r>
            <a:r>
              <a:rPr lang="fr-FR" b="0" i="0" dirty="0" err="1">
                <a:solidFill>
                  <a:srgbClr val="000000"/>
                </a:solidFill>
                <a:effectLst/>
                <a:latin typeface="fira sans" panose="020B0503050000020004" pitchFamily="34" charset="0"/>
              </a:rPr>
              <a:t>period</a:t>
            </a:r>
            <a:r>
              <a:rPr lang="fr-FR" b="0" i="0" dirty="0">
                <a:solidFill>
                  <a:srgbClr val="000000"/>
                </a:solidFill>
                <a:effectLst/>
                <a:latin typeface="fira sans" panose="020B0503050000020004" pitchFamily="34" charset="0"/>
              </a:rPr>
              <a:t>, the main direction of </a:t>
            </a:r>
            <a:r>
              <a:rPr lang="fr-FR" b="0" i="0" dirty="0" err="1">
                <a:solidFill>
                  <a:srgbClr val="000000"/>
                </a:solidFill>
                <a:effectLst/>
                <a:latin typeface="fira sans" panose="020B0503050000020004" pitchFamily="34" charset="0"/>
              </a:rPr>
              <a:t>radionuclide</a:t>
            </a:r>
            <a:r>
              <a:rPr lang="fr-FR" b="0" i="0" dirty="0">
                <a:solidFill>
                  <a:srgbClr val="000000"/>
                </a:solidFill>
                <a:effectLst/>
                <a:latin typeface="fira sans" panose="020B0503050000020004" pitchFamily="34" charset="0"/>
              </a:rPr>
              <a:t> transport </a:t>
            </a:r>
            <a:r>
              <a:rPr lang="fr-FR" b="0" i="0" dirty="0" err="1">
                <a:solidFill>
                  <a:srgbClr val="000000"/>
                </a:solidFill>
                <a:effectLst/>
                <a:latin typeface="fira sans" panose="020B0503050000020004" pitchFamily="34" charset="0"/>
              </a:rPr>
              <a:t>was</a:t>
            </a:r>
            <a:r>
              <a:rPr lang="fr-FR" b="0" i="0" dirty="0">
                <a:solidFill>
                  <a:srgbClr val="000000"/>
                </a:solidFill>
                <a:effectLst/>
                <a:latin typeface="fira sans" panose="020B0503050000020004" pitchFamily="34" charset="0"/>
              </a:rPr>
              <a:t> </a:t>
            </a:r>
            <a:r>
              <a:rPr lang="fr-FR" b="0" i="0" dirty="0" err="1">
                <a:solidFill>
                  <a:srgbClr val="000000"/>
                </a:solidFill>
                <a:effectLst/>
                <a:latin typeface="fira sans" panose="020B0503050000020004" pitchFamily="34" charset="0"/>
              </a:rPr>
              <a:t>eastward</a:t>
            </a:r>
            <a:r>
              <a:rPr lang="fr-FR" b="0" i="0" dirty="0">
                <a:solidFill>
                  <a:srgbClr val="000000"/>
                </a:solidFill>
                <a:effectLst/>
                <a:latin typeface="fira sans" panose="020B0503050000020004" pitchFamily="34" charset="0"/>
              </a:rPr>
              <a:t>, as a </a:t>
            </a:r>
            <a:r>
              <a:rPr lang="fr-FR" b="0" i="0" dirty="0" err="1">
                <a:solidFill>
                  <a:srgbClr val="000000"/>
                </a:solidFill>
                <a:effectLst/>
                <a:latin typeface="fira sans" panose="020B0503050000020004" pitchFamily="34" charset="0"/>
              </a:rPr>
              <a:t>result</a:t>
            </a:r>
            <a:r>
              <a:rPr lang="fr-FR" b="0" i="0" dirty="0">
                <a:solidFill>
                  <a:srgbClr val="000000"/>
                </a:solidFill>
                <a:effectLst/>
                <a:latin typeface="fira sans" panose="020B0503050000020004" pitchFamily="34" charset="0"/>
              </a:rPr>
              <a:t> of </a:t>
            </a:r>
            <a:r>
              <a:rPr lang="fr-FR" b="0" i="0" dirty="0" err="1">
                <a:solidFill>
                  <a:srgbClr val="000000"/>
                </a:solidFill>
                <a:effectLst/>
                <a:latin typeface="fira sans" panose="020B0503050000020004" pitchFamily="34" charset="0"/>
              </a:rPr>
              <a:t>which</a:t>
            </a:r>
            <a:r>
              <a:rPr lang="fr-FR" b="0" i="0" dirty="0">
                <a:solidFill>
                  <a:srgbClr val="000000"/>
                </a:solidFill>
                <a:effectLst/>
                <a:latin typeface="fira sans" panose="020B0503050000020004" pitchFamily="34" charset="0"/>
              </a:rPr>
              <a:t> </a:t>
            </a:r>
            <a:r>
              <a:rPr lang="fr-FR" b="0" i="0" dirty="0" err="1">
                <a:solidFill>
                  <a:srgbClr val="000000"/>
                </a:solidFill>
                <a:effectLst/>
                <a:latin typeface="fira sans" panose="020B0503050000020004" pitchFamily="34" charset="0"/>
              </a:rPr>
              <a:t>significant</a:t>
            </a:r>
            <a:r>
              <a:rPr lang="fr-FR" b="0" i="0" dirty="0">
                <a:solidFill>
                  <a:srgbClr val="000000"/>
                </a:solidFill>
                <a:effectLst/>
                <a:latin typeface="fira sans" panose="020B0503050000020004" pitchFamily="34" charset="0"/>
              </a:rPr>
              <a:t> concentrations of radioactive </a:t>
            </a:r>
            <a:r>
              <a:rPr lang="fr-FR" b="0" i="0" dirty="0" err="1">
                <a:solidFill>
                  <a:srgbClr val="000000"/>
                </a:solidFill>
                <a:effectLst/>
                <a:latin typeface="fira sans" panose="020B0503050000020004" pitchFamily="34" charset="0"/>
              </a:rPr>
              <a:t>aerosols</a:t>
            </a:r>
            <a:r>
              <a:rPr lang="fr-FR" b="0" i="0" dirty="0">
                <a:solidFill>
                  <a:srgbClr val="000000"/>
                </a:solidFill>
                <a:effectLst/>
                <a:latin typeface="fira sans" panose="020B0503050000020004" pitchFamily="34" charset="0"/>
              </a:rPr>
              <a:t> </a:t>
            </a:r>
            <a:r>
              <a:rPr lang="fr-FR" b="0" i="0" dirty="0" err="1">
                <a:solidFill>
                  <a:srgbClr val="000000"/>
                </a:solidFill>
                <a:effectLst/>
                <a:latin typeface="fira sans" panose="020B0503050000020004" pitchFamily="34" charset="0"/>
              </a:rPr>
              <a:t>could</a:t>
            </a:r>
            <a:r>
              <a:rPr lang="fr-FR" b="0" i="0" dirty="0">
                <a:solidFill>
                  <a:srgbClr val="000000"/>
                </a:solidFill>
                <a:effectLst/>
                <a:latin typeface="fira sans" panose="020B0503050000020004" pitchFamily="34" charset="0"/>
              </a:rPr>
              <a:t> </a:t>
            </a:r>
            <a:r>
              <a:rPr lang="fr-FR" b="0" i="0" dirty="0" err="1">
                <a:solidFill>
                  <a:srgbClr val="000000"/>
                </a:solidFill>
                <a:effectLst/>
                <a:latin typeface="fira sans" panose="020B0503050000020004" pitchFamily="34" charset="0"/>
              </a:rPr>
              <a:t>be</a:t>
            </a:r>
            <a:r>
              <a:rPr lang="fr-FR" b="0" i="0" dirty="0">
                <a:solidFill>
                  <a:srgbClr val="000000"/>
                </a:solidFill>
                <a:effectLst/>
                <a:latin typeface="fira sans" panose="020B0503050000020004" pitchFamily="34" charset="0"/>
              </a:rPr>
              <a:t> </a:t>
            </a:r>
            <a:r>
              <a:rPr lang="fr-FR" b="0" i="0" dirty="0" err="1">
                <a:solidFill>
                  <a:srgbClr val="000000"/>
                </a:solidFill>
                <a:effectLst/>
                <a:latin typeface="fira sans" panose="020B0503050000020004" pitchFamily="34" charset="0"/>
              </a:rPr>
              <a:t>observed</a:t>
            </a:r>
            <a:r>
              <a:rPr lang="fr-FR" b="0" i="0" dirty="0">
                <a:solidFill>
                  <a:srgbClr val="000000"/>
                </a:solidFill>
                <a:effectLst/>
                <a:latin typeface="fira sans" panose="020B0503050000020004" pitchFamily="34" charset="0"/>
              </a:rPr>
              <a:t> over the </a:t>
            </a:r>
            <a:r>
              <a:rPr lang="fr-FR" b="0" i="0" dirty="0" err="1">
                <a:solidFill>
                  <a:srgbClr val="000000"/>
                </a:solidFill>
                <a:effectLst/>
                <a:latin typeface="fira sans" panose="020B0503050000020004" pitchFamily="34" charset="0"/>
              </a:rPr>
              <a:t>occupied</a:t>
            </a:r>
            <a:r>
              <a:rPr lang="fr-FR" b="0" i="0" dirty="0">
                <a:solidFill>
                  <a:srgbClr val="000000"/>
                </a:solidFill>
                <a:effectLst/>
                <a:latin typeface="fira sans" panose="020B0503050000020004" pitchFamily="34" charset="0"/>
              </a:rPr>
              <a:t> parts of Donetsk and </a:t>
            </a:r>
            <a:r>
              <a:rPr lang="fr-FR" b="0" i="0" dirty="0" err="1">
                <a:solidFill>
                  <a:srgbClr val="000000"/>
                </a:solidFill>
                <a:effectLst/>
                <a:latin typeface="fira sans" panose="020B0503050000020004" pitchFamily="34" charset="0"/>
              </a:rPr>
              <a:t>Luhansk</a:t>
            </a:r>
            <a:r>
              <a:rPr lang="fr-FR" b="0" i="0" dirty="0">
                <a:solidFill>
                  <a:srgbClr val="000000"/>
                </a:solidFill>
                <a:effectLst/>
                <a:latin typeface="fira sans" panose="020B0503050000020004" pitchFamily="34" charset="0"/>
              </a:rPr>
              <a:t> </a:t>
            </a:r>
            <a:r>
              <a:rPr lang="fr-FR" b="0" i="0" dirty="0" err="1">
                <a:solidFill>
                  <a:srgbClr val="000000"/>
                </a:solidFill>
                <a:effectLst/>
                <a:latin typeface="fira sans" panose="020B0503050000020004" pitchFamily="34" charset="0"/>
              </a:rPr>
              <a:t>regions</a:t>
            </a:r>
            <a:r>
              <a:rPr lang="fr-FR" b="0" i="0" dirty="0">
                <a:solidFill>
                  <a:srgbClr val="000000"/>
                </a:solidFill>
                <a:effectLst/>
                <a:latin typeface="fira sans" panose="020B0503050000020004" pitchFamily="34" charset="0"/>
              </a:rPr>
              <a:t>. »</a:t>
            </a:r>
          </a:p>
          <a:p>
            <a:pPr algn="l" fontAlgn="base"/>
            <a:r>
              <a:rPr lang="fr-FR" b="0" i="0" dirty="0">
                <a:solidFill>
                  <a:srgbClr val="000000"/>
                </a:solidFill>
                <a:effectLst/>
                <a:latin typeface="fira sans" panose="020B0503050000020004" pitchFamily="34" charset="0"/>
              </a:rPr>
              <a:t>https://</a:t>
            </a:r>
            <a:r>
              <a:rPr lang="fr-FR" b="0" i="0" dirty="0" err="1">
                <a:solidFill>
                  <a:srgbClr val="000000"/>
                </a:solidFill>
                <a:effectLst/>
                <a:latin typeface="fira sans" panose="020B0503050000020004" pitchFamily="34" charset="0"/>
              </a:rPr>
              <a:t>www.pravda.com.ua</a:t>
            </a:r>
            <a:r>
              <a:rPr lang="fr-FR" b="0" i="0" dirty="0">
                <a:solidFill>
                  <a:srgbClr val="000000"/>
                </a:solidFill>
                <a:effectLst/>
                <a:latin typeface="fira sans" panose="020B0503050000020004" pitchFamily="34" charset="0"/>
              </a:rPr>
              <a:t>/</a:t>
            </a:r>
            <a:r>
              <a:rPr lang="fr-FR" b="0" i="0" dirty="0" err="1">
                <a:solidFill>
                  <a:srgbClr val="000000"/>
                </a:solidFill>
                <a:effectLst/>
                <a:latin typeface="fira sans" panose="020B0503050000020004" pitchFamily="34" charset="0"/>
              </a:rPr>
              <a:t>eng</a:t>
            </a:r>
            <a:r>
              <a:rPr lang="fr-FR" b="0" i="0" dirty="0">
                <a:solidFill>
                  <a:srgbClr val="000000"/>
                </a:solidFill>
                <a:effectLst/>
                <a:latin typeface="fira sans" panose="020B0503050000020004" pitchFamily="34" charset="0"/>
              </a:rPr>
              <a:t>/news/2022/08/18/7363806/</a:t>
            </a:r>
          </a:p>
          <a:p>
            <a:pPr algn="l" fontAlgn="base"/>
            <a:endParaRPr lang="fr-FR" b="0" i="0" dirty="0">
              <a:solidFill>
                <a:srgbClr val="000000"/>
              </a:solidFill>
              <a:effectLst/>
              <a:latin typeface="fira sans" panose="020B0503050000020004" pitchFamily="34" charset="0"/>
            </a:endParaRPr>
          </a:p>
          <a:p>
            <a:endParaRPr lang="fr-FR" dirty="0"/>
          </a:p>
        </p:txBody>
      </p:sp>
      <p:sp>
        <p:nvSpPr>
          <p:cNvPr id="4" name="Espace réservé du numéro de diapositive 3"/>
          <p:cNvSpPr>
            <a:spLocks noGrp="1"/>
          </p:cNvSpPr>
          <p:nvPr>
            <p:ph type="sldNum" sz="quarter" idx="5"/>
          </p:nvPr>
        </p:nvSpPr>
        <p:spPr/>
        <p:txBody>
          <a:bodyPr/>
          <a:lstStyle/>
          <a:p>
            <a:fld id="{FC3BB437-4A4A-3242-9647-6BFDE3C3682C}" type="slidenum">
              <a:rPr lang="fr-FR" smtClean="0"/>
              <a:t>3</a:t>
            </a:fld>
            <a:endParaRPr lang="fr-FR"/>
          </a:p>
        </p:txBody>
      </p:sp>
    </p:spTree>
    <p:extLst>
      <p:ext uri="{BB962C8B-B14F-4D97-AF65-F5344CB8AC3E}">
        <p14:creationId xmlns:p14="http://schemas.microsoft.com/office/powerpoint/2010/main" val="20282023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dirty="0" err="1"/>
              <a:t>neither</a:t>
            </a:r>
            <a:r>
              <a:rPr lang="fr-FR" dirty="0"/>
              <a:t> </a:t>
            </a:r>
            <a:r>
              <a:rPr lang="fr-FR" dirty="0" err="1"/>
              <a:t>too</a:t>
            </a:r>
            <a:r>
              <a:rPr lang="fr-FR" dirty="0"/>
              <a:t> </a:t>
            </a:r>
            <a:r>
              <a:rPr lang="fr-FR" dirty="0" err="1"/>
              <a:t>alarmist</a:t>
            </a:r>
            <a:r>
              <a:rPr lang="fr-FR" dirty="0"/>
              <a:t> </a:t>
            </a:r>
            <a:r>
              <a:rPr lang="fr-FR" dirty="0" err="1"/>
              <a:t>nor</a:t>
            </a:r>
            <a:r>
              <a:rPr lang="fr-FR" dirty="0"/>
              <a:t> </a:t>
            </a:r>
            <a:r>
              <a:rPr lang="fr-FR" dirty="0" err="1"/>
              <a:t>too</a:t>
            </a:r>
            <a:r>
              <a:rPr lang="fr-FR" dirty="0"/>
              <a:t> </a:t>
            </a:r>
            <a:r>
              <a:rPr lang="fr-FR" dirty="0" err="1"/>
              <a:t>reassuring</a:t>
            </a:r>
            <a:endParaRPr lang="fr-FR" dirty="0"/>
          </a:p>
        </p:txBody>
      </p:sp>
      <p:sp>
        <p:nvSpPr>
          <p:cNvPr id="4" name="Espace réservé du numéro de diapositive 3"/>
          <p:cNvSpPr>
            <a:spLocks noGrp="1"/>
          </p:cNvSpPr>
          <p:nvPr>
            <p:ph type="sldNum" sz="quarter" idx="5"/>
          </p:nvPr>
        </p:nvSpPr>
        <p:spPr/>
        <p:txBody>
          <a:bodyPr/>
          <a:lstStyle/>
          <a:p>
            <a:fld id="{FC3BB437-4A4A-3242-9647-6BFDE3C3682C}" type="slidenum">
              <a:rPr lang="fr-FR" smtClean="0"/>
              <a:t>4</a:t>
            </a:fld>
            <a:endParaRPr lang="fr-FR"/>
          </a:p>
        </p:txBody>
      </p:sp>
    </p:spTree>
    <p:extLst>
      <p:ext uri="{BB962C8B-B14F-4D97-AF65-F5344CB8AC3E}">
        <p14:creationId xmlns:p14="http://schemas.microsoft.com/office/powerpoint/2010/main" val="188038174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FC3BB437-4A4A-3242-9647-6BFDE3C3682C}" type="slidenum">
              <a:rPr lang="fr-FR" smtClean="0"/>
              <a:t>5</a:t>
            </a:fld>
            <a:endParaRPr lang="fr-FR"/>
          </a:p>
        </p:txBody>
      </p:sp>
    </p:spTree>
    <p:extLst>
      <p:ext uri="{BB962C8B-B14F-4D97-AF65-F5344CB8AC3E}">
        <p14:creationId xmlns:p14="http://schemas.microsoft.com/office/powerpoint/2010/main" val="406603108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FC3BB437-4A4A-3242-9647-6BFDE3C3682C}" type="slidenum">
              <a:rPr lang="fr-FR" smtClean="0"/>
              <a:t>6</a:t>
            </a:fld>
            <a:endParaRPr lang="fr-FR"/>
          </a:p>
        </p:txBody>
      </p:sp>
    </p:spTree>
    <p:extLst>
      <p:ext uri="{BB962C8B-B14F-4D97-AF65-F5344CB8AC3E}">
        <p14:creationId xmlns:p14="http://schemas.microsoft.com/office/powerpoint/2010/main" val="169312543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FC3BB437-4A4A-3242-9647-6BFDE3C3682C}" type="slidenum">
              <a:rPr lang="fr-FR" smtClean="0"/>
              <a:t>7</a:t>
            </a:fld>
            <a:endParaRPr lang="fr-FR"/>
          </a:p>
        </p:txBody>
      </p:sp>
    </p:spTree>
    <p:extLst>
      <p:ext uri="{BB962C8B-B14F-4D97-AF65-F5344CB8AC3E}">
        <p14:creationId xmlns:p14="http://schemas.microsoft.com/office/powerpoint/2010/main" val="3595631308"/>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1.pn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a:xfrm>
            <a:off x="4474367" y="6372860"/>
            <a:ext cx="985839" cy="365125"/>
          </a:xfrm>
        </p:spPr>
        <p:txBody>
          <a:bodyPr/>
          <a:lstStyle/>
          <a:p>
            <a:fld id="{ACDA93E7-2761-4A43-854A-3D5076D560DE}" type="datetimeFigureOut">
              <a:rPr lang="fr-FR" smtClean="0"/>
              <a:t>10/11/2024</a:t>
            </a:fld>
            <a:endParaRPr lang="fr-FR" dirty="0"/>
          </a:p>
        </p:txBody>
      </p:sp>
      <p:sp>
        <p:nvSpPr>
          <p:cNvPr id="5" name="Footer Placeholder 4"/>
          <p:cNvSpPr>
            <a:spLocks noGrp="1"/>
          </p:cNvSpPr>
          <p:nvPr>
            <p:ph type="ftr" sz="quarter" idx="11"/>
          </p:nvPr>
        </p:nvSpPr>
        <p:spPr>
          <a:xfrm>
            <a:off x="4495800" y="6384900"/>
            <a:ext cx="4114800" cy="365125"/>
          </a:xfrm>
        </p:spPr>
        <p:txBody>
          <a:bodyPr/>
          <a:lstStyle/>
          <a:p>
            <a:endParaRPr lang="fr-FR" dirty="0"/>
          </a:p>
        </p:txBody>
      </p:sp>
      <p:sp>
        <p:nvSpPr>
          <p:cNvPr id="6" name="Slide Number Placeholder 5"/>
          <p:cNvSpPr>
            <a:spLocks noGrp="1"/>
          </p:cNvSpPr>
          <p:nvPr>
            <p:ph type="sldNum" sz="quarter" idx="12"/>
          </p:nvPr>
        </p:nvSpPr>
        <p:spPr/>
        <p:txBody>
          <a:bodyPr/>
          <a:lstStyle/>
          <a:p>
            <a:fld id="{5B944D9D-B22C-6049-9E87-0424B9137064}" type="slidenum">
              <a:rPr lang="fr-FR" smtClean="0"/>
              <a:t>‹N°›</a:t>
            </a:fld>
            <a:endParaRPr lang="fr-FR"/>
          </a:p>
        </p:txBody>
      </p:sp>
      <p:pic>
        <p:nvPicPr>
          <p:cNvPr id="10" name="Image 9">
            <a:extLst>
              <a:ext uri="{FF2B5EF4-FFF2-40B4-BE49-F238E27FC236}">
                <a16:creationId xmlns:a16="http://schemas.microsoft.com/office/drawing/2014/main" id="{706B85CD-870E-1E16-9AFB-F8ADC0A419E1}"/>
              </a:ext>
            </a:extLst>
          </p:cNvPr>
          <p:cNvPicPr>
            <a:picLocks noChangeAspect="1"/>
          </p:cNvPicPr>
          <p:nvPr userDrawn="1"/>
        </p:nvPicPr>
        <p:blipFill>
          <a:blip r:embed="rId2">
            <a:alphaModFix amt="49000"/>
          </a:blip>
          <a:stretch>
            <a:fillRect/>
          </a:stretch>
        </p:blipFill>
        <p:spPr>
          <a:xfrm>
            <a:off x="74531" y="6239575"/>
            <a:ext cx="985839" cy="579673"/>
          </a:xfrm>
          <a:prstGeom prst="rect">
            <a:avLst/>
          </a:prstGeom>
          <a:effectLst>
            <a:outerShdw blurRad="669765" dist="50800" dir="5400000" algn="ctr" rotWithShape="0">
              <a:srgbClr val="000000">
                <a:alpha val="0"/>
              </a:srgbClr>
            </a:outerShdw>
          </a:effectLst>
        </p:spPr>
      </p:pic>
      <p:pic>
        <p:nvPicPr>
          <p:cNvPr id="11" name="Grafik 22">
            <a:extLst>
              <a:ext uri="{FF2B5EF4-FFF2-40B4-BE49-F238E27FC236}">
                <a16:creationId xmlns:a16="http://schemas.microsoft.com/office/drawing/2014/main" id="{BB13DD58-54F4-A581-89D2-0A5525922CF4}"/>
              </a:ext>
            </a:extLst>
          </p:cNvPr>
          <p:cNvPicPr>
            <a:picLocks noChangeAspect="1"/>
          </p:cNvPicPr>
          <p:nvPr userDrawn="1"/>
        </p:nvPicPr>
        <p:blipFill>
          <a:blip r:embed="rId3" cstate="print">
            <a:alphaModFix amt="49000"/>
            <a:extLst>
              <a:ext uri="{28A0092B-C50C-407E-A947-70E740481C1C}">
                <a14:useLocalDpi xmlns:a14="http://schemas.microsoft.com/office/drawing/2010/main" val="0"/>
              </a:ext>
            </a:extLst>
          </a:blip>
          <a:srcRect/>
          <a:stretch>
            <a:fillRect/>
          </a:stretch>
        </p:blipFill>
        <p:spPr bwMode="auto">
          <a:xfrm>
            <a:off x="1113709" y="6409493"/>
            <a:ext cx="521494" cy="350912"/>
          </a:xfrm>
          <a:prstGeom prst="rect">
            <a:avLst/>
          </a:prstGeom>
          <a:noFill/>
          <a:ln>
            <a:noFill/>
          </a:ln>
        </p:spPr>
      </p:pic>
      <p:sp>
        <p:nvSpPr>
          <p:cNvPr id="12" name="Textfeld 2">
            <a:extLst>
              <a:ext uri="{FF2B5EF4-FFF2-40B4-BE49-F238E27FC236}">
                <a16:creationId xmlns:a16="http://schemas.microsoft.com/office/drawing/2014/main" id="{46E96860-A7EC-5377-6123-FE7F1DCF1F7D}"/>
              </a:ext>
            </a:extLst>
          </p:cNvPr>
          <p:cNvSpPr txBox="1">
            <a:spLocks noChangeArrowheads="1"/>
          </p:cNvSpPr>
          <p:nvPr userDrawn="1"/>
        </p:nvSpPr>
        <p:spPr bwMode="auto">
          <a:xfrm>
            <a:off x="1635203" y="6356350"/>
            <a:ext cx="2850833" cy="365124"/>
          </a:xfrm>
          <a:prstGeom prst="rect">
            <a:avLst/>
          </a:prstGeom>
          <a:noFill/>
          <a:ln w="9525">
            <a:noFill/>
            <a:miter lim="800000"/>
            <a:headEnd/>
            <a:tailEnd/>
          </a:ln>
        </p:spPr>
        <p:txBody>
          <a:bodyPr rot="0" vert="horz" wrap="square" lIns="91440" tIns="45720" rIns="91440" bIns="45720" anchor="t" anchorCtr="0">
            <a:noAutofit/>
          </a:bodyPr>
          <a:lstStyle/>
          <a:p>
            <a:pPr algn="just">
              <a:lnSpc>
                <a:spcPct val="107000"/>
              </a:lnSpc>
              <a:spcAft>
                <a:spcPts val="800"/>
              </a:spcAft>
            </a:pPr>
            <a:r>
              <a:rPr lang="en-GB" sz="800" dirty="0">
                <a:effectLst/>
                <a:latin typeface="Calibri" panose="020F0502020204030204" pitchFamily="34" charset="0"/>
                <a:ea typeface="Calibri" panose="020F0502020204030204" pitchFamily="34" charset="0"/>
                <a:cs typeface="Times New Roman" panose="02020603050405020304" pitchFamily="18" charset="0"/>
              </a:rPr>
              <a:t>This partnership has received funding from the European Union’s “EURATOM” research and innovation program under the 101061037 grant agreement</a:t>
            </a:r>
            <a:endParaRPr lang="fr-FR" sz="11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02849829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ACDA93E7-2761-4A43-854A-3D5076D560DE}" type="datetimeFigureOut">
              <a:rPr lang="fr-FR" smtClean="0"/>
              <a:t>10/11/2024</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5B944D9D-B22C-6049-9E87-0424B9137064}" type="slidenum">
              <a:rPr lang="fr-FR" smtClean="0"/>
              <a:t>‹N°›</a:t>
            </a:fld>
            <a:endParaRPr lang="fr-FR"/>
          </a:p>
        </p:txBody>
      </p:sp>
    </p:spTree>
    <p:extLst>
      <p:ext uri="{BB962C8B-B14F-4D97-AF65-F5344CB8AC3E}">
        <p14:creationId xmlns:p14="http://schemas.microsoft.com/office/powerpoint/2010/main" val="90633015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ACDA93E7-2761-4A43-854A-3D5076D560DE}" type="datetimeFigureOut">
              <a:rPr lang="fr-FR" smtClean="0"/>
              <a:t>10/11/2024</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5B944D9D-B22C-6049-9E87-0424B9137064}" type="slidenum">
              <a:rPr lang="fr-FR" smtClean="0"/>
              <a:t>‹N°›</a:t>
            </a:fld>
            <a:endParaRPr lang="fr-FR"/>
          </a:p>
        </p:txBody>
      </p:sp>
    </p:spTree>
    <p:extLst>
      <p:ext uri="{BB962C8B-B14F-4D97-AF65-F5344CB8AC3E}">
        <p14:creationId xmlns:p14="http://schemas.microsoft.com/office/powerpoint/2010/main" val="22361169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4500325" y="6371150"/>
            <a:ext cx="2743200" cy="365125"/>
          </a:xfrm>
        </p:spPr>
        <p:txBody>
          <a:bodyPr/>
          <a:lstStyle/>
          <a:p>
            <a:fld id="{ACDA93E7-2761-4A43-854A-3D5076D560DE}" type="datetimeFigureOut">
              <a:rPr lang="fr-FR" smtClean="0"/>
              <a:t>10/11/2024</a:t>
            </a:fld>
            <a:endParaRPr lang="fr-FR" dirty="0"/>
          </a:p>
        </p:txBody>
      </p:sp>
      <p:sp>
        <p:nvSpPr>
          <p:cNvPr id="5" name="Footer Placeholder 4"/>
          <p:cNvSpPr>
            <a:spLocks noGrp="1"/>
          </p:cNvSpPr>
          <p:nvPr>
            <p:ph type="ftr" sz="quarter" idx="11"/>
          </p:nvPr>
        </p:nvSpPr>
        <p:spPr>
          <a:xfrm>
            <a:off x="4495800" y="6382823"/>
            <a:ext cx="4114800" cy="365125"/>
          </a:xfrm>
        </p:spPr>
        <p:txBody>
          <a:bodyPr/>
          <a:lstStyle/>
          <a:p>
            <a:endParaRPr lang="fr-FR" dirty="0"/>
          </a:p>
        </p:txBody>
      </p:sp>
      <p:sp>
        <p:nvSpPr>
          <p:cNvPr id="6" name="Slide Number Placeholder 5"/>
          <p:cNvSpPr>
            <a:spLocks noGrp="1"/>
          </p:cNvSpPr>
          <p:nvPr>
            <p:ph type="sldNum" sz="quarter" idx="12"/>
          </p:nvPr>
        </p:nvSpPr>
        <p:spPr/>
        <p:txBody>
          <a:bodyPr/>
          <a:lstStyle/>
          <a:p>
            <a:fld id="{5B944D9D-B22C-6049-9E87-0424B9137064}" type="slidenum">
              <a:rPr lang="fr-FR" smtClean="0"/>
              <a:t>‹N°›</a:t>
            </a:fld>
            <a:endParaRPr lang="fr-FR"/>
          </a:p>
        </p:txBody>
      </p:sp>
      <p:pic>
        <p:nvPicPr>
          <p:cNvPr id="5122" name="Image 1" descr="Une image contenant créativité, art, dessin humoristique, illustration&#10;&#10;Description générée automatiquement avec une confiance moyenne">
            <a:extLst>
              <a:ext uri="{FF2B5EF4-FFF2-40B4-BE49-F238E27FC236}">
                <a16:creationId xmlns:a16="http://schemas.microsoft.com/office/drawing/2014/main" id="{EE71F34C-4EBF-27B1-C5B4-DCDBAF97849D}"/>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0471650" y="139938"/>
            <a:ext cx="1301250" cy="977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Grafik 22">
            <a:extLst>
              <a:ext uri="{FF2B5EF4-FFF2-40B4-BE49-F238E27FC236}">
                <a16:creationId xmlns:a16="http://schemas.microsoft.com/office/drawing/2014/main" id="{631F1F2F-CE37-E3DC-F299-5B0EEE50ED60}"/>
              </a:ext>
            </a:extLst>
          </p:cNvPr>
          <p:cNvPicPr>
            <a:picLocks noChangeAspect="1"/>
          </p:cNvPicPr>
          <p:nvPr userDrawn="1"/>
        </p:nvPicPr>
        <p:blipFill>
          <a:blip r:embed="rId3" cstate="print">
            <a:alphaModFix amt="49000"/>
            <a:extLst>
              <a:ext uri="{28A0092B-C50C-407E-A947-70E740481C1C}">
                <a14:useLocalDpi xmlns:a14="http://schemas.microsoft.com/office/drawing/2010/main" val="0"/>
              </a:ext>
            </a:extLst>
          </a:blip>
          <a:srcRect/>
          <a:stretch>
            <a:fillRect/>
          </a:stretch>
        </p:blipFill>
        <p:spPr bwMode="auto">
          <a:xfrm>
            <a:off x="1113709" y="6409493"/>
            <a:ext cx="521494" cy="350912"/>
          </a:xfrm>
          <a:prstGeom prst="rect">
            <a:avLst/>
          </a:prstGeom>
          <a:noFill/>
          <a:ln>
            <a:noFill/>
          </a:ln>
        </p:spPr>
      </p:pic>
      <p:sp>
        <p:nvSpPr>
          <p:cNvPr id="12" name="Textfeld 2">
            <a:extLst>
              <a:ext uri="{FF2B5EF4-FFF2-40B4-BE49-F238E27FC236}">
                <a16:creationId xmlns:a16="http://schemas.microsoft.com/office/drawing/2014/main" id="{8541D63D-DB66-3949-79A7-8362C6BE084D}"/>
              </a:ext>
            </a:extLst>
          </p:cNvPr>
          <p:cNvSpPr txBox="1">
            <a:spLocks noChangeArrowheads="1"/>
          </p:cNvSpPr>
          <p:nvPr userDrawn="1"/>
        </p:nvSpPr>
        <p:spPr bwMode="auto">
          <a:xfrm>
            <a:off x="1635203" y="6356350"/>
            <a:ext cx="2850833" cy="365124"/>
          </a:xfrm>
          <a:prstGeom prst="rect">
            <a:avLst/>
          </a:prstGeom>
          <a:noFill/>
          <a:ln w="9525">
            <a:noFill/>
            <a:miter lim="800000"/>
            <a:headEnd/>
            <a:tailEnd/>
          </a:ln>
        </p:spPr>
        <p:txBody>
          <a:bodyPr rot="0" vert="horz" wrap="square" lIns="91440" tIns="45720" rIns="91440" bIns="45720" anchor="t" anchorCtr="0">
            <a:noAutofit/>
          </a:bodyPr>
          <a:lstStyle/>
          <a:p>
            <a:pPr algn="just">
              <a:lnSpc>
                <a:spcPct val="107000"/>
              </a:lnSpc>
              <a:spcAft>
                <a:spcPts val="800"/>
              </a:spcAft>
            </a:pPr>
            <a:r>
              <a:rPr lang="en-GB" sz="800" dirty="0">
                <a:effectLst/>
                <a:latin typeface="Calibri" panose="020F0502020204030204" pitchFamily="34" charset="0"/>
                <a:ea typeface="Calibri" panose="020F0502020204030204" pitchFamily="34" charset="0"/>
                <a:cs typeface="Times New Roman" panose="02020603050405020304" pitchFamily="18" charset="0"/>
              </a:rPr>
              <a:t>This partnership has received funding from the European Union’s “EURATOM” research and innovation program under the 101061037 grant agreement</a:t>
            </a:r>
            <a:endParaRPr lang="fr-FR" sz="11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13" name="Image 12">
            <a:extLst>
              <a:ext uri="{FF2B5EF4-FFF2-40B4-BE49-F238E27FC236}">
                <a16:creationId xmlns:a16="http://schemas.microsoft.com/office/drawing/2014/main" id="{3D8106B1-2571-1AF7-C3CC-C4A712C0019B}"/>
              </a:ext>
            </a:extLst>
          </p:cNvPr>
          <p:cNvPicPr>
            <a:picLocks noChangeAspect="1"/>
          </p:cNvPicPr>
          <p:nvPr userDrawn="1"/>
        </p:nvPicPr>
        <p:blipFill>
          <a:blip r:embed="rId4">
            <a:alphaModFix amt="49000"/>
          </a:blip>
          <a:stretch>
            <a:fillRect/>
          </a:stretch>
        </p:blipFill>
        <p:spPr>
          <a:xfrm>
            <a:off x="74531" y="6239575"/>
            <a:ext cx="985839" cy="579673"/>
          </a:xfrm>
          <a:prstGeom prst="rect">
            <a:avLst/>
          </a:prstGeom>
          <a:effectLst>
            <a:outerShdw blurRad="669765" dist="50800" dir="5400000" algn="ctr" rotWithShape="0">
              <a:srgbClr val="000000">
                <a:alpha val="0"/>
              </a:srgbClr>
            </a:outerShdw>
          </a:effectLst>
        </p:spPr>
      </p:pic>
    </p:spTree>
    <p:extLst>
      <p:ext uri="{BB962C8B-B14F-4D97-AF65-F5344CB8AC3E}">
        <p14:creationId xmlns:p14="http://schemas.microsoft.com/office/powerpoint/2010/main" val="284619964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5B944D9D-B22C-6049-9E87-0424B9137064}" type="slidenum">
              <a:rPr lang="fr-FR" smtClean="0"/>
              <a:t>‹N°›</a:t>
            </a:fld>
            <a:endParaRPr lang="fr-FR"/>
          </a:p>
        </p:txBody>
      </p:sp>
      <p:pic>
        <p:nvPicPr>
          <p:cNvPr id="9" name="Grafik 22">
            <a:extLst>
              <a:ext uri="{FF2B5EF4-FFF2-40B4-BE49-F238E27FC236}">
                <a16:creationId xmlns:a16="http://schemas.microsoft.com/office/drawing/2014/main" id="{D6D01BDD-4F8B-9235-27B5-0CFAACDCDFDB}"/>
              </a:ext>
            </a:extLst>
          </p:cNvPr>
          <p:cNvPicPr>
            <a:picLocks noChangeAspect="1"/>
          </p:cNvPicPr>
          <p:nvPr userDrawn="1"/>
        </p:nvPicPr>
        <p:blipFill>
          <a:blip r:embed="rId2" cstate="print">
            <a:alphaModFix amt="49000"/>
            <a:extLst>
              <a:ext uri="{28A0092B-C50C-407E-A947-70E740481C1C}">
                <a14:useLocalDpi xmlns:a14="http://schemas.microsoft.com/office/drawing/2010/main" val="0"/>
              </a:ext>
            </a:extLst>
          </a:blip>
          <a:srcRect/>
          <a:stretch>
            <a:fillRect/>
          </a:stretch>
        </p:blipFill>
        <p:spPr bwMode="auto">
          <a:xfrm>
            <a:off x="1113709" y="6409493"/>
            <a:ext cx="521494" cy="350912"/>
          </a:xfrm>
          <a:prstGeom prst="rect">
            <a:avLst/>
          </a:prstGeom>
          <a:noFill/>
          <a:ln>
            <a:noFill/>
          </a:ln>
        </p:spPr>
      </p:pic>
      <p:sp>
        <p:nvSpPr>
          <p:cNvPr id="10" name="Textfeld 2">
            <a:extLst>
              <a:ext uri="{FF2B5EF4-FFF2-40B4-BE49-F238E27FC236}">
                <a16:creationId xmlns:a16="http://schemas.microsoft.com/office/drawing/2014/main" id="{5A7789A5-3BFB-CD58-A11F-D6D7E3EC93B2}"/>
              </a:ext>
            </a:extLst>
          </p:cNvPr>
          <p:cNvSpPr txBox="1">
            <a:spLocks noChangeArrowheads="1"/>
          </p:cNvSpPr>
          <p:nvPr userDrawn="1"/>
        </p:nvSpPr>
        <p:spPr bwMode="auto">
          <a:xfrm>
            <a:off x="1635203" y="6356350"/>
            <a:ext cx="2850833" cy="365124"/>
          </a:xfrm>
          <a:prstGeom prst="rect">
            <a:avLst/>
          </a:prstGeom>
          <a:noFill/>
          <a:ln w="9525">
            <a:noFill/>
            <a:miter lim="800000"/>
            <a:headEnd/>
            <a:tailEnd/>
          </a:ln>
        </p:spPr>
        <p:txBody>
          <a:bodyPr rot="0" vert="horz" wrap="square" lIns="91440" tIns="45720" rIns="91440" bIns="45720" anchor="t" anchorCtr="0">
            <a:noAutofit/>
          </a:bodyPr>
          <a:lstStyle/>
          <a:p>
            <a:pPr algn="just">
              <a:lnSpc>
                <a:spcPct val="107000"/>
              </a:lnSpc>
              <a:spcAft>
                <a:spcPts val="800"/>
              </a:spcAft>
            </a:pPr>
            <a:r>
              <a:rPr lang="en-GB" sz="800" dirty="0">
                <a:effectLst/>
                <a:latin typeface="Calibri" panose="020F0502020204030204" pitchFamily="34" charset="0"/>
                <a:ea typeface="Calibri" panose="020F0502020204030204" pitchFamily="34" charset="0"/>
                <a:cs typeface="Times New Roman" panose="02020603050405020304" pitchFamily="18" charset="0"/>
              </a:rPr>
              <a:t>This partnership has received funding from the European Union’s “EURATOM” research and innovation program under the 101061037 grant agreement</a:t>
            </a:r>
            <a:endParaRPr lang="fr-FR" sz="11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2" name="Date Placeholder 3">
            <a:extLst>
              <a:ext uri="{FF2B5EF4-FFF2-40B4-BE49-F238E27FC236}">
                <a16:creationId xmlns:a16="http://schemas.microsoft.com/office/drawing/2014/main" id="{FB5A891F-3006-F58C-7F18-25593B8F234B}"/>
              </a:ext>
            </a:extLst>
          </p:cNvPr>
          <p:cNvSpPr>
            <a:spLocks noGrp="1"/>
          </p:cNvSpPr>
          <p:nvPr>
            <p:ph type="dt" sz="half" idx="10"/>
          </p:nvPr>
        </p:nvSpPr>
        <p:spPr>
          <a:xfrm>
            <a:off x="4474367" y="6372860"/>
            <a:ext cx="985839" cy="365125"/>
          </a:xfrm>
        </p:spPr>
        <p:txBody>
          <a:bodyPr/>
          <a:lstStyle/>
          <a:p>
            <a:fld id="{ACDA93E7-2761-4A43-854A-3D5076D560DE}" type="datetimeFigureOut">
              <a:rPr lang="fr-FR" smtClean="0"/>
              <a:t>10/11/2024</a:t>
            </a:fld>
            <a:endParaRPr lang="fr-FR" dirty="0"/>
          </a:p>
        </p:txBody>
      </p:sp>
      <p:pic>
        <p:nvPicPr>
          <p:cNvPr id="14" name="Image 13">
            <a:extLst>
              <a:ext uri="{FF2B5EF4-FFF2-40B4-BE49-F238E27FC236}">
                <a16:creationId xmlns:a16="http://schemas.microsoft.com/office/drawing/2014/main" id="{98B68148-FF6B-077D-B336-766B1DCAB598}"/>
              </a:ext>
            </a:extLst>
          </p:cNvPr>
          <p:cNvPicPr>
            <a:picLocks noChangeAspect="1"/>
          </p:cNvPicPr>
          <p:nvPr userDrawn="1"/>
        </p:nvPicPr>
        <p:blipFill>
          <a:blip r:embed="rId3">
            <a:alphaModFix amt="49000"/>
          </a:blip>
          <a:stretch>
            <a:fillRect/>
          </a:stretch>
        </p:blipFill>
        <p:spPr>
          <a:xfrm>
            <a:off x="74531" y="6239575"/>
            <a:ext cx="985839" cy="579673"/>
          </a:xfrm>
          <a:prstGeom prst="rect">
            <a:avLst/>
          </a:prstGeom>
          <a:effectLst>
            <a:outerShdw blurRad="669765" dist="50800" dir="5400000" algn="ctr" rotWithShape="0">
              <a:srgbClr val="000000">
                <a:alpha val="0"/>
              </a:srgbClr>
            </a:outerShdw>
          </a:effectLst>
        </p:spPr>
      </p:pic>
    </p:spTree>
    <p:extLst>
      <p:ext uri="{BB962C8B-B14F-4D97-AF65-F5344CB8AC3E}">
        <p14:creationId xmlns:p14="http://schemas.microsoft.com/office/powerpoint/2010/main" val="309527877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11"/>
          </p:nvPr>
        </p:nvSpPr>
        <p:spPr>
          <a:xfrm>
            <a:off x="4495800" y="6356349"/>
            <a:ext cx="4114800" cy="365125"/>
          </a:xfrm>
        </p:spPr>
        <p:txBody>
          <a:bodyPr/>
          <a:lstStyle/>
          <a:p>
            <a:endParaRPr lang="fr-FR" dirty="0"/>
          </a:p>
        </p:txBody>
      </p:sp>
      <p:sp>
        <p:nvSpPr>
          <p:cNvPr id="7" name="Slide Number Placeholder 6"/>
          <p:cNvSpPr>
            <a:spLocks noGrp="1"/>
          </p:cNvSpPr>
          <p:nvPr>
            <p:ph type="sldNum" sz="quarter" idx="12"/>
          </p:nvPr>
        </p:nvSpPr>
        <p:spPr/>
        <p:txBody>
          <a:bodyPr/>
          <a:lstStyle/>
          <a:p>
            <a:fld id="{5B944D9D-B22C-6049-9E87-0424B9137064}" type="slidenum">
              <a:rPr lang="fr-FR" smtClean="0"/>
              <a:t>‹N°›</a:t>
            </a:fld>
            <a:endParaRPr lang="fr-FR"/>
          </a:p>
        </p:txBody>
      </p:sp>
      <p:pic>
        <p:nvPicPr>
          <p:cNvPr id="11" name="Grafik 22">
            <a:extLst>
              <a:ext uri="{FF2B5EF4-FFF2-40B4-BE49-F238E27FC236}">
                <a16:creationId xmlns:a16="http://schemas.microsoft.com/office/drawing/2014/main" id="{D906F7DB-7DCB-B432-84AC-091F97D5149D}"/>
              </a:ext>
            </a:extLst>
          </p:cNvPr>
          <p:cNvPicPr>
            <a:picLocks noChangeAspect="1"/>
          </p:cNvPicPr>
          <p:nvPr userDrawn="1"/>
        </p:nvPicPr>
        <p:blipFill>
          <a:blip r:embed="rId2" cstate="print">
            <a:alphaModFix amt="49000"/>
            <a:extLst>
              <a:ext uri="{28A0092B-C50C-407E-A947-70E740481C1C}">
                <a14:useLocalDpi xmlns:a14="http://schemas.microsoft.com/office/drawing/2010/main" val="0"/>
              </a:ext>
            </a:extLst>
          </a:blip>
          <a:srcRect/>
          <a:stretch>
            <a:fillRect/>
          </a:stretch>
        </p:blipFill>
        <p:spPr bwMode="auto">
          <a:xfrm>
            <a:off x="1113709" y="6409493"/>
            <a:ext cx="521494" cy="350912"/>
          </a:xfrm>
          <a:prstGeom prst="rect">
            <a:avLst/>
          </a:prstGeom>
          <a:noFill/>
          <a:ln>
            <a:noFill/>
          </a:ln>
        </p:spPr>
      </p:pic>
      <p:sp>
        <p:nvSpPr>
          <p:cNvPr id="12" name="Textfeld 2">
            <a:extLst>
              <a:ext uri="{FF2B5EF4-FFF2-40B4-BE49-F238E27FC236}">
                <a16:creationId xmlns:a16="http://schemas.microsoft.com/office/drawing/2014/main" id="{4D7487E3-0AFB-7482-6ADA-0ED3F62DCA95}"/>
              </a:ext>
            </a:extLst>
          </p:cNvPr>
          <p:cNvSpPr txBox="1">
            <a:spLocks noChangeArrowheads="1"/>
          </p:cNvSpPr>
          <p:nvPr userDrawn="1"/>
        </p:nvSpPr>
        <p:spPr bwMode="auto">
          <a:xfrm>
            <a:off x="1635203" y="6356350"/>
            <a:ext cx="2850833" cy="365124"/>
          </a:xfrm>
          <a:prstGeom prst="rect">
            <a:avLst/>
          </a:prstGeom>
          <a:noFill/>
          <a:ln w="9525">
            <a:noFill/>
            <a:miter lim="800000"/>
            <a:headEnd/>
            <a:tailEnd/>
          </a:ln>
        </p:spPr>
        <p:txBody>
          <a:bodyPr rot="0" vert="horz" wrap="square" lIns="91440" tIns="45720" rIns="91440" bIns="45720" anchor="t" anchorCtr="0">
            <a:noAutofit/>
          </a:bodyPr>
          <a:lstStyle/>
          <a:p>
            <a:pPr algn="just">
              <a:lnSpc>
                <a:spcPct val="107000"/>
              </a:lnSpc>
              <a:spcAft>
                <a:spcPts val="800"/>
              </a:spcAft>
            </a:pPr>
            <a:r>
              <a:rPr lang="en-GB" sz="800" dirty="0">
                <a:effectLst/>
                <a:latin typeface="Calibri" panose="020F0502020204030204" pitchFamily="34" charset="0"/>
                <a:ea typeface="Calibri" panose="020F0502020204030204" pitchFamily="34" charset="0"/>
                <a:cs typeface="Times New Roman" panose="02020603050405020304" pitchFamily="18" charset="0"/>
              </a:rPr>
              <a:t>This partnership has received funding from the European Union’s “EURATOM” research and innovation program under the 101061037 grant agreement</a:t>
            </a:r>
            <a:endParaRPr lang="fr-FR" sz="11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4" name="Date Placeholder 1">
            <a:extLst>
              <a:ext uri="{FF2B5EF4-FFF2-40B4-BE49-F238E27FC236}">
                <a16:creationId xmlns:a16="http://schemas.microsoft.com/office/drawing/2014/main" id="{05DC842E-B3E9-A002-4740-733CEA7D0880}"/>
              </a:ext>
            </a:extLst>
          </p:cNvPr>
          <p:cNvSpPr>
            <a:spLocks noGrp="1"/>
          </p:cNvSpPr>
          <p:nvPr>
            <p:ph type="dt" sz="half" idx="10"/>
          </p:nvPr>
        </p:nvSpPr>
        <p:spPr>
          <a:xfrm>
            <a:off x="4574382" y="6342379"/>
            <a:ext cx="2743200" cy="365125"/>
          </a:xfrm>
        </p:spPr>
        <p:txBody>
          <a:bodyPr/>
          <a:lstStyle/>
          <a:p>
            <a:fld id="{ACDA93E7-2761-4A43-854A-3D5076D560DE}" type="datetimeFigureOut">
              <a:rPr lang="fr-FR" smtClean="0"/>
              <a:t>10/11/2024</a:t>
            </a:fld>
            <a:endParaRPr lang="fr-FR" dirty="0"/>
          </a:p>
        </p:txBody>
      </p:sp>
      <p:pic>
        <p:nvPicPr>
          <p:cNvPr id="16" name="Image 15">
            <a:extLst>
              <a:ext uri="{FF2B5EF4-FFF2-40B4-BE49-F238E27FC236}">
                <a16:creationId xmlns:a16="http://schemas.microsoft.com/office/drawing/2014/main" id="{72302D03-2C0A-7419-476D-D07ED5038679}"/>
              </a:ext>
            </a:extLst>
          </p:cNvPr>
          <p:cNvPicPr>
            <a:picLocks noChangeAspect="1"/>
          </p:cNvPicPr>
          <p:nvPr userDrawn="1"/>
        </p:nvPicPr>
        <p:blipFill>
          <a:blip r:embed="rId3">
            <a:alphaModFix amt="49000"/>
          </a:blip>
          <a:stretch>
            <a:fillRect/>
          </a:stretch>
        </p:blipFill>
        <p:spPr>
          <a:xfrm>
            <a:off x="74531" y="6239575"/>
            <a:ext cx="985839" cy="579673"/>
          </a:xfrm>
          <a:prstGeom prst="rect">
            <a:avLst/>
          </a:prstGeom>
          <a:effectLst>
            <a:outerShdw blurRad="669765" dist="50800" dir="5400000" algn="ctr" rotWithShape="0">
              <a:srgbClr val="000000">
                <a:alpha val="0"/>
              </a:srgbClr>
            </a:outerShdw>
          </a:effectLst>
        </p:spPr>
      </p:pic>
    </p:spTree>
    <p:extLst>
      <p:ext uri="{BB962C8B-B14F-4D97-AF65-F5344CB8AC3E}">
        <p14:creationId xmlns:p14="http://schemas.microsoft.com/office/powerpoint/2010/main" val="96074594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Footer Placeholder 7"/>
          <p:cNvSpPr>
            <a:spLocks noGrp="1"/>
          </p:cNvSpPr>
          <p:nvPr>
            <p:ph type="ftr" sz="quarter" idx="11"/>
          </p:nvPr>
        </p:nvSpPr>
        <p:spPr/>
        <p:txBody>
          <a:bodyPr/>
          <a:lstStyle/>
          <a:p>
            <a:endParaRPr lang="fr-FR"/>
          </a:p>
        </p:txBody>
      </p:sp>
      <p:sp>
        <p:nvSpPr>
          <p:cNvPr id="9" name="Slide Number Placeholder 8"/>
          <p:cNvSpPr>
            <a:spLocks noGrp="1"/>
          </p:cNvSpPr>
          <p:nvPr>
            <p:ph type="sldNum" sz="quarter" idx="12"/>
          </p:nvPr>
        </p:nvSpPr>
        <p:spPr/>
        <p:txBody>
          <a:bodyPr/>
          <a:lstStyle/>
          <a:p>
            <a:fld id="{5B944D9D-B22C-6049-9E87-0424B9137064}" type="slidenum">
              <a:rPr lang="fr-FR" smtClean="0"/>
              <a:t>‹N°›</a:t>
            </a:fld>
            <a:endParaRPr lang="fr-FR"/>
          </a:p>
        </p:txBody>
      </p:sp>
      <p:pic>
        <p:nvPicPr>
          <p:cNvPr id="12" name="Grafik 22">
            <a:extLst>
              <a:ext uri="{FF2B5EF4-FFF2-40B4-BE49-F238E27FC236}">
                <a16:creationId xmlns:a16="http://schemas.microsoft.com/office/drawing/2014/main" id="{3B09C052-ED31-973E-086B-3B0D3E3C463B}"/>
              </a:ext>
            </a:extLst>
          </p:cNvPr>
          <p:cNvPicPr>
            <a:picLocks noChangeAspect="1"/>
          </p:cNvPicPr>
          <p:nvPr userDrawn="1"/>
        </p:nvPicPr>
        <p:blipFill>
          <a:blip r:embed="rId2" cstate="print">
            <a:alphaModFix amt="49000"/>
            <a:extLst>
              <a:ext uri="{28A0092B-C50C-407E-A947-70E740481C1C}">
                <a14:useLocalDpi xmlns:a14="http://schemas.microsoft.com/office/drawing/2010/main" val="0"/>
              </a:ext>
            </a:extLst>
          </a:blip>
          <a:srcRect/>
          <a:stretch>
            <a:fillRect/>
          </a:stretch>
        </p:blipFill>
        <p:spPr bwMode="auto">
          <a:xfrm>
            <a:off x="1113709" y="6409493"/>
            <a:ext cx="521494" cy="350912"/>
          </a:xfrm>
          <a:prstGeom prst="rect">
            <a:avLst/>
          </a:prstGeom>
          <a:noFill/>
          <a:ln>
            <a:noFill/>
          </a:ln>
        </p:spPr>
      </p:pic>
      <p:sp>
        <p:nvSpPr>
          <p:cNvPr id="13" name="Textfeld 2">
            <a:extLst>
              <a:ext uri="{FF2B5EF4-FFF2-40B4-BE49-F238E27FC236}">
                <a16:creationId xmlns:a16="http://schemas.microsoft.com/office/drawing/2014/main" id="{DC60624C-1122-07F7-1CAD-44E426B549EF}"/>
              </a:ext>
            </a:extLst>
          </p:cNvPr>
          <p:cNvSpPr txBox="1">
            <a:spLocks noChangeArrowheads="1"/>
          </p:cNvSpPr>
          <p:nvPr userDrawn="1"/>
        </p:nvSpPr>
        <p:spPr bwMode="auto">
          <a:xfrm>
            <a:off x="1635203" y="6356350"/>
            <a:ext cx="2850833" cy="365124"/>
          </a:xfrm>
          <a:prstGeom prst="rect">
            <a:avLst/>
          </a:prstGeom>
          <a:noFill/>
          <a:ln w="9525">
            <a:noFill/>
            <a:miter lim="800000"/>
            <a:headEnd/>
            <a:tailEnd/>
          </a:ln>
        </p:spPr>
        <p:txBody>
          <a:bodyPr rot="0" vert="horz" wrap="square" lIns="91440" tIns="45720" rIns="91440" bIns="45720" anchor="t" anchorCtr="0">
            <a:noAutofit/>
          </a:bodyPr>
          <a:lstStyle/>
          <a:p>
            <a:pPr algn="just">
              <a:lnSpc>
                <a:spcPct val="107000"/>
              </a:lnSpc>
              <a:spcAft>
                <a:spcPts val="800"/>
              </a:spcAft>
            </a:pPr>
            <a:r>
              <a:rPr lang="en-GB" sz="800" dirty="0">
                <a:effectLst/>
                <a:latin typeface="Calibri" panose="020F0502020204030204" pitchFamily="34" charset="0"/>
                <a:ea typeface="Calibri" panose="020F0502020204030204" pitchFamily="34" charset="0"/>
                <a:cs typeface="Times New Roman" panose="02020603050405020304" pitchFamily="18" charset="0"/>
              </a:rPr>
              <a:t>This partnership has received funding from the European Union’s “EURATOM” research and innovation program under the 101061037 grant agreement</a:t>
            </a:r>
            <a:endParaRPr lang="fr-FR" sz="11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5" name="Date Placeholder 1">
            <a:extLst>
              <a:ext uri="{FF2B5EF4-FFF2-40B4-BE49-F238E27FC236}">
                <a16:creationId xmlns:a16="http://schemas.microsoft.com/office/drawing/2014/main" id="{251D593E-392F-774B-4247-98CD88522E19}"/>
              </a:ext>
            </a:extLst>
          </p:cNvPr>
          <p:cNvSpPr>
            <a:spLocks noGrp="1"/>
          </p:cNvSpPr>
          <p:nvPr>
            <p:ph type="dt" sz="half" idx="10"/>
          </p:nvPr>
        </p:nvSpPr>
        <p:spPr>
          <a:xfrm>
            <a:off x="4574382" y="6342379"/>
            <a:ext cx="2743200" cy="365125"/>
          </a:xfrm>
        </p:spPr>
        <p:txBody>
          <a:bodyPr/>
          <a:lstStyle/>
          <a:p>
            <a:fld id="{ACDA93E7-2761-4A43-854A-3D5076D560DE}" type="datetimeFigureOut">
              <a:rPr lang="fr-FR" smtClean="0"/>
              <a:t>10/11/2024</a:t>
            </a:fld>
            <a:endParaRPr lang="fr-FR" dirty="0"/>
          </a:p>
        </p:txBody>
      </p:sp>
      <p:pic>
        <p:nvPicPr>
          <p:cNvPr id="17" name="Image 16">
            <a:extLst>
              <a:ext uri="{FF2B5EF4-FFF2-40B4-BE49-F238E27FC236}">
                <a16:creationId xmlns:a16="http://schemas.microsoft.com/office/drawing/2014/main" id="{36E14BE0-5D1E-9FA4-660C-E79AC04719B8}"/>
              </a:ext>
            </a:extLst>
          </p:cNvPr>
          <p:cNvPicPr>
            <a:picLocks noChangeAspect="1"/>
          </p:cNvPicPr>
          <p:nvPr userDrawn="1"/>
        </p:nvPicPr>
        <p:blipFill>
          <a:blip r:embed="rId3">
            <a:alphaModFix amt="49000"/>
          </a:blip>
          <a:stretch>
            <a:fillRect/>
          </a:stretch>
        </p:blipFill>
        <p:spPr>
          <a:xfrm>
            <a:off x="74531" y="6239575"/>
            <a:ext cx="985839" cy="579673"/>
          </a:xfrm>
          <a:prstGeom prst="rect">
            <a:avLst/>
          </a:prstGeom>
          <a:effectLst>
            <a:outerShdw blurRad="669765" dist="50800" dir="5400000" algn="ctr" rotWithShape="0">
              <a:srgbClr val="000000">
                <a:alpha val="0"/>
              </a:srgbClr>
            </a:outerShdw>
          </a:effectLst>
        </p:spPr>
      </p:pic>
    </p:spTree>
    <p:extLst>
      <p:ext uri="{BB962C8B-B14F-4D97-AF65-F5344CB8AC3E}">
        <p14:creationId xmlns:p14="http://schemas.microsoft.com/office/powerpoint/2010/main" val="258963081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4" name="Footer Placeholder 3"/>
          <p:cNvSpPr>
            <a:spLocks noGrp="1"/>
          </p:cNvSpPr>
          <p:nvPr>
            <p:ph type="ftr" sz="quarter" idx="11"/>
          </p:nvPr>
        </p:nvSpPr>
        <p:spPr/>
        <p:txBody>
          <a:bodyPr/>
          <a:lstStyle/>
          <a:p>
            <a:endParaRPr lang="fr-FR"/>
          </a:p>
        </p:txBody>
      </p:sp>
      <p:sp>
        <p:nvSpPr>
          <p:cNvPr id="5" name="Slide Number Placeholder 4"/>
          <p:cNvSpPr>
            <a:spLocks noGrp="1"/>
          </p:cNvSpPr>
          <p:nvPr>
            <p:ph type="sldNum" sz="quarter" idx="12"/>
          </p:nvPr>
        </p:nvSpPr>
        <p:spPr/>
        <p:txBody>
          <a:bodyPr/>
          <a:lstStyle/>
          <a:p>
            <a:fld id="{5B944D9D-B22C-6049-9E87-0424B9137064}" type="slidenum">
              <a:rPr lang="fr-FR" smtClean="0"/>
              <a:t>‹N°›</a:t>
            </a:fld>
            <a:endParaRPr lang="fr-FR"/>
          </a:p>
        </p:txBody>
      </p:sp>
      <p:pic>
        <p:nvPicPr>
          <p:cNvPr id="8" name="Grafik 22">
            <a:extLst>
              <a:ext uri="{FF2B5EF4-FFF2-40B4-BE49-F238E27FC236}">
                <a16:creationId xmlns:a16="http://schemas.microsoft.com/office/drawing/2014/main" id="{123C1B02-C4E6-0C1E-20B1-F11BA0729B5D}"/>
              </a:ext>
            </a:extLst>
          </p:cNvPr>
          <p:cNvPicPr>
            <a:picLocks noChangeAspect="1"/>
          </p:cNvPicPr>
          <p:nvPr userDrawn="1"/>
        </p:nvPicPr>
        <p:blipFill>
          <a:blip r:embed="rId2" cstate="print">
            <a:alphaModFix amt="49000"/>
            <a:extLst>
              <a:ext uri="{28A0092B-C50C-407E-A947-70E740481C1C}">
                <a14:useLocalDpi xmlns:a14="http://schemas.microsoft.com/office/drawing/2010/main" val="0"/>
              </a:ext>
            </a:extLst>
          </a:blip>
          <a:srcRect/>
          <a:stretch>
            <a:fillRect/>
          </a:stretch>
        </p:blipFill>
        <p:spPr bwMode="auto">
          <a:xfrm>
            <a:off x="1113709" y="6409493"/>
            <a:ext cx="521494" cy="350912"/>
          </a:xfrm>
          <a:prstGeom prst="rect">
            <a:avLst/>
          </a:prstGeom>
          <a:noFill/>
          <a:ln>
            <a:noFill/>
          </a:ln>
        </p:spPr>
      </p:pic>
      <p:sp>
        <p:nvSpPr>
          <p:cNvPr id="9" name="Textfeld 2">
            <a:extLst>
              <a:ext uri="{FF2B5EF4-FFF2-40B4-BE49-F238E27FC236}">
                <a16:creationId xmlns:a16="http://schemas.microsoft.com/office/drawing/2014/main" id="{B9860458-DE60-E6E7-17A3-B2B30C673F3D}"/>
              </a:ext>
            </a:extLst>
          </p:cNvPr>
          <p:cNvSpPr txBox="1">
            <a:spLocks noChangeArrowheads="1"/>
          </p:cNvSpPr>
          <p:nvPr userDrawn="1"/>
        </p:nvSpPr>
        <p:spPr bwMode="auto">
          <a:xfrm>
            <a:off x="1635203" y="6356350"/>
            <a:ext cx="2850833" cy="365124"/>
          </a:xfrm>
          <a:prstGeom prst="rect">
            <a:avLst/>
          </a:prstGeom>
          <a:noFill/>
          <a:ln w="9525">
            <a:noFill/>
            <a:miter lim="800000"/>
            <a:headEnd/>
            <a:tailEnd/>
          </a:ln>
        </p:spPr>
        <p:txBody>
          <a:bodyPr rot="0" vert="horz" wrap="square" lIns="91440" tIns="45720" rIns="91440" bIns="45720" anchor="t" anchorCtr="0">
            <a:noAutofit/>
          </a:bodyPr>
          <a:lstStyle/>
          <a:p>
            <a:pPr algn="just">
              <a:lnSpc>
                <a:spcPct val="107000"/>
              </a:lnSpc>
              <a:spcAft>
                <a:spcPts val="800"/>
              </a:spcAft>
            </a:pPr>
            <a:r>
              <a:rPr lang="en-GB" sz="800" dirty="0">
                <a:effectLst/>
                <a:latin typeface="Calibri" panose="020F0502020204030204" pitchFamily="34" charset="0"/>
                <a:ea typeface="Calibri" panose="020F0502020204030204" pitchFamily="34" charset="0"/>
                <a:cs typeface="Times New Roman" panose="02020603050405020304" pitchFamily="18" charset="0"/>
              </a:rPr>
              <a:t>This partnership has received funding from the European Union’s “EURATOM” research and innovation program under the 101061037 grant agreement</a:t>
            </a:r>
            <a:endParaRPr lang="fr-FR" sz="11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1" name="Date Placeholder 1">
            <a:extLst>
              <a:ext uri="{FF2B5EF4-FFF2-40B4-BE49-F238E27FC236}">
                <a16:creationId xmlns:a16="http://schemas.microsoft.com/office/drawing/2014/main" id="{F131D0A7-0F0E-FEA4-4CFD-B3CC98115FDD}"/>
              </a:ext>
            </a:extLst>
          </p:cNvPr>
          <p:cNvSpPr>
            <a:spLocks noGrp="1"/>
          </p:cNvSpPr>
          <p:nvPr>
            <p:ph type="dt" sz="half" idx="10"/>
          </p:nvPr>
        </p:nvSpPr>
        <p:spPr>
          <a:xfrm>
            <a:off x="4574382" y="6342379"/>
            <a:ext cx="2743200" cy="365125"/>
          </a:xfrm>
        </p:spPr>
        <p:txBody>
          <a:bodyPr/>
          <a:lstStyle/>
          <a:p>
            <a:fld id="{ACDA93E7-2761-4A43-854A-3D5076D560DE}" type="datetimeFigureOut">
              <a:rPr lang="fr-FR" smtClean="0"/>
              <a:t>10/11/2024</a:t>
            </a:fld>
            <a:endParaRPr lang="fr-FR" dirty="0"/>
          </a:p>
        </p:txBody>
      </p:sp>
      <p:pic>
        <p:nvPicPr>
          <p:cNvPr id="13" name="Image 12">
            <a:extLst>
              <a:ext uri="{FF2B5EF4-FFF2-40B4-BE49-F238E27FC236}">
                <a16:creationId xmlns:a16="http://schemas.microsoft.com/office/drawing/2014/main" id="{815B7C55-2A7A-1D28-3127-B5F95C691967}"/>
              </a:ext>
            </a:extLst>
          </p:cNvPr>
          <p:cNvPicPr>
            <a:picLocks noChangeAspect="1"/>
          </p:cNvPicPr>
          <p:nvPr userDrawn="1"/>
        </p:nvPicPr>
        <p:blipFill>
          <a:blip r:embed="rId3">
            <a:alphaModFix amt="49000"/>
          </a:blip>
          <a:stretch>
            <a:fillRect/>
          </a:stretch>
        </p:blipFill>
        <p:spPr>
          <a:xfrm>
            <a:off x="74531" y="6239575"/>
            <a:ext cx="985839" cy="579673"/>
          </a:xfrm>
          <a:prstGeom prst="rect">
            <a:avLst/>
          </a:prstGeom>
          <a:effectLst>
            <a:outerShdw blurRad="669765" dist="50800" dir="5400000" algn="ctr" rotWithShape="0">
              <a:srgbClr val="000000">
                <a:alpha val="0"/>
              </a:srgbClr>
            </a:outerShdw>
          </a:effectLst>
        </p:spPr>
      </p:pic>
    </p:spTree>
    <p:extLst>
      <p:ext uri="{BB962C8B-B14F-4D97-AF65-F5344CB8AC3E}">
        <p14:creationId xmlns:p14="http://schemas.microsoft.com/office/powerpoint/2010/main" val="368294130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574382" y="6342379"/>
            <a:ext cx="2743200" cy="365125"/>
          </a:xfrm>
        </p:spPr>
        <p:txBody>
          <a:bodyPr/>
          <a:lstStyle/>
          <a:p>
            <a:fld id="{ACDA93E7-2761-4A43-854A-3D5076D560DE}" type="datetimeFigureOut">
              <a:rPr lang="fr-FR" smtClean="0"/>
              <a:t>10/11/2024</a:t>
            </a:fld>
            <a:endParaRPr lang="fr-FR" dirty="0"/>
          </a:p>
        </p:txBody>
      </p:sp>
      <p:sp>
        <p:nvSpPr>
          <p:cNvPr id="3" name="Footer Placeholder 2"/>
          <p:cNvSpPr>
            <a:spLocks noGrp="1"/>
          </p:cNvSpPr>
          <p:nvPr>
            <p:ph type="ftr" sz="quarter" idx="11"/>
          </p:nvPr>
        </p:nvSpPr>
        <p:spPr>
          <a:xfrm>
            <a:off x="4574382" y="6342304"/>
            <a:ext cx="4114800" cy="365125"/>
          </a:xfrm>
        </p:spPr>
        <p:txBody>
          <a:bodyPr/>
          <a:lstStyle/>
          <a:p>
            <a:endParaRPr lang="fr-FR" dirty="0"/>
          </a:p>
        </p:txBody>
      </p:sp>
      <p:sp>
        <p:nvSpPr>
          <p:cNvPr id="4" name="Slide Number Placeholder 3"/>
          <p:cNvSpPr>
            <a:spLocks noGrp="1"/>
          </p:cNvSpPr>
          <p:nvPr>
            <p:ph type="sldNum" sz="quarter" idx="12"/>
          </p:nvPr>
        </p:nvSpPr>
        <p:spPr/>
        <p:txBody>
          <a:bodyPr/>
          <a:lstStyle/>
          <a:p>
            <a:fld id="{5B944D9D-B22C-6049-9E87-0424B9137064}" type="slidenum">
              <a:rPr lang="fr-FR" smtClean="0"/>
              <a:t>‹N°›</a:t>
            </a:fld>
            <a:endParaRPr lang="fr-FR"/>
          </a:p>
        </p:txBody>
      </p:sp>
      <p:pic>
        <p:nvPicPr>
          <p:cNvPr id="9" name="Grafik 22">
            <a:extLst>
              <a:ext uri="{FF2B5EF4-FFF2-40B4-BE49-F238E27FC236}">
                <a16:creationId xmlns:a16="http://schemas.microsoft.com/office/drawing/2014/main" id="{8C92018C-7908-3AE0-64B2-0322D9BD7937}"/>
              </a:ext>
            </a:extLst>
          </p:cNvPr>
          <p:cNvPicPr>
            <a:picLocks noChangeAspect="1"/>
          </p:cNvPicPr>
          <p:nvPr userDrawn="1"/>
        </p:nvPicPr>
        <p:blipFill>
          <a:blip r:embed="rId2" cstate="print">
            <a:alphaModFix amt="49000"/>
            <a:extLst>
              <a:ext uri="{28A0092B-C50C-407E-A947-70E740481C1C}">
                <a14:useLocalDpi xmlns:a14="http://schemas.microsoft.com/office/drawing/2010/main" val="0"/>
              </a:ext>
            </a:extLst>
          </a:blip>
          <a:srcRect/>
          <a:stretch>
            <a:fillRect/>
          </a:stretch>
        </p:blipFill>
        <p:spPr bwMode="auto">
          <a:xfrm>
            <a:off x="1113709" y="6409493"/>
            <a:ext cx="521494" cy="350912"/>
          </a:xfrm>
          <a:prstGeom prst="rect">
            <a:avLst/>
          </a:prstGeom>
          <a:noFill/>
          <a:ln>
            <a:noFill/>
          </a:ln>
        </p:spPr>
      </p:pic>
      <p:sp>
        <p:nvSpPr>
          <p:cNvPr id="10" name="Textfeld 2">
            <a:extLst>
              <a:ext uri="{FF2B5EF4-FFF2-40B4-BE49-F238E27FC236}">
                <a16:creationId xmlns:a16="http://schemas.microsoft.com/office/drawing/2014/main" id="{E128F51D-2154-A42F-5E5E-0454BBAFCF3D}"/>
              </a:ext>
            </a:extLst>
          </p:cNvPr>
          <p:cNvSpPr txBox="1">
            <a:spLocks noChangeArrowheads="1"/>
          </p:cNvSpPr>
          <p:nvPr userDrawn="1"/>
        </p:nvSpPr>
        <p:spPr bwMode="auto">
          <a:xfrm>
            <a:off x="1635203" y="6356350"/>
            <a:ext cx="2850833" cy="365124"/>
          </a:xfrm>
          <a:prstGeom prst="rect">
            <a:avLst/>
          </a:prstGeom>
          <a:noFill/>
          <a:ln w="9525">
            <a:noFill/>
            <a:miter lim="800000"/>
            <a:headEnd/>
            <a:tailEnd/>
          </a:ln>
        </p:spPr>
        <p:txBody>
          <a:bodyPr rot="0" vert="horz" wrap="square" lIns="91440" tIns="45720" rIns="91440" bIns="45720" anchor="t" anchorCtr="0">
            <a:noAutofit/>
          </a:bodyPr>
          <a:lstStyle/>
          <a:p>
            <a:pPr algn="just">
              <a:lnSpc>
                <a:spcPct val="107000"/>
              </a:lnSpc>
              <a:spcAft>
                <a:spcPts val="800"/>
              </a:spcAft>
            </a:pPr>
            <a:r>
              <a:rPr lang="en-GB" sz="800" dirty="0">
                <a:effectLst/>
                <a:latin typeface="Calibri" panose="020F0502020204030204" pitchFamily="34" charset="0"/>
                <a:ea typeface="Calibri" panose="020F0502020204030204" pitchFamily="34" charset="0"/>
                <a:cs typeface="Times New Roman" panose="02020603050405020304" pitchFamily="18" charset="0"/>
              </a:rPr>
              <a:t>This partnership has received funding from the European Union’s “EURATOM” research and innovation program under the 101061037 grant agreement</a:t>
            </a:r>
            <a:endParaRPr lang="fr-FR" sz="11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11" name="Image 10">
            <a:extLst>
              <a:ext uri="{FF2B5EF4-FFF2-40B4-BE49-F238E27FC236}">
                <a16:creationId xmlns:a16="http://schemas.microsoft.com/office/drawing/2014/main" id="{3EACBC88-FE02-8C9B-C6FA-C8A4EA7C9B98}"/>
              </a:ext>
            </a:extLst>
          </p:cNvPr>
          <p:cNvPicPr>
            <a:picLocks noChangeAspect="1"/>
          </p:cNvPicPr>
          <p:nvPr userDrawn="1"/>
        </p:nvPicPr>
        <p:blipFill>
          <a:blip r:embed="rId3">
            <a:alphaModFix amt="49000"/>
          </a:blip>
          <a:stretch>
            <a:fillRect/>
          </a:stretch>
        </p:blipFill>
        <p:spPr>
          <a:xfrm>
            <a:off x="74531" y="6239575"/>
            <a:ext cx="985839" cy="579673"/>
          </a:xfrm>
          <a:prstGeom prst="rect">
            <a:avLst/>
          </a:prstGeom>
          <a:effectLst>
            <a:outerShdw blurRad="669765" dist="50800" dir="5400000" algn="ctr" rotWithShape="0">
              <a:srgbClr val="000000">
                <a:alpha val="0"/>
              </a:srgbClr>
            </a:outerShdw>
          </a:effectLst>
        </p:spPr>
      </p:pic>
    </p:spTree>
    <p:extLst>
      <p:ext uri="{BB962C8B-B14F-4D97-AF65-F5344CB8AC3E}">
        <p14:creationId xmlns:p14="http://schemas.microsoft.com/office/powerpoint/2010/main" val="380372184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a:xfrm>
            <a:off x="4495800" y="6379193"/>
            <a:ext cx="2743200" cy="365125"/>
          </a:xfrm>
        </p:spPr>
        <p:txBody>
          <a:bodyPr/>
          <a:lstStyle/>
          <a:p>
            <a:fld id="{ACDA93E7-2761-4A43-854A-3D5076D560DE}" type="datetimeFigureOut">
              <a:rPr lang="fr-FR" smtClean="0"/>
              <a:t>10/11/2024</a:t>
            </a:fld>
            <a:endParaRPr lang="fr-FR" dirty="0"/>
          </a:p>
        </p:txBody>
      </p:sp>
      <p:sp>
        <p:nvSpPr>
          <p:cNvPr id="7" name="Slide Number Placeholder 6"/>
          <p:cNvSpPr>
            <a:spLocks noGrp="1"/>
          </p:cNvSpPr>
          <p:nvPr>
            <p:ph type="sldNum" sz="quarter" idx="12"/>
          </p:nvPr>
        </p:nvSpPr>
        <p:spPr/>
        <p:txBody>
          <a:bodyPr/>
          <a:lstStyle/>
          <a:p>
            <a:fld id="{5B944D9D-B22C-6049-9E87-0424B9137064}" type="slidenum">
              <a:rPr lang="fr-FR" smtClean="0"/>
              <a:t>‹N°›</a:t>
            </a:fld>
            <a:endParaRPr lang="fr-FR"/>
          </a:p>
        </p:txBody>
      </p:sp>
      <p:pic>
        <p:nvPicPr>
          <p:cNvPr id="14" name="Grafik 22">
            <a:extLst>
              <a:ext uri="{FF2B5EF4-FFF2-40B4-BE49-F238E27FC236}">
                <a16:creationId xmlns:a16="http://schemas.microsoft.com/office/drawing/2014/main" id="{B9FEBD33-2552-C84B-FB6D-9E32FF3048FE}"/>
              </a:ext>
            </a:extLst>
          </p:cNvPr>
          <p:cNvPicPr>
            <a:picLocks noChangeAspect="1"/>
          </p:cNvPicPr>
          <p:nvPr userDrawn="1"/>
        </p:nvPicPr>
        <p:blipFill>
          <a:blip r:embed="rId2" cstate="print">
            <a:alphaModFix amt="49000"/>
            <a:extLst>
              <a:ext uri="{28A0092B-C50C-407E-A947-70E740481C1C}">
                <a14:useLocalDpi xmlns:a14="http://schemas.microsoft.com/office/drawing/2010/main" val="0"/>
              </a:ext>
            </a:extLst>
          </a:blip>
          <a:srcRect/>
          <a:stretch>
            <a:fillRect/>
          </a:stretch>
        </p:blipFill>
        <p:spPr bwMode="auto">
          <a:xfrm>
            <a:off x="1113709" y="6409493"/>
            <a:ext cx="521494" cy="350912"/>
          </a:xfrm>
          <a:prstGeom prst="rect">
            <a:avLst/>
          </a:prstGeom>
          <a:noFill/>
          <a:ln>
            <a:noFill/>
          </a:ln>
        </p:spPr>
      </p:pic>
      <p:sp>
        <p:nvSpPr>
          <p:cNvPr id="15" name="Textfeld 2">
            <a:extLst>
              <a:ext uri="{FF2B5EF4-FFF2-40B4-BE49-F238E27FC236}">
                <a16:creationId xmlns:a16="http://schemas.microsoft.com/office/drawing/2014/main" id="{A1ADC222-0079-C0B1-4746-3BA84BC0DE4C}"/>
              </a:ext>
            </a:extLst>
          </p:cNvPr>
          <p:cNvSpPr txBox="1">
            <a:spLocks noChangeArrowheads="1"/>
          </p:cNvSpPr>
          <p:nvPr userDrawn="1"/>
        </p:nvSpPr>
        <p:spPr bwMode="auto">
          <a:xfrm>
            <a:off x="1635203" y="6356350"/>
            <a:ext cx="2850833" cy="365124"/>
          </a:xfrm>
          <a:prstGeom prst="rect">
            <a:avLst/>
          </a:prstGeom>
          <a:noFill/>
          <a:ln w="9525">
            <a:noFill/>
            <a:miter lim="800000"/>
            <a:headEnd/>
            <a:tailEnd/>
          </a:ln>
        </p:spPr>
        <p:txBody>
          <a:bodyPr rot="0" vert="horz" wrap="square" lIns="91440" tIns="45720" rIns="91440" bIns="45720" anchor="t" anchorCtr="0">
            <a:noAutofit/>
          </a:bodyPr>
          <a:lstStyle/>
          <a:p>
            <a:pPr algn="just">
              <a:lnSpc>
                <a:spcPct val="107000"/>
              </a:lnSpc>
              <a:spcAft>
                <a:spcPts val="800"/>
              </a:spcAft>
            </a:pPr>
            <a:r>
              <a:rPr lang="en-GB" sz="800" dirty="0">
                <a:effectLst/>
                <a:latin typeface="Calibri" panose="020F0502020204030204" pitchFamily="34" charset="0"/>
                <a:ea typeface="Calibri" panose="020F0502020204030204" pitchFamily="34" charset="0"/>
                <a:cs typeface="Times New Roman" panose="02020603050405020304" pitchFamily="18" charset="0"/>
              </a:rPr>
              <a:t>This partnership has received funding from the European Union’s “EURATOM” research and innovation program under the 101061037 grant agreement</a:t>
            </a:r>
            <a:endParaRPr lang="fr-FR" sz="11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16" name="Image 15">
            <a:extLst>
              <a:ext uri="{FF2B5EF4-FFF2-40B4-BE49-F238E27FC236}">
                <a16:creationId xmlns:a16="http://schemas.microsoft.com/office/drawing/2014/main" id="{97AAFFE7-DF0A-26FF-37CB-92E9214040C9}"/>
              </a:ext>
            </a:extLst>
          </p:cNvPr>
          <p:cNvPicPr>
            <a:picLocks noChangeAspect="1"/>
          </p:cNvPicPr>
          <p:nvPr userDrawn="1"/>
        </p:nvPicPr>
        <p:blipFill>
          <a:blip r:embed="rId3">
            <a:alphaModFix amt="49000"/>
          </a:blip>
          <a:stretch>
            <a:fillRect/>
          </a:stretch>
        </p:blipFill>
        <p:spPr>
          <a:xfrm>
            <a:off x="74531" y="6239575"/>
            <a:ext cx="985839" cy="579673"/>
          </a:xfrm>
          <a:prstGeom prst="rect">
            <a:avLst/>
          </a:prstGeom>
          <a:effectLst>
            <a:outerShdw blurRad="669765" dist="50800" dir="5400000" algn="ctr" rotWithShape="0">
              <a:srgbClr val="000000">
                <a:alpha val="0"/>
              </a:srgbClr>
            </a:outerShdw>
          </a:effectLst>
        </p:spPr>
      </p:pic>
    </p:spTree>
    <p:extLst>
      <p:ext uri="{BB962C8B-B14F-4D97-AF65-F5344CB8AC3E}">
        <p14:creationId xmlns:p14="http://schemas.microsoft.com/office/powerpoint/2010/main" val="205398875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5B944D9D-B22C-6049-9E87-0424B9137064}" type="slidenum">
              <a:rPr lang="fr-FR" smtClean="0"/>
              <a:t>‹N°›</a:t>
            </a:fld>
            <a:endParaRPr lang="fr-FR"/>
          </a:p>
        </p:txBody>
      </p:sp>
      <p:sp>
        <p:nvSpPr>
          <p:cNvPr id="10" name="Date Placeholder 4">
            <a:extLst>
              <a:ext uri="{FF2B5EF4-FFF2-40B4-BE49-F238E27FC236}">
                <a16:creationId xmlns:a16="http://schemas.microsoft.com/office/drawing/2014/main" id="{D142D796-C709-3579-FCDD-275557397251}"/>
              </a:ext>
            </a:extLst>
          </p:cNvPr>
          <p:cNvSpPr>
            <a:spLocks noGrp="1"/>
          </p:cNvSpPr>
          <p:nvPr>
            <p:ph type="dt" sz="half" idx="10"/>
          </p:nvPr>
        </p:nvSpPr>
        <p:spPr>
          <a:xfrm>
            <a:off x="4495800" y="6379193"/>
            <a:ext cx="2743200" cy="365125"/>
          </a:xfrm>
        </p:spPr>
        <p:txBody>
          <a:bodyPr/>
          <a:lstStyle/>
          <a:p>
            <a:fld id="{ACDA93E7-2761-4A43-854A-3D5076D560DE}" type="datetimeFigureOut">
              <a:rPr lang="fr-FR" smtClean="0"/>
              <a:t>10/11/2024</a:t>
            </a:fld>
            <a:endParaRPr lang="fr-FR" dirty="0"/>
          </a:p>
        </p:txBody>
      </p:sp>
      <p:pic>
        <p:nvPicPr>
          <p:cNvPr id="15" name="Grafik 22">
            <a:extLst>
              <a:ext uri="{FF2B5EF4-FFF2-40B4-BE49-F238E27FC236}">
                <a16:creationId xmlns:a16="http://schemas.microsoft.com/office/drawing/2014/main" id="{941E7CF9-D022-0C09-D12E-FDA9B43D63BF}"/>
              </a:ext>
            </a:extLst>
          </p:cNvPr>
          <p:cNvPicPr>
            <a:picLocks noChangeAspect="1"/>
          </p:cNvPicPr>
          <p:nvPr userDrawn="1"/>
        </p:nvPicPr>
        <p:blipFill>
          <a:blip r:embed="rId2" cstate="print">
            <a:alphaModFix amt="49000"/>
            <a:extLst>
              <a:ext uri="{28A0092B-C50C-407E-A947-70E740481C1C}">
                <a14:useLocalDpi xmlns:a14="http://schemas.microsoft.com/office/drawing/2010/main" val="0"/>
              </a:ext>
            </a:extLst>
          </a:blip>
          <a:srcRect/>
          <a:stretch>
            <a:fillRect/>
          </a:stretch>
        </p:blipFill>
        <p:spPr bwMode="auto">
          <a:xfrm>
            <a:off x="1113709" y="6409493"/>
            <a:ext cx="521494" cy="350912"/>
          </a:xfrm>
          <a:prstGeom prst="rect">
            <a:avLst/>
          </a:prstGeom>
          <a:noFill/>
          <a:ln>
            <a:noFill/>
          </a:ln>
        </p:spPr>
      </p:pic>
      <p:sp>
        <p:nvSpPr>
          <p:cNvPr id="16" name="Textfeld 2">
            <a:extLst>
              <a:ext uri="{FF2B5EF4-FFF2-40B4-BE49-F238E27FC236}">
                <a16:creationId xmlns:a16="http://schemas.microsoft.com/office/drawing/2014/main" id="{5B44BF5A-49A4-053A-809D-22A0263BA88A}"/>
              </a:ext>
            </a:extLst>
          </p:cNvPr>
          <p:cNvSpPr txBox="1">
            <a:spLocks noChangeArrowheads="1"/>
          </p:cNvSpPr>
          <p:nvPr userDrawn="1"/>
        </p:nvSpPr>
        <p:spPr bwMode="auto">
          <a:xfrm>
            <a:off x="1635203" y="6356350"/>
            <a:ext cx="2850833" cy="365124"/>
          </a:xfrm>
          <a:prstGeom prst="rect">
            <a:avLst/>
          </a:prstGeom>
          <a:noFill/>
          <a:ln w="9525">
            <a:noFill/>
            <a:miter lim="800000"/>
            <a:headEnd/>
            <a:tailEnd/>
          </a:ln>
        </p:spPr>
        <p:txBody>
          <a:bodyPr rot="0" vert="horz" wrap="square" lIns="91440" tIns="45720" rIns="91440" bIns="45720" anchor="t" anchorCtr="0">
            <a:noAutofit/>
          </a:bodyPr>
          <a:lstStyle/>
          <a:p>
            <a:pPr algn="just">
              <a:lnSpc>
                <a:spcPct val="107000"/>
              </a:lnSpc>
              <a:spcAft>
                <a:spcPts val="800"/>
              </a:spcAft>
            </a:pPr>
            <a:r>
              <a:rPr lang="en-GB" sz="800" dirty="0">
                <a:effectLst/>
                <a:latin typeface="Calibri" panose="020F0502020204030204" pitchFamily="34" charset="0"/>
                <a:ea typeface="Calibri" panose="020F0502020204030204" pitchFamily="34" charset="0"/>
                <a:cs typeface="Times New Roman" panose="02020603050405020304" pitchFamily="18" charset="0"/>
              </a:rPr>
              <a:t>This partnership has received funding from the European Union’s “EURATOM” research and innovation program under the 101061037 grant agreement</a:t>
            </a:r>
            <a:endParaRPr lang="fr-FR" sz="11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17" name="Image 16">
            <a:extLst>
              <a:ext uri="{FF2B5EF4-FFF2-40B4-BE49-F238E27FC236}">
                <a16:creationId xmlns:a16="http://schemas.microsoft.com/office/drawing/2014/main" id="{0CF60D6A-F310-53EE-10CA-DF01634CCAC6}"/>
              </a:ext>
            </a:extLst>
          </p:cNvPr>
          <p:cNvPicPr>
            <a:picLocks noChangeAspect="1"/>
          </p:cNvPicPr>
          <p:nvPr userDrawn="1"/>
        </p:nvPicPr>
        <p:blipFill>
          <a:blip r:embed="rId3">
            <a:alphaModFix amt="49000"/>
          </a:blip>
          <a:stretch>
            <a:fillRect/>
          </a:stretch>
        </p:blipFill>
        <p:spPr>
          <a:xfrm>
            <a:off x="74531" y="6239575"/>
            <a:ext cx="985839" cy="579673"/>
          </a:xfrm>
          <a:prstGeom prst="rect">
            <a:avLst/>
          </a:prstGeom>
          <a:effectLst>
            <a:outerShdw blurRad="669765" dist="50800" dir="5400000" algn="ctr" rotWithShape="0">
              <a:srgbClr val="000000">
                <a:alpha val="0"/>
              </a:srgbClr>
            </a:outerShdw>
          </a:effectLst>
        </p:spPr>
      </p:pic>
    </p:spTree>
    <p:extLst>
      <p:ext uri="{BB962C8B-B14F-4D97-AF65-F5344CB8AC3E}">
        <p14:creationId xmlns:p14="http://schemas.microsoft.com/office/powerpoint/2010/main" val="232203436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CDA93E7-2761-4A43-854A-3D5076D560DE}" type="datetimeFigureOut">
              <a:rPr lang="fr-FR" smtClean="0"/>
              <a:t>10/11/2024</a:t>
            </a:fld>
            <a:endParaRPr lang="fr-F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B944D9D-B22C-6049-9E87-0424B9137064}" type="slidenum">
              <a:rPr lang="fr-FR" smtClean="0"/>
              <a:t>‹N°›</a:t>
            </a:fld>
            <a:endParaRPr lang="fr-FR"/>
          </a:p>
        </p:txBody>
      </p:sp>
    </p:spTree>
    <p:extLst>
      <p:ext uri="{BB962C8B-B14F-4D97-AF65-F5344CB8AC3E}">
        <p14:creationId xmlns:p14="http://schemas.microsoft.com/office/powerpoint/2010/main" val="1387324710"/>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png"/><Relationship Id="rId13" Type="http://schemas.openxmlformats.org/officeDocument/2006/relationships/image" Target="../media/image12.png"/><Relationship Id="rId3" Type="http://schemas.openxmlformats.org/officeDocument/2006/relationships/image" Target="../media/image3.png"/><Relationship Id="rId7" Type="http://schemas.openxmlformats.org/officeDocument/2006/relationships/image" Target="../media/image6.png"/><Relationship Id="rId12" Type="http://schemas.openxmlformats.org/officeDocument/2006/relationships/image" Target="../media/image11.png"/><Relationship Id="rId17" Type="http://schemas.openxmlformats.org/officeDocument/2006/relationships/image" Target="../media/image16.png"/><Relationship Id="rId2" Type="http://schemas.openxmlformats.org/officeDocument/2006/relationships/notesSlide" Target="../notesSlides/notesSlide1.xml"/><Relationship Id="rId16" Type="http://schemas.openxmlformats.org/officeDocument/2006/relationships/image" Target="../media/image15.png"/><Relationship Id="rId1" Type="http://schemas.openxmlformats.org/officeDocument/2006/relationships/slideLayout" Target="../slideLayouts/slideLayout1.xml"/><Relationship Id="rId6" Type="http://schemas.openxmlformats.org/officeDocument/2006/relationships/image" Target="../media/image5.png"/><Relationship Id="rId11" Type="http://schemas.openxmlformats.org/officeDocument/2006/relationships/image" Target="../media/image10.png"/><Relationship Id="rId5" Type="http://schemas.openxmlformats.org/officeDocument/2006/relationships/image" Target="../media/image4.png"/><Relationship Id="rId15" Type="http://schemas.openxmlformats.org/officeDocument/2006/relationships/image" Target="../media/image14.png"/><Relationship Id="rId10" Type="http://schemas.openxmlformats.org/officeDocument/2006/relationships/image" Target="../media/image9.png"/><Relationship Id="rId4" Type="http://schemas.openxmlformats.org/officeDocument/2006/relationships/image" Target="../media/image1.png"/><Relationship Id="rId9" Type="http://schemas.openxmlformats.org/officeDocument/2006/relationships/image" Target="../media/image8.png"/><Relationship Id="rId14" Type="http://schemas.openxmlformats.org/officeDocument/2006/relationships/image" Target="../media/image13.png"/></Relationships>
</file>

<file path=ppt/slides/_rels/slide2.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18.jpeg"/><Relationship Id="rId5" Type="http://schemas.openxmlformats.org/officeDocument/2006/relationships/hyperlink" Target="https://ximocorts.blogspot.com/2016/12/les-guerres-la-guerra.html" TargetMode="External"/><Relationship Id="rId4" Type="http://schemas.microsoft.com/office/2007/relationships/hdphoto" Target="../media/hdphoto1.wdp"/></Relationships>
</file>

<file path=ppt/slides/_rels/slide3.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22.png"/><Relationship Id="rId5" Type="http://schemas.openxmlformats.org/officeDocument/2006/relationships/image" Target="../media/image21.jpeg"/><Relationship Id="rId4" Type="http://schemas.openxmlformats.org/officeDocument/2006/relationships/image" Target="../media/image20.jpeg"/></Relationships>
</file>

<file path=ppt/slides/_rels/slide4.xml.rels><?xml version="1.0" encoding="UTF-8" standalone="yes"?>
<Relationships xmlns="http://schemas.openxmlformats.org/package/2006/relationships"><Relationship Id="rId8" Type="http://schemas.openxmlformats.org/officeDocument/2006/relationships/image" Target="../media/image25.png"/><Relationship Id="rId3" Type="http://schemas.openxmlformats.org/officeDocument/2006/relationships/image" Target="../media/image17.png"/><Relationship Id="rId7" Type="http://schemas.openxmlformats.org/officeDocument/2006/relationships/image" Target="../media/image24.pn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23.png"/><Relationship Id="rId5" Type="http://schemas.openxmlformats.org/officeDocument/2006/relationships/hyperlink" Target="https://ximocorts.blogspot.com/2016/12/les-guerres-la-guerra.html" TargetMode="External"/><Relationship Id="rId10" Type="http://schemas.openxmlformats.org/officeDocument/2006/relationships/image" Target="../media/image27.png"/><Relationship Id="rId4" Type="http://schemas.microsoft.com/office/2007/relationships/hdphoto" Target="../media/hdphoto1.wdp"/><Relationship Id="rId9" Type="http://schemas.openxmlformats.org/officeDocument/2006/relationships/image" Target="../media/image26.png"/></Relationships>
</file>

<file path=ppt/slides/_rels/slide5.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10" Type="http://schemas.openxmlformats.org/officeDocument/2006/relationships/image" Target="../media/image1.png"/><Relationship Id="rId4" Type="http://schemas.openxmlformats.org/officeDocument/2006/relationships/diagramLayout" Target="../diagrams/layout1.xml"/><Relationship Id="rId9" Type="http://schemas.openxmlformats.org/officeDocument/2006/relationships/image" Target="../media/image2.emf"/></Relationships>
</file>

<file path=ppt/slides/_rels/slide6.xml.rels><?xml version="1.0" encoding="UTF-8" standalone="yes"?>
<Relationships xmlns="http://schemas.openxmlformats.org/package/2006/relationships"><Relationship Id="rId8" Type="http://schemas.openxmlformats.org/officeDocument/2006/relationships/image" Target="../media/image2.emf"/><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diagramColors" Target="../diagrams/colors2.xml"/><Relationship Id="rId11" Type="http://schemas.openxmlformats.org/officeDocument/2006/relationships/image" Target="../media/image28.jpeg"/><Relationship Id="rId5" Type="http://schemas.openxmlformats.org/officeDocument/2006/relationships/diagramQuickStyle" Target="../diagrams/quickStyle2.xml"/><Relationship Id="rId10" Type="http://schemas.openxmlformats.org/officeDocument/2006/relationships/image" Target="../media/image3.png"/><Relationship Id="rId4" Type="http://schemas.openxmlformats.org/officeDocument/2006/relationships/diagramLayout" Target="../diagrams/layout2.xml"/><Relationship Id="rId9" Type="http://schemas.openxmlformats.org/officeDocument/2006/relationships/image" Target="../media/image1.png"/></Relationships>
</file>

<file path=ppt/slides/_rels/slide7.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notesSlide" Target="../notesSlides/notesSlide7.xml"/><Relationship Id="rId1" Type="http://schemas.openxmlformats.org/officeDocument/2006/relationships/slideLayout" Target="../slideLayouts/slideLayout8.xml"/><Relationship Id="rId5" Type="http://schemas.microsoft.com/office/2007/relationships/hdphoto" Target="../media/hdphoto2.wdp"/><Relationship Id="rId4" Type="http://schemas.openxmlformats.org/officeDocument/2006/relationships/image" Target="../media/image3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DAC6EE86-BF78-4BA0-47C4-C7BA390C8721}"/>
              </a:ext>
            </a:extLst>
          </p:cNvPr>
          <p:cNvSpPr/>
          <p:nvPr/>
        </p:nvSpPr>
        <p:spPr>
          <a:xfrm>
            <a:off x="16273175" y="793918"/>
            <a:ext cx="298381" cy="51647"/>
          </a:xfrm>
          <a:prstGeom prst="rect">
            <a:avLst/>
          </a:prstGeom>
          <a:ln>
            <a:noFill/>
          </a:ln>
        </p:spPr>
        <p:style>
          <a:lnRef idx="2">
            <a:schemeClr val="accent2">
              <a:shade val="15000"/>
            </a:schemeClr>
          </a:lnRef>
          <a:fillRef idx="1">
            <a:schemeClr val="accent2"/>
          </a:fillRef>
          <a:effectRef idx="0">
            <a:schemeClr val="accent2"/>
          </a:effectRef>
          <a:fontRef idx="minor">
            <a:schemeClr val="lt1"/>
          </a:fontRef>
        </p:style>
        <p:txBody>
          <a:bodyPr rtlCol="0" anchor="ctr"/>
          <a:lstStyle/>
          <a:p>
            <a:pPr algn="ctr"/>
            <a:endParaRPr lang="en-150" sz="1600"/>
          </a:p>
        </p:txBody>
      </p:sp>
      <p:sp>
        <p:nvSpPr>
          <p:cNvPr id="3" name="Sous-titre 2">
            <a:extLst>
              <a:ext uri="{FF2B5EF4-FFF2-40B4-BE49-F238E27FC236}">
                <a16:creationId xmlns:a16="http://schemas.microsoft.com/office/drawing/2014/main" id="{EBBBEE2D-B9D0-083A-4FDE-697A100A47B5}"/>
              </a:ext>
            </a:extLst>
          </p:cNvPr>
          <p:cNvSpPr>
            <a:spLocks noGrp="1"/>
          </p:cNvSpPr>
          <p:nvPr>
            <p:ph type="subTitle" idx="1"/>
          </p:nvPr>
        </p:nvSpPr>
        <p:spPr>
          <a:xfrm>
            <a:off x="227872" y="1691293"/>
            <a:ext cx="3801077" cy="1476964"/>
          </a:xfrm>
        </p:spPr>
        <p:txBody>
          <a:bodyPr anchor="t">
            <a:normAutofit/>
          </a:bodyPr>
          <a:lstStyle/>
          <a:p>
            <a:r>
              <a:rPr lang="fr-FR" sz="2600" dirty="0" err="1">
                <a:solidFill>
                  <a:srgbClr val="FF8D00"/>
                </a:solidFill>
                <a:cs typeface="Boucherie Block" panose="020F0502020204030204" pitchFamily="34" charset="0"/>
              </a:rPr>
              <a:t>R</a:t>
            </a:r>
            <a:r>
              <a:rPr lang="fr-FR" sz="2600" dirty="0" err="1">
                <a:cs typeface="Boucherie Block" panose="020F0502020204030204" pitchFamily="34" charset="0"/>
              </a:rPr>
              <a:t>esilience</a:t>
            </a:r>
            <a:r>
              <a:rPr lang="fr-FR" sz="2600" dirty="0">
                <a:cs typeface="Boucherie Block" panose="020F0502020204030204" pitchFamily="34" charset="0"/>
              </a:rPr>
              <a:t> to </a:t>
            </a:r>
            <a:r>
              <a:rPr lang="fr-FR" sz="2600" dirty="0" err="1">
                <a:solidFill>
                  <a:srgbClr val="FF8D00"/>
                </a:solidFill>
                <a:cs typeface="Boucherie Block" panose="020F0502020204030204" pitchFamily="34" charset="0"/>
              </a:rPr>
              <a:t>Rad</a:t>
            </a:r>
            <a:r>
              <a:rPr lang="fr-FR" sz="2600" dirty="0" err="1">
                <a:cs typeface="Boucherie Block" panose="020F0502020204030204" pitchFamily="34" charset="0"/>
              </a:rPr>
              <a:t>iological</a:t>
            </a:r>
            <a:r>
              <a:rPr lang="fr-FR" sz="2600" dirty="0">
                <a:cs typeface="Boucherie Block" panose="020F0502020204030204" pitchFamily="34" charset="0"/>
              </a:rPr>
              <a:t> </a:t>
            </a:r>
            <a:r>
              <a:rPr lang="fr-FR" sz="2600" dirty="0">
                <a:solidFill>
                  <a:srgbClr val="FF8D00"/>
                </a:solidFill>
                <a:cs typeface="Boucherie Block" panose="020F0502020204030204" pitchFamily="34" charset="0"/>
              </a:rPr>
              <a:t>E</a:t>
            </a:r>
            <a:r>
              <a:rPr lang="fr-FR" sz="2600" dirty="0">
                <a:cs typeface="Boucherie Block" panose="020F0502020204030204" pitchFamily="34" charset="0"/>
              </a:rPr>
              <a:t>vents in </a:t>
            </a:r>
            <a:r>
              <a:rPr lang="fr-FR" sz="2600" dirty="0" err="1">
                <a:solidFill>
                  <a:srgbClr val="FF8D00"/>
                </a:solidFill>
                <a:cs typeface="Boucherie Block" panose="020F0502020204030204" pitchFamily="34" charset="0"/>
              </a:rPr>
              <a:t>W</a:t>
            </a:r>
            <a:r>
              <a:rPr lang="fr-FR" sz="2600" dirty="0" err="1">
                <a:cs typeface="Boucherie Block" panose="020F0502020204030204" pitchFamily="34" charset="0"/>
              </a:rPr>
              <a:t>artime</a:t>
            </a:r>
            <a:endParaRPr lang="fr-FR" sz="2600" dirty="0">
              <a:cs typeface="Boucherie Block" panose="020F0502020204030204" pitchFamily="34" charset="0"/>
            </a:endParaRPr>
          </a:p>
          <a:p>
            <a:pPr algn="l"/>
            <a:endParaRPr lang="fr-FR" sz="2000" dirty="0">
              <a:latin typeface="Boucherie Block" panose="020F0502020204030204" pitchFamily="34" charset="0"/>
              <a:cs typeface="Boucherie Block" panose="020F0502020204030204" pitchFamily="34" charset="0"/>
            </a:endParaRPr>
          </a:p>
        </p:txBody>
      </p:sp>
      <p:pic>
        <p:nvPicPr>
          <p:cNvPr id="4098" name="Image 1" descr="Une image contenant créativité, art, dessin humoristique, illustration&#10;&#10;Description générée automatiquement avec une confiance moyenne">
            <a:extLst>
              <a:ext uri="{FF2B5EF4-FFF2-40B4-BE49-F238E27FC236}">
                <a16:creationId xmlns:a16="http://schemas.microsoft.com/office/drawing/2014/main" id="{792061D0-694F-9AB5-135A-15A3219B874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0430" y="1867563"/>
            <a:ext cx="3894137" cy="2925763"/>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pic>
      <p:sp>
        <p:nvSpPr>
          <p:cNvPr id="4114" name="Titre 1">
            <a:extLst>
              <a:ext uri="{FF2B5EF4-FFF2-40B4-BE49-F238E27FC236}">
                <a16:creationId xmlns:a16="http://schemas.microsoft.com/office/drawing/2014/main" id="{C714FDF4-5555-7091-1FE1-2CDF7B0E5E25}"/>
              </a:ext>
            </a:extLst>
          </p:cNvPr>
          <p:cNvSpPr txBox="1">
            <a:spLocks/>
          </p:cNvSpPr>
          <p:nvPr/>
        </p:nvSpPr>
        <p:spPr>
          <a:xfrm>
            <a:off x="4471636" y="1"/>
            <a:ext cx="7720364" cy="6858000"/>
          </a:xfrm>
          <a:prstGeom prst="rect">
            <a:avLst/>
          </a:prstGeom>
          <a:solidFill>
            <a:srgbClr val="EAFFC1"/>
          </a:solidFill>
        </p:spPr>
        <p:txBody>
          <a:bodyPr vert="horz" lIns="91440" tIns="45720" rIns="91440" bIns="45720" rtlCol="0" anchor="t">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fr-FR" dirty="0"/>
              <a:t>   </a:t>
            </a:r>
            <a:r>
              <a:rPr lang="fr-FR" sz="4800" dirty="0">
                <a:latin typeface="Boucherie Block" panose="02000506000000020004" pitchFamily="2" charset="77"/>
              </a:rPr>
              <a:t>14 PARTNERS – 10 COUNTRIES</a:t>
            </a:r>
            <a:endParaRPr lang="fr-FR" dirty="0">
              <a:latin typeface="Boucherie Block" panose="02000506000000020004" pitchFamily="2" charset="77"/>
            </a:endParaRPr>
          </a:p>
        </p:txBody>
      </p:sp>
      <p:sp>
        <p:nvSpPr>
          <p:cNvPr id="2" name="Titre 1">
            <a:extLst>
              <a:ext uri="{FF2B5EF4-FFF2-40B4-BE49-F238E27FC236}">
                <a16:creationId xmlns:a16="http://schemas.microsoft.com/office/drawing/2014/main" id="{9E415202-D0D3-95A2-FE56-205B5EBF4761}"/>
              </a:ext>
            </a:extLst>
          </p:cNvPr>
          <p:cNvSpPr>
            <a:spLocks noGrp="1"/>
          </p:cNvSpPr>
          <p:nvPr>
            <p:ph type="ctrTitle"/>
          </p:nvPr>
        </p:nvSpPr>
        <p:spPr>
          <a:xfrm>
            <a:off x="758878" y="4543772"/>
            <a:ext cx="2258052" cy="351380"/>
          </a:xfrm>
          <a:solidFill>
            <a:schemeClr val="bg1"/>
          </a:solidFill>
        </p:spPr>
        <p:txBody>
          <a:bodyPr anchor="b">
            <a:normAutofit fontScale="90000"/>
          </a:bodyPr>
          <a:lstStyle/>
          <a:p>
            <a:pPr algn="l"/>
            <a:r>
              <a:rPr lang="fr-FR" sz="3600" dirty="0">
                <a:latin typeface="Copperplate" panose="02000504000000020004" pitchFamily="2" charset="77"/>
              </a:rPr>
              <a:t> </a:t>
            </a:r>
            <a:r>
              <a:rPr lang="fr-FR" sz="3600" dirty="0">
                <a:solidFill>
                  <a:srgbClr val="FF8D00"/>
                </a:solidFill>
                <a:latin typeface="Copperplate" panose="02000504000000020004" pitchFamily="2" charset="77"/>
              </a:rPr>
              <a:t>R</a:t>
            </a:r>
            <a:r>
              <a:rPr lang="fr-FR" sz="3600" dirty="0">
                <a:solidFill>
                  <a:schemeClr val="accent5">
                    <a:lumMod val="75000"/>
                  </a:schemeClr>
                </a:solidFill>
                <a:latin typeface="Copperplate" panose="02000504000000020004" pitchFamily="2" charset="77"/>
              </a:rPr>
              <a:t>RADEW</a:t>
            </a:r>
          </a:p>
        </p:txBody>
      </p:sp>
      <p:pic>
        <p:nvPicPr>
          <p:cNvPr id="5" name="Image 4">
            <a:extLst>
              <a:ext uri="{FF2B5EF4-FFF2-40B4-BE49-F238E27FC236}">
                <a16:creationId xmlns:a16="http://schemas.microsoft.com/office/drawing/2014/main" id="{EA2DCDA3-9105-44FD-442B-7CFF1203F33C}"/>
              </a:ext>
            </a:extLst>
          </p:cNvPr>
          <p:cNvPicPr>
            <a:picLocks noChangeAspect="1"/>
          </p:cNvPicPr>
          <p:nvPr/>
        </p:nvPicPr>
        <p:blipFill>
          <a:blip r:embed="rId4"/>
          <a:stretch>
            <a:fillRect/>
          </a:stretch>
        </p:blipFill>
        <p:spPr>
          <a:xfrm>
            <a:off x="78704" y="167813"/>
            <a:ext cx="1809200" cy="1063809"/>
          </a:xfrm>
          <a:prstGeom prst="rect">
            <a:avLst/>
          </a:prstGeom>
        </p:spPr>
      </p:pic>
      <p:pic>
        <p:nvPicPr>
          <p:cNvPr id="4" name="Image 3">
            <a:extLst>
              <a:ext uri="{FF2B5EF4-FFF2-40B4-BE49-F238E27FC236}">
                <a16:creationId xmlns:a16="http://schemas.microsoft.com/office/drawing/2014/main" id="{022351A3-2FE4-8F2F-49DE-4BD8CB55AED1}"/>
              </a:ext>
            </a:extLst>
          </p:cNvPr>
          <p:cNvPicPr>
            <a:picLocks noChangeAspect="1"/>
          </p:cNvPicPr>
          <p:nvPr/>
        </p:nvPicPr>
        <p:blipFill>
          <a:blip r:embed="rId5"/>
          <a:stretch>
            <a:fillRect/>
          </a:stretch>
        </p:blipFill>
        <p:spPr>
          <a:xfrm>
            <a:off x="4983187" y="967883"/>
            <a:ext cx="597320" cy="387382"/>
          </a:xfrm>
          <a:prstGeom prst="rect">
            <a:avLst/>
          </a:prstGeom>
        </p:spPr>
      </p:pic>
      <p:pic>
        <p:nvPicPr>
          <p:cNvPr id="6" name="Image 5">
            <a:extLst>
              <a:ext uri="{FF2B5EF4-FFF2-40B4-BE49-F238E27FC236}">
                <a16:creationId xmlns:a16="http://schemas.microsoft.com/office/drawing/2014/main" id="{150793E9-04C0-1861-6524-21F261E0B998}"/>
              </a:ext>
            </a:extLst>
          </p:cNvPr>
          <p:cNvPicPr>
            <a:picLocks noChangeAspect="1"/>
          </p:cNvPicPr>
          <p:nvPr/>
        </p:nvPicPr>
        <p:blipFill>
          <a:blip r:embed="rId6"/>
          <a:stretch>
            <a:fillRect/>
          </a:stretch>
        </p:blipFill>
        <p:spPr>
          <a:xfrm>
            <a:off x="5634607" y="958929"/>
            <a:ext cx="630075" cy="390646"/>
          </a:xfrm>
          <a:prstGeom prst="rect">
            <a:avLst/>
          </a:prstGeom>
        </p:spPr>
      </p:pic>
      <p:pic>
        <p:nvPicPr>
          <p:cNvPr id="32" name="Image 31">
            <a:extLst>
              <a:ext uri="{FF2B5EF4-FFF2-40B4-BE49-F238E27FC236}">
                <a16:creationId xmlns:a16="http://schemas.microsoft.com/office/drawing/2014/main" id="{918F5DD3-4323-6A29-000A-AA8F87DDDCD3}"/>
              </a:ext>
            </a:extLst>
          </p:cNvPr>
          <p:cNvPicPr>
            <a:picLocks noChangeAspect="1"/>
          </p:cNvPicPr>
          <p:nvPr/>
        </p:nvPicPr>
        <p:blipFill>
          <a:blip r:embed="rId7"/>
          <a:stretch>
            <a:fillRect/>
          </a:stretch>
        </p:blipFill>
        <p:spPr>
          <a:xfrm flipV="1">
            <a:off x="6310289" y="954294"/>
            <a:ext cx="650368" cy="360000"/>
          </a:xfrm>
          <a:prstGeom prst="rect">
            <a:avLst/>
          </a:prstGeom>
        </p:spPr>
      </p:pic>
      <p:pic>
        <p:nvPicPr>
          <p:cNvPr id="33" name="Image 32">
            <a:extLst>
              <a:ext uri="{FF2B5EF4-FFF2-40B4-BE49-F238E27FC236}">
                <a16:creationId xmlns:a16="http://schemas.microsoft.com/office/drawing/2014/main" id="{278933E5-9C16-FA28-8EC7-D86685B71DED}"/>
              </a:ext>
            </a:extLst>
          </p:cNvPr>
          <p:cNvPicPr>
            <a:picLocks noChangeAspect="1"/>
          </p:cNvPicPr>
          <p:nvPr/>
        </p:nvPicPr>
        <p:blipFill>
          <a:blip r:embed="rId8"/>
          <a:stretch>
            <a:fillRect/>
          </a:stretch>
        </p:blipFill>
        <p:spPr>
          <a:xfrm>
            <a:off x="7003636" y="947756"/>
            <a:ext cx="604068" cy="360000"/>
          </a:xfrm>
          <a:prstGeom prst="rect">
            <a:avLst/>
          </a:prstGeom>
        </p:spPr>
      </p:pic>
      <p:pic>
        <p:nvPicPr>
          <p:cNvPr id="34" name="Image 33">
            <a:extLst>
              <a:ext uri="{FF2B5EF4-FFF2-40B4-BE49-F238E27FC236}">
                <a16:creationId xmlns:a16="http://schemas.microsoft.com/office/drawing/2014/main" id="{0893EF64-F352-FE65-231C-0424A6D48E57}"/>
              </a:ext>
            </a:extLst>
          </p:cNvPr>
          <p:cNvPicPr>
            <a:picLocks noChangeAspect="1"/>
          </p:cNvPicPr>
          <p:nvPr/>
        </p:nvPicPr>
        <p:blipFill>
          <a:blip r:embed="rId9"/>
          <a:stretch>
            <a:fillRect/>
          </a:stretch>
        </p:blipFill>
        <p:spPr>
          <a:xfrm>
            <a:off x="7656008" y="950357"/>
            <a:ext cx="604064" cy="360000"/>
          </a:xfrm>
          <a:prstGeom prst="rect">
            <a:avLst/>
          </a:prstGeom>
        </p:spPr>
      </p:pic>
      <p:pic>
        <p:nvPicPr>
          <p:cNvPr id="35" name="Image 34">
            <a:extLst>
              <a:ext uri="{FF2B5EF4-FFF2-40B4-BE49-F238E27FC236}">
                <a16:creationId xmlns:a16="http://schemas.microsoft.com/office/drawing/2014/main" id="{F244E6D4-3082-18AD-ED1C-72E2E8FBB26E}"/>
              </a:ext>
            </a:extLst>
          </p:cNvPr>
          <p:cNvPicPr>
            <a:picLocks noChangeAspect="1"/>
          </p:cNvPicPr>
          <p:nvPr/>
        </p:nvPicPr>
        <p:blipFill>
          <a:blip r:embed="rId10"/>
          <a:stretch>
            <a:fillRect/>
          </a:stretch>
        </p:blipFill>
        <p:spPr>
          <a:xfrm>
            <a:off x="8313854" y="951798"/>
            <a:ext cx="545454" cy="360000"/>
          </a:xfrm>
          <a:prstGeom prst="rect">
            <a:avLst/>
          </a:prstGeom>
        </p:spPr>
      </p:pic>
      <p:pic>
        <p:nvPicPr>
          <p:cNvPr id="36" name="Image 35">
            <a:extLst>
              <a:ext uri="{FF2B5EF4-FFF2-40B4-BE49-F238E27FC236}">
                <a16:creationId xmlns:a16="http://schemas.microsoft.com/office/drawing/2014/main" id="{42A8F484-9D97-CE15-C6C1-6EA1CE849D02}"/>
              </a:ext>
            </a:extLst>
          </p:cNvPr>
          <p:cNvPicPr>
            <a:picLocks noChangeAspect="1"/>
          </p:cNvPicPr>
          <p:nvPr/>
        </p:nvPicPr>
        <p:blipFill>
          <a:blip r:embed="rId11"/>
          <a:stretch>
            <a:fillRect/>
          </a:stretch>
        </p:blipFill>
        <p:spPr>
          <a:xfrm>
            <a:off x="8903318" y="940213"/>
            <a:ext cx="540000" cy="360000"/>
          </a:xfrm>
          <a:prstGeom prst="rect">
            <a:avLst/>
          </a:prstGeom>
        </p:spPr>
      </p:pic>
      <p:pic>
        <p:nvPicPr>
          <p:cNvPr id="37" name="Image 36">
            <a:extLst>
              <a:ext uri="{FF2B5EF4-FFF2-40B4-BE49-F238E27FC236}">
                <a16:creationId xmlns:a16="http://schemas.microsoft.com/office/drawing/2014/main" id="{710385BE-2172-A0B0-16AE-FF1612C114A3}"/>
              </a:ext>
            </a:extLst>
          </p:cNvPr>
          <p:cNvPicPr>
            <a:picLocks noChangeAspect="1"/>
          </p:cNvPicPr>
          <p:nvPr/>
        </p:nvPicPr>
        <p:blipFill>
          <a:blip r:embed="rId12"/>
          <a:stretch>
            <a:fillRect/>
          </a:stretch>
        </p:blipFill>
        <p:spPr>
          <a:xfrm>
            <a:off x="9487343" y="933951"/>
            <a:ext cx="604068" cy="360000"/>
          </a:xfrm>
          <a:prstGeom prst="rect">
            <a:avLst/>
          </a:prstGeom>
        </p:spPr>
      </p:pic>
      <p:pic>
        <p:nvPicPr>
          <p:cNvPr id="38" name="Image 37">
            <a:extLst>
              <a:ext uri="{FF2B5EF4-FFF2-40B4-BE49-F238E27FC236}">
                <a16:creationId xmlns:a16="http://schemas.microsoft.com/office/drawing/2014/main" id="{C023144B-3B79-3D12-061E-956FA97441B8}"/>
              </a:ext>
            </a:extLst>
          </p:cNvPr>
          <p:cNvPicPr>
            <a:picLocks noChangeAspect="1"/>
          </p:cNvPicPr>
          <p:nvPr/>
        </p:nvPicPr>
        <p:blipFill>
          <a:blip r:embed="rId13"/>
          <a:stretch>
            <a:fillRect/>
          </a:stretch>
        </p:blipFill>
        <p:spPr>
          <a:xfrm>
            <a:off x="10131338" y="927769"/>
            <a:ext cx="612000" cy="360000"/>
          </a:xfrm>
          <a:prstGeom prst="rect">
            <a:avLst/>
          </a:prstGeom>
        </p:spPr>
      </p:pic>
      <p:pic>
        <p:nvPicPr>
          <p:cNvPr id="39" name="Image 38">
            <a:extLst>
              <a:ext uri="{FF2B5EF4-FFF2-40B4-BE49-F238E27FC236}">
                <a16:creationId xmlns:a16="http://schemas.microsoft.com/office/drawing/2014/main" id="{507A1A33-8B73-46AA-2006-6807BB448994}"/>
              </a:ext>
            </a:extLst>
          </p:cNvPr>
          <p:cNvPicPr>
            <a:picLocks noChangeAspect="1"/>
          </p:cNvPicPr>
          <p:nvPr/>
        </p:nvPicPr>
        <p:blipFill>
          <a:blip r:embed="rId14"/>
          <a:stretch>
            <a:fillRect/>
          </a:stretch>
        </p:blipFill>
        <p:spPr>
          <a:xfrm>
            <a:off x="10791642" y="935727"/>
            <a:ext cx="537600" cy="360000"/>
          </a:xfrm>
          <a:prstGeom prst="rect">
            <a:avLst/>
          </a:prstGeom>
        </p:spPr>
      </p:pic>
      <p:sp>
        <p:nvSpPr>
          <p:cNvPr id="40" name="ZoneTexte 39">
            <a:extLst>
              <a:ext uri="{FF2B5EF4-FFF2-40B4-BE49-F238E27FC236}">
                <a16:creationId xmlns:a16="http://schemas.microsoft.com/office/drawing/2014/main" id="{93B7311E-F19D-84E5-5AED-C1B712695113}"/>
              </a:ext>
            </a:extLst>
          </p:cNvPr>
          <p:cNvSpPr txBox="1"/>
          <p:nvPr/>
        </p:nvSpPr>
        <p:spPr>
          <a:xfrm>
            <a:off x="4924987" y="4906331"/>
            <a:ext cx="1146468" cy="923330"/>
          </a:xfrm>
          <a:prstGeom prst="rect">
            <a:avLst/>
          </a:prstGeom>
          <a:noFill/>
        </p:spPr>
        <p:txBody>
          <a:bodyPr wrap="none" rtlCol="0" anchor="ctr">
            <a:spAutoFit/>
          </a:bodyPr>
          <a:lstStyle/>
          <a:p>
            <a:r>
              <a:rPr lang="fr-FR" dirty="0">
                <a:latin typeface="Arial" panose="020B0604020202020204" pitchFamily="34" charset="0"/>
                <a:cs typeface="Arial" panose="020B0604020202020204" pitchFamily="34" charset="0"/>
              </a:rPr>
              <a:t>CEPN</a:t>
            </a:r>
          </a:p>
          <a:p>
            <a:r>
              <a:rPr lang="fr-FR" dirty="0">
                <a:latin typeface="Arial" panose="020B0604020202020204" pitchFamily="34" charset="0"/>
                <a:cs typeface="Arial" panose="020B0604020202020204" pitchFamily="34" charset="0"/>
              </a:rPr>
              <a:t>IRSN, </a:t>
            </a:r>
          </a:p>
          <a:p>
            <a:r>
              <a:rPr lang="fr-FR" dirty="0">
                <a:latin typeface="Arial" panose="020B0604020202020204" pitchFamily="34" charset="0"/>
                <a:cs typeface="Arial" panose="020B0604020202020204" pitchFamily="34" charset="0"/>
              </a:rPr>
              <a:t>ENSOSP</a:t>
            </a:r>
          </a:p>
        </p:txBody>
      </p:sp>
      <p:sp>
        <p:nvSpPr>
          <p:cNvPr id="41" name="ZoneTexte 40">
            <a:extLst>
              <a:ext uri="{FF2B5EF4-FFF2-40B4-BE49-F238E27FC236}">
                <a16:creationId xmlns:a16="http://schemas.microsoft.com/office/drawing/2014/main" id="{F052C7A3-2B31-7048-81F4-ADDB3B05A213}"/>
              </a:ext>
            </a:extLst>
          </p:cNvPr>
          <p:cNvSpPr txBox="1"/>
          <p:nvPr/>
        </p:nvSpPr>
        <p:spPr>
          <a:xfrm>
            <a:off x="4924987" y="1618670"/>
            <a:ext cx="864339" cy="369332"/>
          </a:xfrm>
          <a:prstGeom prst="rect">
            <a:avLst/>
          </a:prstGeom>
          <a:noFill/>
        </p:spPr>
        <p:txBody>
          <a:bodyPr wrap="none" rtlCol="0" anchor="ctr">
            <a:spAutoFit/>
          </a:bodyPr>
          <a:lstStyle/>
          <a:p>
            <a:r>
              <a:rPr lang="fr-FR" dirty="0">
                <a:latin typeface="Arial" panose="020B0604020202020204" pitchFamily="34" charset="0"/>
                <a:cs typeface="Arial" panose="020B0604020202020204" pitchFamily="34" charset="0"/>
              </a:rPr>
              <a:t>NMBU</a:t>
            </a:r>
          </a:p>
        </p:txBody>
      </p:sp>
      <p:sp>
        <p:nvSpPr>
          <p:cNvPr id="42" name="ZoneTexte 41">
            <a:extLst>
              <a:ext uri="{FF2B5EF4-FFF2-40B4-BE49-F238E27FC236}">
                <a16:creationId xmlns:a16="http://schemas.microsoft.com/office/drawing/2014/main" id="{9AE64B30-4BA7-E748-1D05-B20D157E35FC}"/>
              </a:ext>
            </a:extLst>
          </p:cNvPr>
          <p:cNvSpPr txBox="1"/>
          <p:nvPr/>
        </p:nvSpPr>
        <p:spPr>
          <a:xfrm>
            <a:off x="4924987" y="1963483"/>
            <a:ext cx="933104" cy="369332"/>
          </a:xfrm>
          <a:prstGeom prst="rect">
            <a:avLst/>
          </a:prstGeom>
          <a:noFill/>
        </p:spPr>
        <p:txBody>
          <a:bodyPr wrap="square" rtlCol="0" anchor="ctr">
            <a:spAutoFit/>
          </a:bodyPr>
          <a:lstStyle/>
          <a:p>
            <a:r>
              <a:rPr lang="fr-FR" dirty="0">
                <a:latin typeface="Arial" panose="020B0604020202020204" pitchFamily="34" charset="0"/>
                <a:cs typeface="Arial" panose="020B0604020202020204" pitchFamily="34" charset="0"/>
              </a:rPr>
              <a:t>LU</a:t>
            </a:r>
          </a:p>
        </p:txBody>
      </p:sp>
      <p:sp>
        <p:nvSpPr>
          <p:cNvPr id="43" name="ZoneTexte 42">
            <a:extLst>
              <a:ext uri="{FF2B5EF4-FFF2-40B4-BE49-F238E27FC236}">
                <a16:creationId xmlns:a16="http://schemas.microsoft.com/office/drawing/2014/main" id="{8E7898E0-57DB-A9C7-D66B-FEF357CE77C0}"/>
              </a:ext>
            </a:extLst>
          </p:cNvPr>
          <p:cNvSpPr txBox="1"/>
          <p:nvPr/>
        </p:nvSpPr>
        <p:spPr>
          <a:xfrm>
            <a:off x="4924987" y="2403529"/>
            <a:ext cx="1587548" cy="369332"/>
          </a:xfrm>
          <a:prstGeom prst="rect">
            <a:avLst/>
          </a:prstGeom>
          <a:noFill/>
        </p:spPr>
        <p:txBody>
          <a:bodyPr wrap="square" rtlCol="0" anchor="ctr">
            <a:spAutoFit/>
          </a:bodyPr>
          <a:lstStyle/>
          <a:p>
            <a:r>
              <a:rPr lang="fr-FR" dirty="0">
                <a:latin typeface="Arial" panose="020B0604020202020204" pitchFamily="34" charset="0"/>
                <a:cs typeface="Arial" panose="020B0604020202020204" pitchFamily="34" charset="0"/>
              </a:rPr>
              <a:t>UKHSA</a:t>
            </a:r>
          </a:p>
        </p:txBody>
      </p:sp>
      <p:sp>
        <p:nvSpPr>
          <p:cNvPr id="44" name="ZoneTexte 43">
            <a:extLst>
              <a:ext uri="{FF2B5EF4-FFF2-40B4-BE49-F238E27FC236}">
                <a16:creationId xmlns:a16="http://schemas.microsoft.com/office/drawing/2014/main" id="{099DEE2F-B2AF-565D-D020-AA79E0801DE6}"/>
              </a:ext>
            </a:extLst>
          </p:cNvPr>
          <p:cNvSpPr txBox="1"/>
          <p:nvPr/>
        </p:nvSpPr>
        <p:spPr>
          <a:xfrm>
            <a:off x="4924987" y="2841427"/>
            <a:ext cx="1044719" cy="369332"/>
          </a:xfrm>
          <a:prstGeom prst="rect">
            <a:avLst/>
          </a:prstGeom>
          <a:noFill/>
        </p:spPr>
        <p:txBody>
          <a:bodyPr wrap="square" rtlCol="0" anchor="ctr">
            <a:spAutoFit/>
          </a:bodyPr>
          <a:lstStyle/>
          <a:p>
            <a:r>
              <a:rPr lang="fr-FR" dirty="0">
                <a:latin typeface="Arial" panose="020B0604020202020204" pitchFamily="34" charset="0"/>
                <a:cs typeface="Arial" panose="020B0604020202020204" pitchFamily="34" charset="0"/>
              </a:rPr>
              <a:t>KIT</a:t>
            </a:r>
          </a:p>
        </p:txBody>
      </p:sp>
      <p:sp>
        <p:nvSpPr>
          <p:cNvPr id="45" name="ZoneTexte 44">
            <a:extLst>
              <a:ext uri="{FF2B5EF4-FFF2-40B4-BE49-F238E27FC236}">
                <a16:creationId xmlns:a16="http://schemas.microsoft.com/office/drawing/2014/main" id="{536CA3BC-0794-6AA3-F531-6F8AEB03F4C8}"/>
              </a:ext>
            </a:extLst>
          </p:cNvPr>
          <p:cNvSpPr txBox="1"/>
          <p:nvPr/>
        </p:nvSpPr>
        <p:spPr>
          <a:xfrm>
            <a:off x="4924987" y="3204802"/>
            <a:ext cx="1627947" cy="646331"/>
          </a:xfrm>
          <a:prstGeom prst="rect">
            <a:avLst/>
          </a:prstGeom>
          <a:noFill/>
        </p:spPr>
        <p:txBody>
          <a:bodyPr wrap="square" rtlCol="0" anchor="ctr">
            <a:spAutoFit/>
          </a:bodyPr>
          <a:lstStyle/>
          <a:p>
            <a:r>
              <a:rPr lang="fr-FR" dirty="0">
                <a:latin typeface="Arial" panose="020B0604020202020204" pitchFamily="34" charset="0"/>
                <a:cs typeface="Arial" panose="020B0604020202020204" pitchFamily="34" charset="0"/>
              </a:rPr>
              <a:t>SCK-CEN, UA</a:t>
            </a:r>
          </a:p>
        </p:txBody>
      </p:sp>
      <p:sp>
        <p:nvSpPr>
          <p:cNvPr id="46" name="ZoneTexte 45">
            <a:extLst>
              <a:ext uri="{FF2B5EF4-FFF2-40B4-BE49-F238E27FC236}">
                <a16:creationId xmlns:a16="http://schemas.microsoft.com/office/drawing/2014/main" id="{E51795D6-B42C-22D9-A002-9A141C418677}"/>
              </a:ext>
            </a:extLst>
          </p:cNvPr>
          <p:cNvSpPr txBox="1"/>
          <p:nvPr/>
        </p:nvSpPr>
        <p:spPr>
          <a:xfrm>
            <a:off x="4924987" y="3812074"/>
            <a:ext cx="1044719" cy="369332"/>
          </a:xfrm>
          <a:prstGeom prst="rect">
            <a:avLst/>
          </a:prstGeom>
          <a:noFill/>
        </p:spPr>
        <p:txBody>
          <a:bodyPr wrap="square" rtlCol="0" anchor="ctr">
            <a:spAutoFit/>
          </a:bodyPr>
          <a:lstStyle/>
          <a:p>
            <a:r>
              <a:rPr lang="fr-FR" dirty="0">
                <a:latin typeface="Arial" panose="020B0604020202020204" pitchFamily="34" charset="0"/>
                <a:cs typeface="Arial" panose="020B0604020202020204" pitchFamily="34" charset="0"/>
              </a:rPr>
              <a:t>USB</a:t>
            </a:r>
          </a:p>
        </p:txBody>
      </p:sp>
      <p:sp>
        <p:nvSpPr>
          <p:cNvPr id="47" name="ZoneTexte 46">
            <a:extLst>
              <a:ext uri="{FF2B5EF4-FFF2-40B4-BE49-F238E27FC236}">
                <a16:creationId xmlns:a16="http://schemas.microsoft.com/office/drawing/2014/main" id="{697EEB26-D7C6-0067-FE25-AFC73C232B9A}"/>
              </a:ext>
            </a:extLst>
          </p:cNvPr>
          <p:cNvSpPr txBox="1"/>
          <p:nvPr/>
        </p:nvSpPr>
        <p:spPr>
          <a:xfrm>
            <a:off x="4924987" y="4143765"/>
            <a:ext cx="1721794" cy="646331"/>
          </a:xfrm>
          <a:prstGeom prst="rect">
            <a:avLst/>
          </a:prstGeom>
          <a:noFill/>
        </p:spPr>
        <p:txBody>
          <a:bodyPr wrap="square" rtlCol="0" anchor="ctr">
            <a:spAutoFit/>
          </a:bodyPr>
          <a:lstStyle/>
          <a:p>
            <a:r>
              <a:rPr lang="fr-FR" dirty="0">
                <a:latin typeface="Arial" panose="020B0604020202020204" pitchFamily="34" charset="0"/>
                <a:cs typeface="Arial" panose="020B0604020202020204" pitchFamily="34" charset="0"/>
              </a:rPr>
              <a:t>ISPNPP, NRCRM</a:t>
            </a:r>
          </a:p>
        </p:txBody>
      </p:sp>
      <p:sp>
        <p:nvSpPr>
          <p:cNvPr id="48" name="ZoneTexte 47">
            <a:extLst>
              <a:ext uri="{FF2B5EF4-FFF2-40B4-BE49-F238E27FC236}">
                <a16:creationId xmlns:a16="http://schemas.microsoft.com/office/drawing/2014/main" id="{1EBB4A9F-6295-769B-6F9B-91D76C7600D9}"/>
              </a:ext>
            </a:extLst>
          </p:cNvPr>
          <p:cNvSpPr txBox="1"/>
          <p:nvPr/>
        </p:nvSpPr>
        <p:spPr>
          <a:xfrm>
            <a:off x="4924987" y="5829661"/>
            <a:ext cx="1044719" cy="369332"/>
          </a:xfrm>
          <a:prstGeom prst="rect">
            <a:avLst/>
          </a:prstGeom>
          <a:noFill/>
        </p:spPr>
        <p:txBody>
          <a:bodyPr wrap="square" rtlCol="0" anchor="ctr">
            <a:spAutoFit/>
          </a:bodyPr>
          <a:lstStyle/>
          <a:p>
            <a:r>
              <a:rPr lang="fr-FR" dirty="0">
                <a:latin typeface="Arial" panose="020B0604020202020204" pitchFamily="34" charset="0"/>
                <a:cs typeface="Arial" panose="020B0604020202020204" pitchFamily="34" charset="0"/>
              </a:rPr>
              <a:t>APA</a:t>
            </a:r>
          </a:p>
        </p:txBody>
      </p:sp>
      <p:sp>
        <p:nvSpPr>
          <p:cNvPr id="49" name="ZoneTexte 48">
            <a:extLst>
              <a:ext uri="{FF2B5EF4-FFF2-40B4-BE49-F238E27FC236}">
                <a16:creationId xmlns:a16="http://schemas.microsoft.com/office/drawing/2014/main" id="{5687D01A-B0F5-66DD-AB70-FE640C87274F}"/>
              </a:ext>
            </a:extLst>
          </p:cNvPr>
          <p:cNvSpPr txBox="1"/>
          <p:nvPr/>
        </p:nvSpPr>
        <p:spPr>
          <a:xfrm>
            <a:off x="4924987" y="6234579"/>
            <a:ext cx="1044719" cy="369332"/>
          </a:xfrm>
          <a:prstGeom prst="rect">
            <a:avLst/>
          </a:prstGeom>
          <a:noFill/>
        </p:spPr>
        <p:txBody>
          <a:bodyPr wrap="square" rtlCol="0" anchor="ctr">
            <a:spAutoFit/>
          </a:bodyPr>
          <a:lstStyle/>
          <a:p>
            <a:r>
              <a:rPr lang="fr-FR" dirty="0">
                <a:latin typeface="Arial" panose="020B0604020202020204" pitchFamily="34" charset="0"/>
                <a:cs typeface="Arial" panose="020B0604020202020204" pitchFamily="34" charset="0"/>
              </a:rPr>
              <a:t>CIEMAT</a:t>
            </a:r>
          </a:p>
        </p:txBody>
      </p:sp>
      <p:sp>
        <p:nvSpPr>
          <p:cNvPr id="50" name="ZoneTexte 49">
            <a:extLst>
              <a:ext uri="{FF2B5EF4-FFF2-40B4-BE49-F238E27FC236}">
                <a16:creationId xmlns:a16="http://schemas.microsoft.com/office/drawing/2014/main" id="{40EC7C43-2E61-57CA-0137-89060F8025D0}"/>
              </a:ext>
            </a:extLst>
          </p:cNvPr>
          <p:cNvSpPr txBox="1"/>
          <p:nvPr/>
        </p:nvSpPr>
        <p:spPr>
          <a:xfrm>
            <a:off x="6503657" y="1593515"/>
            <a:ext cx="4151714" cy="369332"/>
          </a:xfrm>
          <a:prstGeom prst="rect">
            <a:avLst/>
          </a:prstGeom>
          <a:noFill/>
        </p:spPr>
        <p:txBody>
          <a:bodyPr wrap="none" rtlCol="0">
            <a:spAutoFit/>
          </a:bodyPr>
          <a:lstStyle/>
          <a:p>
            <a:r>
              <a:rPr lang="en-GB" dirty="0">
                <a:latin typeface="Arial" panose="020B0604020202020204" pitchFamily="34" charset="0"/>
                <a:cs typeface="Arial" panose="020B0604020202020204" pitchFamily="34" charset="0"/>
              </a:rPr>
              <a:t>NORWAY – University of Life Sciences</a:t>
            </a:r>
          </a:p>
        </p:txBody>
      </p:sp>
      <p:sp>
        <p:nvSpPr>
          <p:cNvPr id="51" name="ZoneTexte 50">
            <a:extLst>
              <a:ext uri="{FF2B5EF4-FFF2-40B4-BE49-F238E27FC236}">
                <a16:creationId xmlns:a16="http://schemas.microsoft.com/office/drawing/2014/main" id="{E6797336-B5F5-C259-8265-94F22CB80332}"/>
              </a:ext>
            </a:extLst>
          </p:cNvPr>
          <p:cNvSpPr txBox="1"/>
          <p:nvPr/>
        </p:nvSpPr>
        <p:spPr>
          <a:xfrm>
            <a:off x="6503657" y="1986780"/>
            <a:ext cx="3044423" cy="369332"/>
          </a:xfrm>
          <a:prstGeom prst="rect">
            <a:avLst/>
          </a:prstGeom>
          <a:noFill/>
        </p:spPr>
        <p:txBody>
          <a:bodyPr wrap="none" rtlCol="0">
            <a:spAutoFit/>
          </a:bodyPr>
          <a:lstStyle/>
          <a:p>
            <a:r>
              <a:rPr lang="en-GB" dirty="0">
                <a:latin typeface="Arial" panose="020B0604020202020204" pitchFamily="34" charset="0"/>
                <a:cs typeface="Arial" panose="020B0604020202020204" pitchFamily="34" charset="0"/>
              </a:rPr>
              <a:t>SWEDEN – Lund University</a:t>
            </a:r>
          </a:p>
        </p:txBody>
      </p:sp>
      <p:sp>
        <p:nvSpPr>
          <p:cNvPr id="52" name="ZoneTexte 51">
            <a:extLst>
              <a:ext uri="{FF2B5EF4-FFF2-40B4-BE49-F238E27FC236}">
                <a16:creationId xmlns:a16="http://schemas.microsoft.com/office/drawing/2014/main" id="{702FB1FA-19CA-9986-A618-4F67A0D879BB}"/>
              </a:ext>
            </a:extLst>
          </p:cNvPr>
          <p:cNvSpPr txBox="1"/>
          <p:nvPr/>
        </p:nvSpPr>
        <p:spPr>
          <a:xfrm>
            <a:off x="6503657" y="2362222"/>
            <a:ext cx="4852675" cy="369332"/>
          </a:xfrm>
          <a:prstGeom prst="rect">
            <a:avLst/>
          </a:prstGeom>
          <a:noFill/>
        </p:spPr>
        <p:txBody>
          <a:bodyPr wrap="none" rtlCol="0">
            <a:spAutoFit/>
          </a:bodyPr>
          <a:lstStyle/>
          <a:p>
            <a:r>
              <a:rPr lang="fr-FR" dirty="0">
                <a:latin typeface="Arial" panose="020B0604020202020204" pitchFamily="34" charset="0"/>
                <a:cs typeface="Arial" panose="020B0604020202020204" pitchFamily="34" charset="0"/>
              </a:rPr>
              <a:t>UNITED KINGDOM </a:t>
            </a:r>
            <a:r>
              <a:rPr lang="en-GB" dirty="0">
                <a:latin typeface="Arial" panose="020B0604020202020204" pitchFamily="34" charset="0"/>
                <a:cs typeface="Arial" panose="020B0604020202020204" pitchFamily="34" charset="0"/>
              </a:rPr>
              <a:t>– Health Security Agency</a:t>
            </a:r>
          </a:p>
        </p:txBody>
      </p:sp>
      <p:sp>
        <p:nvSpPr>
          <p:cNvPr id="53" name="ZoneTexte 52">
            <a:extLst>
              <a:ext uri="{FF2B5EF4-FFF2-40B4-BE49-F238E27FC236}">
                <a16:creationId xmlns:a16="http://schemas.microsoft.com/office/drawing/2014/main" id="{1D2B8CAD-34C6-E14B-18CF-CBE519F318F1}"/>
              </a:ext>
            </a:extLst>
          </p:cNvPr>
          <p:cNvSpPr txBox="1"/>
          <p:nvPr/>
        </p:nvSpPr>
        <p:spPr>
          <a:xfrm>
            <a:off x="6503657" y="2784536"/>
            <a:ext cx="4946932" cy="369332"/>
          </a:xfrm>
          <a:prstGeom prst="rect">
            <a:avLst/>
          </a:prstGeom>
          <a:noFill/>
        </p:spPr>
        <p:txBody>
          <a:bodyPr wrap="none" rtlCol="0">
            <a:spAutoFit/>
          </a:bodyPr>
          <a:lstStyle/>
          <a:p>
            <a:r>
              <a:rPr lang="fr-FR" dirty="0">
                <a:latin typeface="Arial" panose="020B0604020202020204" pitchFamily="34" charset="0"/>
                <a:cs typeface="Arial" panose="020B0604020202020204" pitchFamily="34" charset="0"/>
              </a:rPr>
              <a:t>GERMANY – Karlsruhe Institute of </a:t>
            </a:r>
            <a:r>
              <a:rPr lang="fr-FR" dirty="0" err="1">
                <a:latin typeface="Arial" panose="020B0604020202020204" pitchFamily="34" charset="0"/>
                <a:cs typeface="Arial" panose="020B0604020202020204" pitchFamily="34" charset="0"/>
              </a:rPr>
              <a:t>Technology</a:t>
            </a:r>
            <a:endParaRPr lang="fr-FR" dirty="0">
              <a:latin typeface="Arial" panose="020B0604020202020204" pitchFamily="34" charset="0"/>
              <a:cs typeface="Arial" panose="020B0604020202020204" pitchFamily="34" charset="0"/>
            </a:endParaRPr>
          </a:p>
        </p:txBody>
      </p:sp>
      <p:sp>
        <p:nvSpPr>
          <p:cNvPr id="54" name="ZoneTexte 53">
            <a:extLst>
              <a:ext uri="{FF2B5EF4-FFF2-40B4-BE49-F238E27FC236}">
                <a16:creationId xmlns:a16="http://schemas.microsoft.com/office/drawing/2014/main" id="{95A8D186-EB2A-E863-9DE1-02BF9B5268DB}"/>
              </a:ext>
            </a:extLst>
          </p:cNvPr>
          <p:cNvSpPr txBox="1"/>
          <p:nvPr/>
        </p:nvSpPr>
        <p:spPr>
          <a:xfrm>
            <a:off x="6503657" y="3144334"/>
            <a:ext cx="4346062" cy="646331"/>
          </a:xfrm>
          <a:prstGeom prst="rect">
            <a:avLst/>
          </a:prstGeom>
          <a:noFill/>
        </p:spPr>
        <p:txBody>
          <a:bodyPr wrap="none" rtlCol="0">
            <a:spAutoFit/>
          </a:bodyPr>
          <a:lstStyle/>
          <a:p>
            <a:r>
              <a:rPr lang="en-GB" dirty="0">
                <a:latin typeface="Arial" panose="020B0604020202020204" pitchFamily="34" charset="0"/>
                <a:cs typeface="Arial" panose="020B0604020202020204" pitchFamily="34" charset="0"/>
              </a:rPr>
              <a:t>BELGIUM – Nuclear Research </a:t>
            </a:r>
            <a:r>
              <a:rPr lang="en-GB" dirty="0" err="1">
                <a:latin typeface="Arial" panose="020B0604020202020204" pitchFamily="34" charset="0"/>
                <a:cs typeface="Arial" panose="020B0604020202020204" pitchFamily="34" charset="0"/>
              </a:rPr>
              <a:t>Center</a:t>
            </a:r>
            <a:r>
              <a:rPr lang="en-GB" dirty="0">
                <a:latin typeface="Arial" panose="020B0604020202020204" pitchFamily="34" charset="0"/>
                <a:cs typeface="Arial" panose="020B0604020202020204" pitchFamily="34" charset="0"/>
              </a:rPr>
              <a:t> + </a:t>
            </a:r>
          </a:p>
          <a:p>
            <a:r>
              <a:rPr lang="en-GB" dirty="0">
                <a:latin typeface="Arial" panose="020B0604020202020204" pitchFamily="34" charset="0"/>
                <a:cs typeface="Arial" panose="020B0604020202020204" pitchFamily="34" charset="0"/>
              </a:rPr>
              <a:t>University of </a:t>
            </a:r>
            <a:r>
              <a:rPr lang="en-GB" dirty="0" err="1">
                <a:latin typeface="Arial" panose="020B0604020202020204" pitchFamily="34" charset="0"/>
                <a:cs typeface="Arial" panose="020B0604020202020204" pitchFamily="34" charset="0"/>
              </a:rPr>
              <a:t>Antwerpen</a:t>
            </a:r>
            <a:endParaRPr lang="en-GB" dirty="0">
              <a:latin typeface="Arial" panose="020B0604020202020204" pitchFamily="34" charset="0"/>
              <a:cs typeface="Arial" panose="020B0604020202020204" pitchFamily="34" charset="0"/>
            </a:endParaRPr>
          </a:p>
        </p:txBody>
      </p:sp>
      <p:sp>
        <p:nvSpPr>
          <p:cNvPr id="55" name="ZoneTexte 54">
            <a:extLst>
              <a:ext uri="{FF2B5EF4-FFF2-40B4-BE49-F238E27FC236}">
                <a16:creationId xmlns:a16="http://schemas.microsoft.com/office/drawing/2014/main" id="{69403315-1A2A-05E8-2AF1-0A278E83B7F9}"/>
              </a:ext>
            </a:extLst>
          </p:cNvPr>
          <p:cNvSpPr txBox="1"/>
          <p:nvPr/>
        </p:nvSpPr>
        <p:spPr>
          <a:xfrm>
            <a:off x="6503657" y="3783577"/>
            <a:ext cx="4352538" cy="369332"/>
          </a:xfrm>
          <a:prstGeom prst="rect">
            <a:avLst/>
          </a:prstGeom>
          <a:noFill/>
        </p:spPr>
        <p:txBody>
          <a:bodyPr wrap="none" rtlCol="0">
            <a:spAutoFit/>
          </a:bodyPr>
          <a:lstStyle/>
          <a:p>
            <a:r>
              <a:rPr lang="en-GB" dirty="0">
                <a:latin typeface="Arial" panose="020B0604020202020204" pitchFamily="34" charset="0"/>
                <a:cs typeface="Arial" panose="020B0604020202020204" pitchFamily="34" charset="0"/>
              </a:rPr>
              <a:t>CZECHIA – University of South Bohemia</a:t>
            </a:r>
          </a:p>
        </p:txBody>
      </p:sp>
      <p:sp>
        <p:nvSpPr>
          <p:cNvPr id="56" name="ZoneTexte 55">
            <a:extLst>
              <a:ext uri="{FF2B5EF4-FFF2-40B4-BE49-F238E27FC236}">
                <a16:creationId xmlns:a16="http://schemas.microsoft.com/office/drawing/2014/main" id="{4E7CBD91-65E5-021F-7E40-A8E4D472ACD6}"/>
              </a:ext>
            </a:extLst>
          </p:cNvPr>
          <p:cNvSpPr txBox="1"/>
          <p:nvPr/>
        </p:nvSpPr>
        <p:spPr>
          <a:xfrm>
            <a:off x="6503657" y="4163550"/>
            <a:ext cx="5218594" cy="615553"/>
          </a:xfrm>
          <a:prstGeom prst="rect">
            <a:avLst/>
          </a:prstGeom>
          <a:noFill/>
        </p:spPr>
        <p:txBody>
          <a:bodyPr wrap="square" rtlCol="0">
            <a:spAutoFit/>
          </a:bodyPr>
          <a:lstStyle/>
          <a:p>
            <a:r>
              <a:rPr lang="fr-FR" dirty="0">
                <a:latin typeface="Arial" panose="020B0604020202020204" pitchFamily="34" charset="0"/>
                <a:cs typeface="Arial" panose="020B0604020202020204" pitchFamily="34" charset="0"/>
              </a:rPr>
              <a:t>UKRAINE</a:t>
            </a:r>
            <a:r>
              <a:rPr lang="fr-FR" sz="1600" dirty="0">
                <a:latin typeface="Arial" panose="020B0604020202020204" pitchFamily="34" charset="0"/>
                <a:cs typeface="Arial" panose="020B0604020202020204" pitchFamily="34" charset="0"/>
              </a:rPr>
              <a:t> – Institute for </a:t>
            </a:r>
            <a:r>
              <a:rPr lang="fr-FR" sz="1600" dirty="0" err="1">
                <a:latin typeface="Arial" panose="020B0604020202020204" pitchFamily="34" charset="0"/>
                <a:cs typeface="Arial" panose="020B0604020202020204" pitchFamily="34" charset="0"/>
              </a:rPr>
              <a:t>Safety</a:t>
            </a:r>
            <a:r>
              <a:rPr lang="fr-FR" sz="1600" dirty="0">
                <a:latin typeface="Arial" panose="020B0604020202020204" pitchFamily="34" charset="0"/>
                <a:cs typeface="Arial" panose="020B0604020202020204" pitchFamily="34" charset="0"/>
              </a:rPr>
              <a:t> </a:t>
            </a:r>
            <a:r>
              <a:rPr lang="fr-FR" sz="1600" dirty="0" err="1">
                <a:latin typeface="Arial" panose="020B0604020202020204" pitchFamily="34" charset="0"/>
                <a:cs typeface="Arial" panose="020B0604020202020204" pitchFamily="34" charset="0"/>
              </a:rPr>
              <a:t>problems</a:t>
            </a:r>
            <a:r>
              <a:rPr lang="fr-FR" sz="1600" dirty="0">
                <a:latin typeface="Arial" panose="020B0604020202020204" pitchFamily="34" charset="0"/>
                <a:cs typeface="Arial" panose="020B0604020202020204" pitchFamily="34" charset="0"/>
              </a:rPr>
              <a:t> of </a:t>
            </a:r>
            <a:r>
              <a:rPr lang="fr-FR" sz="1600" dirty="0" err="1">
                <a:latin typeface="Arial" panose="020B0604020202020204" pitchFamily="34" charset="0"/>
                <a:cs typeface="Arial" panose="020B0604020202020204" pitchFamily="34" charset="0"/>
              </a:rPr>
              <a:t>NPPs</a:t>
            </a:r>
            <a:r>
              <a:rPr lang="fr-FR" sz="1600" dirty="0">
                <a:latin typeface="Arial" panose="020B0604020202020204" pitchFamily="34" charset="0"/>
                <a:cs typeface="Arial" panose="020B0604020202020204" pitchFamily="34" charset="0"/>
              </a:rPr>
              <a:t> + </a:t>
            </a:r>
            <a:r>
              <a:rPr lang="fr-FR" sz="1600" dirty="0" err="1">
                <a:latin typeface="Arial" panose="020B0604020202020204" pitchFamily="34" charset="0"/>
                <a:cs typeface="Arial" panose="020B0604020202020204" pitchFamily="34" charset="0"/>
              </a:rPr>
              <a:t>Research</a:t>
            </a:r>
            <a:r>
              <a:rPr lang="fr-FR" sz="1600" dirty="0">
                <a:latin typeface="Arial" panose="020B0604020202020204" pitchFamily="34" charset="0"/>
                <a:cs typeface="Arial" panose="020B0604020202020204" pitchFamily="34" charset="0"/>
              </a:rPr>
              <a:t> Center of Radiation </a:t>
            </a:r>
            <a:r>
              <a:rPr lang="fr-FR" sz="1600" dirty="0" err="1">
                <a:latin typeface="Arial" panose="020B0604020202020204" pitchFamily="34" charset="0"/>
                <a:cs typeface="Arial" panose="020B0604020202020204" pitchFamily="34" charset="0"/>
              </a:rPr>
              <a:t>Medicine</a:t>
            </a:r>
            <a:endParaRPr lang="fr-FR" sz="1600" dirty="0">
              <a:latin typeface="Arial" panose="020B0604020202020204" pitchFamily="34" charset="0"/>
              <a:cs typeface="Arial" panose="020B0604020202020204" pitchFamily="34" charset="0"/>
            </a:endParaRPr>
          </a:p>
        </p:txBody>
      </p:sp>
      <p:sp>
        <p:nvSpPr>
          <p:cNvPr id="57" name="ZoneTexte 56">
            <a:extLst>
              <a:ext uri="{FF2B5EF4-FFF2-40B4-BE49-F238E27FC236}">
                <a16:creationId xmlns:a16="http://schemas.microsoft.com/office/drawing/2014/main" id="{E34CE930-B14A-BF11-1110-9EA0C83C7926}"/>
              </a:ext>
            </a:extLst>
          </p:cNvPr>
          <p:cNvSpPr txBox="1"/>
          <p:nvPr/>
        </p:nvSpPr>
        <p:spPr>
          <a:xfrm>
            <a:off x="6503657" y="5813532"/>
            <a:ext cx="3813993" cy="369332"/>
          </a:xfrm>
          <a:prstGeom prst="rect">
            <a:avLst/>
          </a:prstGeom>
          <a:noFill/>
        </p:spPr>
        <p:txBody>
          <a:bodyPr wrap="none" rtlCol="0">
            <a:spAutoFit/>
          </a:bodyPr>
          <a:lstStyle/>
          <a:p>
            <a:r>
              <a:rPr lang="en-GB" dirty="0">
                <a:latin typeface="Arial" panose="020B0604020202020204" pitchFamily="34" charset="0"/>
                <a:cs typeface="Arial" panose="020B0604020202020204" pitchFamily="34" charset="0"/>
              </a:rPr>
              <a:t>PORTUGAL – Environment Agency</a:t>
            </a:r>
          </a:p>
        </p:txBody>
      </p:sp>
      <p:sp>
        <p:nvSpPr>
          <p:cNvPr id="58" name="ZoneTexte 57">
            <a:extLst>
              <a:ext uri="{FF2B5EF4-FFF2-40B4-BE49-F238E27FC236}">
                <a16:creationId xmlns:a16="http://schemas.microsoft.com/office/drawing/2014/main" id="{E7443CF6-DE7B-41C1-E25F-511AAAAA1CAA}"/>
              </a:ext>
            </a:extLst>
          </p:cNvPr>
          <p:cNvSpPr txBox="1"/>
          <p:nvPr/>
        </p:nvSpPr>
        <p:spPr>
          <a:xfrm>
            <a:off x="6503657" y="6150817"/>
            <a:ext cx="5378030" cy="615553"/>
          </a:xfrm>
          <a:prstGeom prst="rect">
            <a:avLst/>
          </a:prstGeom>
          <a:noFill/>
        </p:spPr>
        <p:txBody>
          <a:bodyPr wrap="square" rtlCol="0">
            <a:spAutoFit/>
          </a:bodyPr>
          <a:lstStyle/>
          <a:p>
            <a:r>
              <a:rPr lang="fr-FR" dirty="0">
                <a:latin typeface="Arial" panose="020B0604020202020204" pitchFamily="34" charset="0"/>
                <a:cs typeface="Arial" panose="020B0604020202020204" pitchFamily="34" charset="0"/>
              </a:rPr>
              <a:t>SPAIN</a:t>
            </a:r>
            <a:r>
              <a:rPr lang="fr-FR" sz="1600" dirty="0">
                <a:latin typeface="Arial" panose="020B0604020202020204" pitchFamily="34" charset="0"/>
                <a:cs typeface="Arial" panose="020B0604020202020204" pitchFamily="34" charset="0"/>
              </a:rPr>
              <a:t> – </a:t>
            </a:r>
            <a:r>
              <a:rPr lang="en-GB" sz="1600" dirty="0">
                <a:latin typeface="Arial" panose="020B0604020202020204" pitchFamily="34" charset="0"/>
                <a:cs typeface="Arial" panose="020B0604020202020204" pitchFamily="34" charset="0"/>
              </a:rPr>
              <a:t>Research </a:t>
            </a:r>
            <a:r>
              <a:rPr lang="en-GB" sz="1600" dirty="0" err="1">
                <a:latin typeface="Arial" panose="020B0604020202020204" pitchFamily="34" charset="0"/>
                <a:cs typeface="Arial" panose="020B0604020202020204" pitchFamily="34" charset="0"/>
              </a:rPr>
              <a:t>Center</a:t>
            </a:r>
            <a:r>
              <a:rPr lang="en-GB" sz="1600" dirty="0">
                <a:latin typeface="Arial" panose="020B0604020202020204" pitchFamily="34" charset="0"/>
                <a:cs typeface="Arial" panose="020B0604020202020204" pitchFamily="34" charset="0"/>
              </a:rPr>
              <a:t> for Energy, Environment and Technology	</a:t>
            </a:r>
          </a:p>
        </p:txBody>
      </p:sp>
      <p:sp>
        <p:nvSpPr>
          <p:cNvPr id="4129" name="ZoneTexte 4128">
            <a:extLst>
              <a:ext uri="{FF2B5EF4-FFF2-40B4-BE49-F238E27FC236}">
                <a16:creationId xmlns:a16="http://schemas.microsoft.com/office/drawing/2014/main" id="{3FDD9F53-6207-A5F4-C906-4EF0C56B4020}"/>
              </a:ext>
            </a:extLst>
          </p:cNvPr>
          <p:cNvSpPr txBox="1"/>
          <p:nvPr/>
        </p:nvSpPr>
        <p:spPr>
          <a:xfrm>
            <a:off x="6503657" y="4895152"/>
            <a:ext cx="5218594" cy="861774"/>
          </a:xfrm>
          <a:prstGeom prst="rect">
            <a:avLst/>
          </a:prstGeom>
          <a:noFill/>
        </p:spPr>
        <p:txBody>
          <a:bodyPr wrap="square" rtlCol="0">
            <a:spAutoFit/>
          </a:bodyPr>
          <a:lstStyle/>
          <a:p>
            <a:r>
              <a:rPr lang="fr-FR" dirty="0">
                <a:latin typeface="Arial" panose="020B0604020202020204" pitchFamily="34" charset="0"/>
                <a:cs typeface="Arial" panose="020B0604020202020204" pitchFamily="34" charset="0"/>
              </a:rPr>
              <a:t>FRANCE</a:t>
            </a:r>
            <a:r>
              <a:rPr lang="fr-FR" sz="1600" dirty="0">
                <a:latin typeface="Arial" panose="020B0604020202020204" pitchFamily="34" charset="0"/>
                <a:cs typeface="Arial" panose="020B0604020202020204" pitchFamily="34" charset="0"/>
              </a:rPr>
              <a:t> – </a:t>
            </a:r>
            <a:r>
              <a:rPr lang="fr-FR" sz="1600" dirty="0" err="1">
                <a:latin typeface="Arial" panose="020B0604020202020204" pitchFamily="34" charset="0"/>
                <a:cs typeface="Arial" panose="020B0604020202020204" pitchFamily="34" charset="0"/>
              </a:rPr>
              <a:t>Nuclear</a:t>
            </a:r>
            <a:r>
              <a:rPr lang="fr-FR" sz="1600" dirty="0">
                <a:latin typeface="Arial" panose="020B0604020202020204" pitchFamily="34" charset="0"/>
                <a:cs typeface="Arial" panose="020B0604020202020204" pitchFamily="34" charset="0"/>
              </a:rPr>
              <a:t> Protection Evaluation Center, Institute for Radiation and </a:t>
            </a:r>
            <a:r>
              <a:rPr lang="fr-FR" sz="1600" dirty="0" err="1">
                <a:latin typeface="Arial" panose="020B0604020202020204" pitchFamily="34" charset="0"/>
                <a:cs typeface="Arial" panose="020B0604020202020204" pitchFamily="34" charset="0"/>
              </a:rPr>
              <a:t>Nuclear</a:t>
            </a:r>
            <a:r>
              <a:rPr lang="fr-FR" sz="1600" dirty="0">
                <a:latin typeface="Arial" panose="020B0604020202020204" pitchFamily="34" charset="0"/>
                <a:cs typeface="Arial" panose="020B0604020202020204" pitchFamily="34" charset="0"/>
              </a:rPr>
              <a:t> </a:t>
            </a:r>
            <a:r>
              <a:rPr lang="fr-FR" sz="1600" dirty="0" err="1">
                <a:latin typeface="Arial" panose="020B0604020202020204" pitchFamily="34" charset="0"/>
                <a:cs typeface="Arial" panose="020B0604020202020204" pitchFamily="34" charset="0"/>
              </a:rPr>
              <a:t>Safety</a:t>
            </a:r>
            <a:r>
              <a:rPr lang="fr-FR" sz="1600" dirty="0">
                <a:latin typeface="Arial" panose="020B0604020202020204" pitchFamily="34" charset="0"/>
                <a:cs typeface="Arial" panose="020B0604020202020204" pitchFamily="34" charset="0"/>
              </a:rPr>
              <a:t>, </a:t>
            </a:r>
            <a:r>
              <a:rPr lang="fr-FR" sz="1600" dirty="0" err="1">
                <a:latin typeface="Arial" panose="020B0604020202020204" pitchFamily="34" charset="0"/>
                <a:cs typeface="Arial" panose="020B0604020202020204" pitchFamily="34" charset="0"/>
              </a:rPr>
              <a:t>Firefighter</a:t>
            </a:r>
            <a:r>
              <a:rPr lang="fr-FR" sz="1600" dirty="0">
                <a:latin typeface="Arial" panose="020B0604020202020204" pitchFamily="34" charset="0"/>
                <a:cs typeface="Arial" panose="020B0604020202020204" pitchFamily="34" charset="0"/>
              </a:rPr>
              <a:t> </a:t>
            </a:r>
            <a:r>
              <a:rPr lang="fr-FR" sz="1600" dirty="0" err="1">
                <a:latin typeface="Arial" panose="020B0604020202020204" pitchFamily="34" charset="0"/>
                <a:cs typeface="Arial" panose="020B0604020202020204" pitchFamily="34" charset="0"/>
              </a:rPr>
              <a:t>Officer</a:t>
            </a:r>
            <a:r>
              <a:rPr lang="fr-FR" sz="1600" dirty="0">
                <a:latin typeface="Arial" panose="020B0604020202020204" pitchFamily="34" charset="0"/>
                <a:cs typeface="Arial" panose="020B0604020202020204" pitchFamily="34" charset="0"/>
              </a:rPr>
              <a:t> </a:t>
            </a:r>
            <a:r>
              <a:rPr lang="fr-FR" sz="1600" dirty="0" err="1">
                <a:latin typeface="Arial" panose="020B0604020202020204" pitchFamily="34" charset="0"/>
                <a:cs typeface="Arial" panose="020B0604020202020204" pitchFamily="34" charset="0"/>
              </a:rPr>
              <a:t>Academy</a:t>
            </a:r>
            <a:endParaRPr lang="fr-FR" sz="1600" dirty="0">
              <a:latin typeface="Arial" panose="020B0604020202020204" pitchFamily="34" charset="0"/>
              <a:cs typeface="Arial" panose="020B0604020202020204" pitchFamily="34" charset="0"/>
            </a:endParaRPr>
          </a:p>
        </p:txBody>
      </p:sp>
      <p:pic>
        <p:nvPicPr>
          <p:cNvPr id="3074" name="Picture 2">
            <a:extLst>
              <a:ext uri="{FF2B5EF4-FFF2-40B4-BE49-F238E27FC236}">
                <a16:creationId xmlns:a16="http://schemas.microsoft.com/office/drawing/2014/main" id="{02F88376-8BFA-0BA1-1E76-BC26B3D933FF}"/>
              </a:ext>
            </a:extLst>
          </p:cNvPr>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11452741" y="853283"/>
            <a:ext cx="428026" cy="214473"/>
          </a:xfrm>
          <a:prstGeom prst="rect">
            <a:avLst/>
          </a:prstGeom>
          <a:noFill/>
          <a:ln>
            <a:solidFill>
              <a:schemeClr val="tx2"/>
            </a:solidFill>
          </a:ln>
          <a:extLst>
            <a:ext uri="{909E8E84-426E-40DD-AFC4-6F175D3DCCD1}">
              <a14:hiddenFill xmlns:a14="http://schemas.microsoft.com/office/drawing/2010/main">
                <a:solidFill>
                  <a:srgbClr val="FFFFFF"/>
                </a:solidFill>
              </a14:hiddenFill>
            </a:ext>
          </a:extLst>
        </p:spPr>
      </p:pic>
      <p:pic>
        <p:nvPicPr>
          <p:cNvPr id="3080" name="Picture 8" descr="Drapeau de la Croatie">
            <a:extLst>
              <a:ext uri="{FF2B5EF4-FFF2-40B4-BE49-F238E27FC236}">
                <a16:creationId xmlns:a16="http://schemas.microsoft.com/office/drawing/2014/main" id="{AA87F399-53AA-43E5-5C19-C59B22E88482}"/>
              </a:ext>
            </a:extLst>
          </p:cNvPr>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11452741" y="1119862"/>
            <a:ext cx="428946" cy="214473"/>
          </a:xfrm>
          <a:prstGeom prst="rect">
            <a:avLst/>
          </a:prstGeom>
          <a:noFill/>
          <a:extLst>
            <a:ext uri="{909E8E84-426E-40DD-AFC4-6F175D3DCCD1}">
              <a14:hiddenFill xmlns:a14="http://schemas.microsoft.com/office/drawing/2010/main">
                <a:solidFill>
                  <a:srgbClr val="FFFFFF"/>
                </a:solidFill>
              </a14:hiddenFill>
            </a:ext>
          </a:extLst>
        </p:spPr>
      </p:pic>
      <p:pic>
        <p:nvPicPr>
          <p:cNvPr id="3082" name="Picture 10" descr="Drapeau de la Bosnie-Herzégovine">
            <a:extLst>
              <a:ext uri="{FF2B5EF4-FFF2-40B4-BE49-F238E27FC236}">
                <a16:creationId xmlns:a16="http://schemas.microsoft.com/office/drawing/2014/main" id="{CD5C0B19-28D0-80A5-ABEB-0DC076AAB024}"/>
              </a:ext>
            </a:extLst>
          </p:cNvPr>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11453718" y="1378851"/>
            <a:ext cx="427049" cy="214474"/>
          </a:xfrm>
          <a:prstGeom prst="rect">
            <a:avLst/>
          </a:prstGeom>
          <a:noFill/>
          <a:extLst>
            <a:ext uri="{909E8E84-426E-40DD-AFC4-6F175D3DCCD1}">
              <a14:hiddenFill xmlns:a14="http://schemas.microsoft.com/office/drawing/2010/main">
                <a:solidFill>
                  <a:srgbClr val="FFFFFF"/>
                </a:solidFill>
              </a14:hiddenFill>
            </a:ext>
          </a:extLst>
        </p:spPr>
      </p:pic>
      <p:sp>
        <p:nvSpPr>
          <p:cNvPr id="9" name="ZoneTexte 8">
            <a:extLst>
              <a:ext uri="{FF2B5EF4-FFF2-40B4-BE49-F238E27FC236}">
                <a16:creationId xmlns:a16="http://schemas.microsoft.com/office/drawing/2014/main" id="{284451CB-B641-FD4A-8F47-6CDB5D8FE236}"/>
              </a:ext>
            </a:extLst>
          </p:cNvPr>
          <p:cNvSpPr txBox="1"/>
          <p:nvPr/>
        </p:nvSpPr>
        <p:spPr>
          <a:xfrm>
            <a:off x="-33630" y="5141373"/>
            <a:ext cx="4336956" cy="646331"/>
          </a:xfrm>
          <a:prstGeom prst="rect">
            <a:avLst/>
          </a:prstGeom>
          <a:noFill/>
        </p:spPr>
        <p:txBody>
          <a:bodyPr wrap="none" rtlCol="0">
            <a:spAutoFit/>
          </a:bodyPr>
          <a:lstStyle/>
          <a:p>
            <a:pPr algn="ctr"/>
            <a:r>
              <a:rPr lang="fr-FR" b="1" dirty="0"/>
              <a:t>Rome, NERIS workshop, 11 </a:t>
            </a:r>
            <a:r>
              <a:rPr lang="fr-FR" b="1" dirty="0" err="1"/>
              <a:t>November</a:t>
            </a:r>
            <a:r>
              <a:rPr lang="fr-FR" b="1" dirty="0"/>
              <a:t> 2024</a:t>
            </a:r>
          </a:p>
          <a:p>
            <a:pPr algn="ctr"/>
            <a:r>
              <a:rPr lang="fr-FR" dirty="0"/>
              <a:t>P. Croüail</a:t>
            </a:r>
          </a:p>
        </p:txBody>
      </p:sp>
    </p:spTree>
    <p:extLst>
      <p:ext uri="{BB962C8B-B14F-4D97-AF65-F5344CB8AC3E}">
        <p14:creationId xmlns:p14="http://schemas.microsoft.com/office/powerpoint/2010/main" val="339900455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numéro de diapositive 4">
            <a:extLst>
              <a:ext uri="{FF2B5EF4-FFF2-40B4-BE49-F238E27FC236}">
                <a16:creationId xmlns:a16="http://schemas.microsoft.com/office/drawing/2014/main" id="{35F4EC4A-8DE0-CD4D-0407-000CA725ECA5}"/>
              </a:ext>
            </a:extLst>
          </p:cNvPr>
          <p:cNvSpPr>
            <a:spLocks noGrp="1"/>
          </p:cNvSpPr>
          <p:nvPr>
            <p:ph type="sldNum" sz="quarter" idx="12"/>
          </p:nvPr>
        </p:nvSpPr>
        <p:spPr>
          <a:xfrm>
            <a:off x="9329988" y="6492875"/>
            <a:ext cx="2743200" cy="365125"/>
          </a:xfrm>
        </p:spPr>
        <p:txBody>
          <a:bodyPr/>
          <a:lstStyle/>
          <a:p>
            <a:fld id="{5B944D9D-B22C-6049-9E87-0424B9137064}" type="slidenum">
              <a:rPr lang="fr-FR" smtClean="0"/>
              <a:pPr/>
              <a:t>2</a:t>
            </a:fld>
            <a:endParaRPr lang="fr-FR" dirty="0"/>
          </a:p>
        </p:txBody>
      </p:sp>
      <p:pic>
        <p:nvPicPr>
          <p:cNvPr id="6" name="Espace réservé du contenu 5" descr="Une image contenant plein air, habits, groupe, personnes&#10;&#10;Description générée automatiquement">
            <a:extLst>
              <a:ext uri="{FF2B5EF4-FFF2-40B4-BE49-F238E27FC236}">
                <a16:creationId xmlns:a16="http://schemas.microsoft.com/office/drawing/2014/main" id="{B2D5509C-083B-33CF-E01D-DAE1169B243F}"/>
              </a:ext>
            </a:extLst>
          </p:cNvPr>
          <p:cNvPicPr>
            <a:picLocks noGrp="1" noChangeAspect="1"/>
          </p:cNvPicPr>
          <p:nvPr>
            <p:ph idx="1"/>
          </p:nvPr>
        </p:nvPicPr>
        <p:blipFill rotWithShape="1">
          <a:blip r:embed="rId3">
            <a:alphaModFix amt="50000"/>
            <a:duotone>
              <a:prstClr val="black"/>
              <a:schemeClr val="accent1">
                <a:tint val="45000"/>
                <a:satMod val="400000"/>
              </a:schemeClr>
            </a:duotone>
            <a:extLst>
              <a:ext uri="{BEBA8EAE-BF5A-486C-A8C5-ECC9F3942E4B}">
                <a14:imgProps xmlns:a14="http://schemas.microsoft.com/office/drawing/2010/main">
                  <a14:imgLayer r:embed="rId4">
                    <a14:imgEffect>
                      <a14:artisticTexturizer/>
                    </a14:imgEffect>
                  </a14:imgLayer>
                </a14:imgProps>
              </a:ext>
              <a:ext uri="{837473B0-CC2E-450A-ABE3-18F120FF3D39}">
                <a1611:picAttrSrcUrl xmlns:a1611="http://schemas.microsoft.com/office/drawing/2016/11/main" r:id="rId5"/>
              </a:ext>
            </a:extLst>
          </a:blip>
          <a:srcRect l="25110" t="5027" r="25952" b="8308"/>
          <a:stretch/>
        </p:blipFill>
        <p:spPr>
          <a:xfrm>
            <a:off x="2" y="-760"/>
            <a:ext cx="5285554" cy="6858000"/>
          </a:xfrm>
        </p:spPr>
      </p:pic>
      <p:sp>
        <p:nvSpPr>
          <p:cNvPr id="12" name="ZoneTexte 11">
            <a:extLst>
              <a:ext uri="{FF2B5EF4-FFF2-40B4-BE49-F238E27FC236}">
                <a16:creationId xmlns:a16="http://schemas.microsoft.com/office/drawing/2014/main" id="{539F1301-4457-3FEB-B52E-FCE3A9A15284}"/>
              </a:ext>
            </a:extLst>
          </p:cNvPr>
          <p:cNvSpPr txBox="1"/>
          <p:nvPr/>
        </p:nvSpPr>
        <p:spPr>
          <a:xfrm>
            <a:off x="118812" y="592340"/>
            <a:ext cx="4905644" cy="6001643"/>
          </a:xfrm>
          <a:prstGeom prst="rect">
            <a:avLst/>
          </a:prstGeom>
          <a:noFill/>
        </p:spPr>
        <p:txBody>
          <a:bodyPr wrap="square">
            <a:spAutoFit/>
          </a:bodyPr>
          <a:lstStyle/>
          <a:p>
            <a:pPr algn="ctr"/>
            <a:r>
              <a:rPr lang="en-GB" sz="2000" b="1" dirty="0">
                <a:solidFill>
                  <a:srgbClr val="FF0000"/>
                </a:solidFill>
                <a:latin typeface="Agency FB" panose="020B0503020202020204" pitchFamily="34" charset="77"/>
              </a:rPr>
              <a:t>1973 Argentina</a:t>
            </a:r>
          </a:p>
          <a:p>
            <a:pPr algn="ctr"/>
            <a:r>
              <a:rPr lang="en-GB" sz="2000" b="1" dirty="0" err="1">
                <a:solidFill>
                  <a:schemeClr val="tx1">
                    <a:lumMod val="95000"/>
                    <a:lumOff val="5000"/>
                  </a:schemeClr>
                </a:solidFill>
                <a:latin typeface="Agency FB" panose="020B0503020202020204" pitchFamily="34" charset="77"/>
              </a:rPr>
              <a:t>Atucha</a:t>
            </a:r>
            <a:r>
              <a:rPr lang="en-GB" sz="2000" b="1" dirty="0">
                <a:solidFill>
                  <a:schemeClr val="tx1">
                    <a:lumMod val="95000"/>
                    <a:lumOff val="5000"/>
                  </a:schemeClr>
                </a:solidFill>
                <a:latin typeface="Agency FB" panose="020B0503020202020204" pitchFamily="34" charset="77"/>
              </a:rPr>
              <a:t> NPP occupied by an armed group</a:t>
            </a:r>
          </a:p>
          <a:p>
            <a:pPr algn="ctr"/>
            <a:r>
              <a:rPr lang="en-GB" sz="2000" b="1" dirty="0">
                <a:solidFill>
                  <a:srgbClr val="FF0000"/>
                </a:solidFill>
                <a:latin typeface="Agency FB" panose="020B0503020202020204" pitchFamily="34" charset="77"/>
              </a:rPr>
              <a:t>1980 Iraq</a:t>
            </a:r>
            <a:r>
              <a:rPr lang="en-GB" sz="2000" b="1" dirty="0">
                <a:solidFill>
                  <a:schemeClr val="tx1">
                    <a:lumMod val="95000"/>
                    <a:lumOff val="5000"/>
                  </a:schemeClr>
                </a:solidFill>
                <a:latin typeface="Agency FB" panose="020B0503020202020204" pitchFamily="34" charset="77"/>
              </a:rPr>
              <a:t>  -“operation Babylon”</a:t>
            </a:r>
          </a:p>
          <a:p>
            <a:pPr algn="ctr"/>
            <a:r>
              <a:rPr lang="en-GB" sz="2000" b="1" dirty="0">
                <a:solidFill>
                  <a:schemeClr val="tx1">
                    <a:lumMod val="95000"/>
                    <a:lumOff val="5000"/>
                  </a:schemeClr>
                </a:solidFill>
                <a:latin typeface="Agency FB" panose="020B0503020202020204" pitchFamily="34" charset="77"/>
              </a:rPr>
              <a:t>Al-Tuwaitha nuclear site attacked by Israel</a:t>
            </a:r>
          </a:p>
          <a:p>
            <a:pPr algn="ctr"/>
            <a:r>
              <a:rPr lang="en-GB" sz="2000" b="1" dirty="0">
                <a:solidFill>
                  <a:srgbClr val="FF0000"/>
                </a:solidFill>
                <a:latin typeface="Agency FB" panose="020B0503020202020204" pitchFamily="34" charset="77"/>
              </a:rPr>
              <a:t>1981 Iraq </a:t>
            </a:r>
            <a:r>
              <a:rPr lang="en-GB" sz="2000" b="1" dirty="0">
                <a:solidFill>
                  <a:schemeClr val="tx1">
                    <a:lumMod val="95000"/>
                    <a:lumOff val="5000"/>
                  </a:schemeClr>
                </a:solidFill>
                <a:latin typeface="Agency FB" panose="020B0503020202020204" pitchFamily="34" charset="77"/>
              </a:rPr>
              <a:t>– “operation Opera”</a:t>
            </a:r>
          </a:p>
          <a:p>
            <a:pPr algn="ctr"/>
            <a:r>
              <a:rPr lang="en-GB" sz="2000" b="1" dirty="0">
                <a:solidFill>
                  <a:schemeClr val="tx1">
                    <a:lumMod val="95000"/>
                    <a:lumOff val="5000"/>
                  </a:schemeClr>
                </a:solidFill>
                <a:latin typeface="Agency FB" panose="020B0503020202020204" pitchFamily="34" charset="77"/>
              </a:rPr>
              <a:t>Osirak nuclear research facility destroyed by Israel </a:t>
            </a:r>
          </a:p>
          <a:p>
            <a:pPr algn="ctr"/>
            <a:r>
              <a:rPr lang="en-GB" sz="2000" b="1" dirty="0">
                <a:solidFill>
                  <a:srgbClr val="FF0000"/>
                </a:solidFill>
                <a:latin typeface="Agency FB" panose="020B0503020202020204" pitchFamily="34" charset="77"/>
              </a:rPr>
              <a:t>1982 South Africa </a:t>
            </a:r>
            <a:r>
              <a:rPr lang="en-GB" sz="2000" b="1" dirty="0">
                <a:solidFill>
                  <a:schemeClr val="tx1">
                    <a:lumMod val="95000"/>
                    <a:lumOff val="5000"/>
                  </a:schemeClr>
                </a:solidFill>
                <a:latin typeface="Agency FB" panose="020B0503020202020204" pitchFamily="34" charset="77"/>
              </a:rPr>
              <a:t>Koeberg </a:t>
            </a:r>
          </a:p>
          <a:p>
            <a:pPr algn="ctr"/>
            <a:r>
              <a:rPr lang="en-GB" sz="2000" b="1" dirty="0">
                <a:solidFill>
                  <a:schemeClr val="tx1">
                    <a:lumMod val="95000"/>
                    <a:lumOff val="5000"/>
                  </a:schemeClr>
                </a:solidFill>
                <a:latin typeface="Agency FB" panose="020B0503020202020204" pitchFamily="34" charset="77"/>
              </a:rPr>
              <a:t>NPP occupied by an armed group</a:t>
            </a:r>
          </a:p>
          <a:p>
            <a:pPr algn="ctr"/>
            <a:r>
              <a:rPr lang="en-GB" sz="2000" b="1" dirty="0">
                <a:solidFill>
                  <a:srgbClr val="FF0000"/>
                </a:solidFill>
                <a:latin typeface="Agency FB" panose="020B0503020202020204" pitchFamily="34" charset="77"/>
              </a:rPr>
              <a:t>1984-1987 Iran </a:t>
            </a:r>
            <a:r>
              <a:rPr lang="en-GB" sz="2000" b="1" dirty="0">
                <a:solidFill>
                  <a:schemeClr val="tx1">
                    <a:lumMod val="95000"/>
                    <a:lumOff val="5000"/>
                  </a:schemeClr>
                </a:solidFill>
                <a:latin typeface="Agency FB" panose="020B0503020202020204" pitchFamily="34" charset="77"/>
              </a:rPr>
              <a:t>Bushehr </a:t>
            </a:r>
          </a:p>
          <a:p>
            <a:pPr algn="ctr"/>
            <a:r>
              <a:rPr lang="en-GB" sz="2000" b="1" dirty="0">
                <a:solidFill>
                  <a:schemeClr val="tx1">
                    <a:lumMod val="95000"/>
                    <a:lumOff val="5000"/>
                  </a:schemeClr>
                </a:solidFill>
                <a:latin typeface="Agency FB" panose="020B0503020202020204" pitchFamily="34" charset="77"/>
              </a:rPr>
              <a:t>NPP bombed  several times by Iraq</a:t>
            </a:r>
          </a:p>
          <a:p>
            <a:pPr algn="ctr"/>
            <a:r>
              <a:rPr lang="en-GB" sz="2000" b="1" dirty="0">
                <a:solidFill>
                  <a:srgbClr val="FF0000"/>
                </a:solidFill>
                <a:latin typeface="Agency FB" panose="020B0503020202020204" pitchFamily="34" charset="77"/>
              </a:rPr>
              <a:t>1991 Israel </a:t>
            </a:r>
            <a:r>
              <a:rPr lang="en-GB" sz="2000" b="1" dirty="0" err="1">
                <a:solidFill>
                  <a:schemeClr val="tx1">
                    <a:lumMod val="95000"/>
                    <a:lumOff val="5000"/>
                  </a:schemeClr>
                </a:solidFill>
                <a:latin typeface="Agency FB" panose="020B0503020202020204" pitchFamily="34" charset="77"/>
              </a:rPr>
              <a:t>Dimona</a:t>
            </a:r>
            <a:r>
              <a:rPr lang="en-GB" sz="2000" b="1" dirty="0">
                <a:solidFill>
                  <a:schemeClr val="tx1">
                    <a:lumMod val="95000"/>
                    <a:lumOff val="5000"/>
                  </a:schemeClr>
                </a:solidFill>
                <a:latin typeface="Agency FB" panose="020B0503020202020204" pitchFamily="34" charset="77"/>
              </a:rPr>
              <a:t> </a:t>
            </a:r>
          </a:p>
          <a:p>
            <a:pPr algn="ctr"/>
            <a:r>
              <a:rPr lang="en-GB" sz="2000" b="1" dirty="0">
                <a:solidFill>
                  <a:schemeClr val="tx1">
                    <a:lumMod val="95000"/>
                    <a:lumOff val="5000"/>
                  </a:schemeClr>
                </a:solidFill>
                <a:latin typeface="Agency FB" panose="020B0503020202020204" pitchFamily="34" charset="77"/>
              </a:rPr>
              <a:t>nuclear </a:t>
            </a:r>
            <a:r>
              <a:rPr lang="en-GB" sz="2000" b="1" dirty="0" err="1">
                <a:solidFill>
                  <a:schemeClr val="tx1">
                    <a:lumMod val="95000"/>
                    <a:lumOff val="5000"/>
                  </a:schemeClr>
                </a:solidFill>
                <a:latin typeface="Agency FB" panose="020B0503020202020204" pitchFamily="34" charset="77"/>
              </a:rPr>
              <a:t>center</a:t>
            </a:r>
            <a:r>
              <a:rPr lang="en-GB" sz="2000" b="1" dirty="0">
                <a:solidFill>
                  <a:schemeClr val="tx1">
                    <a:lumMod val="95000"/>
                    <a:lumOff val="5000"/>
                  </a:schemeClr>
                </a:solidFill>
                <a:latin typeface="Agency FB" panose="020B0503020202020204" pitchFamily="34" charset="77"/>
              </a:rPr>
              <a:t> attacked by Iraq</a:t>
            </a:r>
          </a:p>
          <a:p>
            <a:pPr algn="ctr"/>
            <a:r>
              <a:rPr lang="en-GB" sz="2000" b="1" dirty="0">
                <a:solidFill>
                  <a:srgbClr val="FF0000"/>
                </a:solidFill>
                <a:latin typeface="Agency FB" panose="020B0503020202020204" pitchFamily="34" charset="77"/>
              </a:rPr>
              <a:t>2001 (9/11) USA</a:t>
            </a:r>
          </a:p>
          <a:p>
            <a:pPr algn="ctr"/>
            <a:r>
              <a:rPr lang="en-GB" sz="2000" b="1" dirty="0">
                <a:solidFill>
                  <a:schemeClr val="tx1">
                    <a:lumMod val="95000"/>
                    <a:lumOff val="5000"/>
                  </a:schemeClr>
                </a:solidFill>
                <a:latin typeface="Agency FB" panose="020B0503020202020204" pitchFamily="34" charset="77"/>
              </a:rPr>
              <a:t>NRC: “NPPs were targets considered by Al Qaida”</a:t>
            </a:r>
          </a:p>
          <a:p>
            <a:pPr algn="ctr"/>
            <a:r>
              <a:rPr lang="en-GB" sz="2000" b="1" dirty="0">
                <a:solidFill>
                  <a:srgbClr val="FF0000"/>
                </a:solidFill>
                <a:latin typeface="Agency FB" panose="020B0503020202020204" pitchFamily="34" charset="77"/>
              </a:rPr>
              <a:t>2007 Syria </a:t>
            </a:r>
            <a:r>
              <a:rPr lang="en-GB" sz="2000" b="1" dirty="0">
                <a:latin typeface="Agency FB" panose="020B0503020202020204" pitchFamily="34" charset="77"/>
              </a:rPr>
              <a:t>“operation Orchard” </a:t>
            </a:r>
            <a:r>
              <a:rPr lang="en-GB" sz="2000" b="1" dirty="0">
                <a:solidFill>
                  <a:schemeClr val="tx1">
                    <a:lumMod val="95000"/>
                    <a:lumOff val="5000"/>
                  </a:schemeClr>
                </a:solidFill>
                <a:latin typeface="Agency FB" panose="020B0503020202020204" pitchFamily="34" charset="77"/>
              </a:rPr>
              <a:t>Deir-es-</a:t>
            </a:r>
            <a:r>
              <a:rPr lang="en-GB" sz="2000" b="1" dirty="0" err="1">
                <a:solidFill>
                  <a:schemeClr val="tx1">
                    <a:lumMod val="95000"/>
                    <a:lumOff val="5000"/>
                  </a:schemeClr>
                </a:solidFill>
                <a:latin typeface="Agency FB" panose="020B0503020202020204" pitchFamily="34" charset="77"/>
              </a:rPr>
              <a:t>Zor</a:t>
            </a:r>
            <a:r>
              <a:rPr lang="en-GB" sz="2000" b="1" dirty="0">
                <a:solidFill>
                  <a:schemeClr val="tx1">
                    <a:lumMod val="95000"/>
                    <a:lumOff val="5000"/>
                  </a:schemeClr>
                </a:solidFill>
                <a:latin typeface="Agency FB" panose="020B0503020202020204" pitchFamily="34" charset="77"/>
              </a:rPr>
              <a:t> </a:t>
            </a:r>
            <a:endParaRPr lang="en-GB" sz="2000" b="1" dirty="0">
              <a:solidFill>
                <a:srgbClr val="FF0000"/>
              </a:solidFill>
              <a:latin typeface="Agency FB" panose="020B0503020202020204" pitchFamily="34" charset="77"/>
            </a:endParaRPr>
          </a:p>
          <a:p>
            <a:pPr algn="ctr"/>
            <a:r>
              <a:rPr lang="en-GB" sz="2000" b="1" dirty="0">
                <a:solidFill>
                  <a:schemeClr val="tx1">
                    <a:lumMod val="95000"/>
                    <a:lumOff val="5000"/>
                  </a:schemeClr>
                </a:solidFill>
                <a:latin typeface="Agency FB" panose="020B0503020202020204" pitchFamily="34" charset="77"/>
              </a:rPr>
              <a:t>(future) nuclear reactor bombed by Israel</a:t>
            </a:r>
          </a:p>
          <a:p>
            <a:pPr algn="ctr"/>
            <a:r>
              <a:rPr lang="en-GB" sz="2000" b="1" dirty="0">
                <a:solidFill>
                  <a:srgbClr val="FF0000"/>
                </a:solidFill>
                <a:latin typeface="Agency FB" panose="020B0503020202020204" pitchFamily="34" charset="77"/>
              </a:rPr>
              <a:t>2021 Iran </a:t>
            </a:r>
            <a:r>
              <a:rPr lang="en-GB" sz="2000" b="1" dirty="0">
                <a:solidFill>
                  <a:schemeClr val="tx1">
                    <a:lumMod val="95000"/>
                    <a:lumOff val="5000"/>
                  </a:schemeClr>
                </a:solidFill>
                <a:latin typeface="Agency FB" panose="020B0503020202020204" pitchFamily="34" charset="77"/>
              </a:rPr>
              <a:t>Natanz and Karaj </a:t>
            </a:r>
          </a:p>
          <a:p>
            <a:pPr algn="ctr"/>
            <a:r>
              <a:rPr lang="en-GB" sz="2000" b="1" dirty="0">
                <a:solidFill>
                  <a:schemeClr val="tx1">
                    <a:lumMod val="95000"/>
                    <a:lumOff val="5000"/>
                  </a:schemeClr>
                </a:solidFill>
                <a:latin typeface="Agency FB" panose="020B0503020202020204" pitchFamily="34" charset="77"/>
              </a:rPr>
              <a:t>NPP and enrichment facilities attacked by Israel</a:t>
            </a:r>
          </a:p>
          <a:p>
            <a:pPr algn="ctr"/>
            <a:endParaRPr lang="en-GB" sz="2400" i="1" dirty="0">
              <a:solidFill>
                <a:schemeClr val="accent2">
                  <a:lumMod val="60000"/>
                  <a:lumOff val="40000"/>
                </a:schemeClr>
              </a:solidFill>
              <a:latin typeface="Agency FB" panose="020B0503020202020204" pitchFamily="34" charset="77"/>
            </a:endParaRPr>
          </a:p>
        </p:txBody>
      </p:sp>
      <p:pic>
        <p:nvPicPr>
          <p:cNvPr id="1026" name="Picture 2" descr="Deux ans de guerre en Ukraine qui ont changé l'Union européenne -  Touteleurope.eu">
            <a:extLst>
              <a:ext uri="{FF2B5EF4-FFF2-40B4-BE49-F238E27FC236}">
                <a16:creationId xmlns:a16="http://schemas.microsoft.com/office/drawing/2014/main" id="{9FA4A082-8C1C-0379-83FE-E3544D526BC4}"/>
              </a:ext>
            </a:extLst>
          </p:cNvPr>
          <p:cNvPicPr>
            <a:picLocks noChangeAspect="1" noChangeArrowheads="1"/>
          </p:cNvPicPr>
          <p:nvPr/>
        </p:nvPicPr>
        <p:blipFill>
          <a:blip r:embed="rId6">
            <a:alphaModFix amt="35000"/>
            <a:extLst>
              <a:ext uri="{28A0092B-C50C-407E-A947-70E740481C1C}">
                <a14:useLocalDpi xmlns:a14="http://schemas.microsoft.com/office/drawing/2010/main" val="0"/>
              </a:ext>
            </a:extLst>
          </a:blip>
          <a:srcRect/>
          <a:stretch>
            <a:fillRect/>
          </a:stretch>
        </p:blipFill>
        <p:spPr bwMode="auto">
          <a:xfrm>
            <a:off x="5285556" y="1273980"/>
            <a:ext cx="6906442" cy="4604295"/>
          </a:xfrm>
          <a:prstGeom prst="rect">
            <a:avLst/>
          </a:prstGeom>
          <a:noFill/>
          <a:effectLst>
            <a:glow rad="127000">
              <a:schemeClr val="bg1">
                <a:lumMod val="95000"/>
                <a:alpha val="0"/>
              </a:schemeClr>
            </a:glow>
            <a:outerShdw blurRad="280230" dist="50800" dir="5400000" sx="95000" sy="95000" algn="ctr" rotWithShape="0">
              <a:srgbClr val="000000">
                <a:alpha val="0"/>
              </a:srgbClr>
            </a:outerShdw>
          </a:effectLst>
          <a:extLst>
            <a:ext uri="{909E8E84-426E-40DD-AFC4-6F175D3DCCD1}">
              <a14:hiddenFill xmlns:a14="http://schemas.microsoft.com/office/drawing/2010/main">
                <a:solidFill>
                  <a:srgbClr val="FFFFFF"/>
                </a:solidFill>
              </a14:hiddenFill>
            </a:ext>
          </a:extLst>
        </p:spPr>
      </p:pic>
      <p:sp>
        <p:nvSpPr>
          <p:cNvPr id="13" name="ZoneTexte 12">
            <a:extLst>
              <a:ext uri="{FF2B5EF4-FFF2-40B4-BE49-F238E27FC236}">
                <a16:creationId xmlns:a16="http://schemas.microsoft.com/office/drawing/2014/main" id="{D293DD1D-84AA-3FD2-73D9-085CC624984F}"/>
              </a:ext>
            </a:extLst>
          </p:cNvPr>
          <p:cNvSpPr txBox="1"/>
          <p:nvPr/>
        </p:nvSpPr>
        <p:spPr>
          <a:xfrm>
            <a:off x="5285553" y="190934"/>
            <a:ext cx="6906444" cy="6740307"/>
          </a:xfrm>
          <a:prstGeom prst="rect">
            <a:avLst/>
          </a:prstGeom>
          <a:noFill/>
        </p:spPr>
        <p:txBody>
          <a:bodyPr wrap="square" rtlCol="0">
            <a:spAutoFit/>
          </a:bodyPr>
          <a:lstStyle/>
          <a:p>
            <a:r>
              <a:rPr lang="en-GB" sz="2800" b="1" dirty="0">
                <a:solidFill>
                  <a:srgbClr val="0070C0"/>
                </a:solidFill>
                <a:latin typeface="Agency FB" panose="020B0503020202020204" pitchFamily="34" charset="77"/>
              </a:rPr>
              <a:t>Escalation of threats over the last 3 years</a:t>
            </a:r>
            <a:endParaRPr lang="en-GB" sz="2000" b="1" dirty="0">
              <a:solidFill>
                <a:srgbClr val="0070C0"/>
              </a:solidFill>
              <a:latin typeface="Agency FB" panose="020B0503020202020204" pitchFamily="34" charset="77"/>
            </a:endParaRPr>
          </a:p>
          <a:p>
            <a:r>
              <a:rPr lang="en-GB" sz="2800" b="1" dirty="0">
                <a:solidFill>
                  <a:srgbClr val="FF0000"/>
                </a:solidFill>
                <a:latin typeface="Agency FB" panose="020B0503020202020204" pitchFamily="34" charset="77"/>
              </a:rPr>
              <a:t>2022</a:t>
            </a:r>
            <a:endParaRPr lang="en-GB" sz="3200" b="1" dirty="0">
              <a:solidFill>
                <a:schemeClr val="accent1">
                  <a:lumMod val="75000"/>
                </a:schemeClr>
              </a:solidFill>
              <a:latin typeface="Agency FB" panose="020B0503020202020204" pitchFamily="34" charset="77"/>
            </a:endParaRPr>
          </a:p>
          <a:p>
            <a:r>
              <a:rPr lang="en-GB" sz="1400" b="1" dirty="0">
                <a:solidFill>
                  <a:schemeClr val="accent1">
                    <a:lumMod val="75000"/>
                  </a:schemeClr>
                </a:solidFill>
                <a:latin typeface="Agency FB" panose="020B0503020202020204" pitchFamily="34" charset="77"/>
              </a:rPr>
              <a:t> </a:t>
            </a:r>
            <a:r>
              <a:rPr lang="en-GB" sz="2000" dirty="0">
                <a:latin typeface="Agency FB" panose="020B0503020202020204" pitchFamily="34" charset="77"/>
              </a:rPr>
              <a:t>- 02 </a:t>
            </a:r>
            <a:r>
              <a:rPr lang="en-GB" sz="2000" b="1" dirty="0">
                <a:latin typeface="Agency FB" panose="020B0503020202020204" pitchFamily="34" charset="77"/>
              </a:rPr>
              <a:t>– Invasion by Russia</a:t>
            </a:r>
            <a:r>
              <a:rPr lang="en-GB" sz="2000" dirty="0">
                <a:latin typeface="Agency FB" panose="020B0503020202020204" pitchFamily="34" charset="77"/>
              </a:rPr>
              <a:t>n troops of the </a:t>
            </a:r>
            <a:r>
              <a:rPr lang="en-GB" sz="2000" b="1" dirty="0">
                <a:latin typeface="Agency FB" panose="020B0503020202020204" pitchFamily="34" charset="77"/>
              </a:rPr>
              <a:t>Chornobyl </a:t>
            </a:r>
            <a:r>
              <a:rPr lang="en-GB" sz="2000" dirty="0">
                <a:latin typeface="Agency FB" panose="020B0503020202020204" pitchFamily="34" charset="77"/>
              </a:rPr>
              <a:t>exclusion zone and capture of nuclear facilities, surveillance garrison held hostage</a:t>
            </a:r>
          </a:p>
          <a:p>
            <a:pPr algn="just"/>
            <a:r>
              <a:rPr lang="en-GB" sz="2000" dirty="0">
                <a:latin typeface="Agency FB" panose="020B0503020202020204" pitchFamily="34" charset="77"/>
              </a:rPr>
              <a:t>- 03 &amp; 06 - </a:t>
            </a:r>
            <a:r>
              <a:rPr lang="en-GB" sz="2000" b="1" dirty="0">
                <a:latin typeface="Agency FB" panose="020B0503020202020204" pitchFamily="34" charset="77"/>
              </a:rPr>
              <a:t>Kharkiv</a:t>
            </a:r>
            <a:r>
              <a:rPr lang="en-GB" sz="2000" dirty="0">
                <a:latin typeface="Agency FB" panose="020B0503020202020204" pitchFamily="34" charset="77"/>
              </a:rPr>
              <a:t> neutron source facility targeted and damaged by rockets</a:t>
            </a:r>
          </a:p>
          <a:p>
            <a:pPr algn="just"/>
            <a:r>
              <a:rPr lang="en-GB" sz="2000" dirty="0">
                <a:latin typeface="Agency FB" panose="020B0503020202020204" pitchFamily="34" charset="77"/>
              </a:rPr>
              <a:t>- 03-10 - </a:t>
            </a:r>
            <a:r>
              <a:rPr lang="en-GB" sz="2000" b="1" dirty="0">
                <a:latin typeface="Agency FB" panose="020B0503020202020204" pitchFamily="34" charset="77"/>
              </a:rPr>
              <a:t>Zaporizhzhia</a:t>
            </a:r>
            <a:r>
              <a:rPr lang="en-GB" sz="2000" dirty="0">
                <a:latin typeface="Agency FB" panose="020B0503020202020204" pitchFamily="34" charset="77"/>
              </a:rPr>
              <a:t> NPP and fuel storage hit by missiles, civilian evacuation convoys and residential buildings attacked, NPP occupied by Russian troops, NPP staff held hostage…</a:t>
            </a:r>
          </a:p>
          <a:p>
            <a:pPr algn="just"/>
            <a:r>
              <a:rPr lang="en-US" sz="2800" b="1" dirty="0">
                <a:solidFill>
                  <a:srgbClr val="FF0000"/>
                </a:solidFill>
                <a:latin typeface="Agency FB" panose="020B0503020202020204" pitchFamily="34" charset="77"/>
              </a:rPr>
              <a:t>2023</a:t>
            </a:r>
          </a:p>
          <a:p>
            <a:pPr algn="just"/>
            <a:r>
              <a:rPr lang="en-US" sz="2000" dirty="0">
                <a:latin typeface="Agency FB" panose="020B0503020202020204" pitchFamily="34" charset="77"/>
              </a:rPr>
              <a:t>- 06 - Destruction of the N. </a:t>
            </a:r>
            <a:r>
              <a:rPr lang="en-US" sz="2000" b="1" dirty="0">
                <a:latin typeface="Agency FB" panose="020B0503020202020204" pitchFamily="34" charset="77"/>
              </a:rPr>
              <a:t>Kakhovka</a:t>
            </a:r>
            <a:r>
              <a:rPr lang="en-US" sz="2000" dirty="0">
                <a:latin typeface="Agency FB" panose="020B0503020202020204" pitchFamily="34" charset="77"/>
              </a:rPr>
              <a:t> dam and reservoirs used for water supply and cooling of nuclear installations</a:t>
            </a:r>
          </a:p>
          <a:p>
            <a:pPr algn="just"/>
            <a:r>
              <a:rPr lang="en-US" sz="2000" dirty="0">
                <a:latin typeface="Agency FB" panose="020B0503020202020204" pitchFamily="34" charset="77"/>
              </a:rPr>
              <a:t>- </a:t>
            </a:r>
            <a:r>
              <a:rPr lang="fr-FR" sz="2000" dirty="0">
                <a:latin typeface="Agency FB" panose="020B0503020202020204" pitchFamily="34" charset="77"/>
              </a:rPr>
              <a:t>IAEA dissuasive [?] </a:t>
            </a:r>
            <a:r>
              <a:rPr lang="fr-FR" sz="2000" dirty="0" err="1">
                <a:latin typeface="Agency FB" panose="020B0503020202020204" pitchFamily="34" charset="77"/>
              </a:rPr>
              <a:t>presence</a:t>
            </a:r>
            <a:r>
              <a:rPr lang="fr-FR" sz="2000" dirty="0">
                <a:latin typeface="Agency FB" panose="020B0503020202020204" pitchFamily="34" charset="77"/>
              </a:rPr>
              <a:t> at </a:t>
            </a:r>
            <a:r>
              <a:rPr lang="fr-FR" sz="2000" dirty="0" err="1">
                <a:latin typeface="Agency FB" panose="020B0503020202020204" pitchFamily="34" charset="77"/>
              </a:rPr>
              <a:t>Zaporizhzhia</a:t>
            </a:r>
            <a:r>
              <a:rPr lang="fr-FR" sz="2000" dirty="0">
                <a:latin typeface="Agency FB" panose="020B0503020202020204" pitchFamily="34" charset="77"/>
              </a:rPr>
              <a:t>, Rivne, </a:t>
            </a:r>
            <a:r>
              <a:rPr lang="fr-FR" sz="2000" dirty="0" err="1">
                <a:latin typeface="Agency FB" panose="020B0503020202020204" pitchFamily="34" charset="77"/>
              </a:rPr>
              <a:t>Chornobyl</a:t>
            </a:r>
            <a:r>
              <a:rPr lang="fr-FR" sz="2000" dirty="0">
                <a:latin typeface="Agency FB" panose="020B0503020202020204" pitchFamily="34" charset="77"/>
              </a:rPr>
              <a:t>, and South Ukraine</a:t>
            </a:r>
            <a:endParaRPr lang="en-US" sz="2000" dirty="0">
              <a:latin typeface="Agency FB" panose="020B0503020202020204" pitchFamily="34" charset="77"/>
            </a:endParaRPr>
          </a:p>
          <a:p>
            <a:pPr algn="just"/>
            <a:r>
              <a:rPr lang="en-US" sz="2800" b="1" dirty="0">
                <a:solidFill>
                  <a:srgbClr val="FF0000"/>
                </a:solidFill>
                <a:latin typeface="Agency FB" panose="020B0503020202020204" pitchFamily="34" charset="77"/>
              </a:rPr>
              <a:t>2024 </a:t>
            </a:r>
          </a:p>
          <a:p>
            <a:pPr algn="just"/>
            <a:r>
              <a:rPr lang="en-US" sz="2000" i="1" dirty="0">
                <a:latin typeface="Agency FB" panose="020B0503020202020204" pitchFamily="34" charset="77"/>
              </a:rPr>
              <a:t>- 04 - (All Zaporizhzhia units in cold shutdown status)</a:t>
            </a:r>
          </a:p>
          <a:p>
            <a:pPr algn="just"/>
            <a:r>
              <a:rPr lang="en-US" sz="2000" dirty="0">
                <a:solidFill>
                  <a:schemeClr val="accent1">
                    <a:lumMod val="75000"/>
                  </a:schemeClr>
                </a:solidFill>
                <a:latin typeface="Agency FB" panose="020B0503020202020204" pitchFamily="34" charset="77"/>
              </a:rPr>
              <a:t>- 04 – </a:t>
            </a:r>
            <a:r>
              <a:rPr lang="en-US" sz="2000" dirty="0">
                <a:solidFill>
                  <a:srgbClr val="7030A0"/>
                </a:solidFill>
                <a:latin typeface="Agency FB" panose="020B0503020202020204" pitchFamily="34" charset="77"/>
              </a:rPr>
              <a:t>Iran warns Israel against attacking nuclear sites…</a:t>
            </a:r>
          </a:p>
          <a:p>
            <a:pPr algn="just"/>
            <a:r>
              <a:rPr lang="en-US" sz="2000" dirty="0">
                <a:latin typeface="Agency FB" panose="020B0503020202020204" pitchFamily="34" charset="77"/>
              </a:rPr>
              <a:t>- 07 – UA drone attack of the RU Kapustin-Yar </a:t>
            </a:r>
            <a:r>
              <a:rPr lang="en-US" sz="2000" b="1" dirty="0">
                <a:latin typeface="Agency FB" panose="020B0503020202020204" pitchFamily="34" charset="77"/>
              </a:rPr>
              <a:t>Astrakhan</a:t>
            </a:r>
            <a:r>
              <a:rPr lang="en-US" sz="2000" dirty="0">
                <a:latin typeface="Agency FB" panose="020B0503020202020204" pitchFamily="34" charset="77"/>
              </a:rPr>
              <a:t> nuclear missile test site</a:t>
            </a:r>
          </a:p>
          <a:p>
            <a:pPr algn="just"/>
            <a:r>
              <a:rPr lang="en-US" sz="2000" dirty="0">
                <a:latin typeface="Agency FB" panose="020B0503020202020204" pitchFamily="34" charset="77"/>
              </a:rPr>
              <a:t>- 08 - </a:t>
            </a:r>
            <a:r>
              <a:rPr lang="en-US" sz="2000" b="1" dirty="0">
                <a:latin typeface="Agency FB" panose="020B0503020202020204" pitchFamily="34" charset="77"/>
              </a:rPr>
              <a:t>Zaporizhzhia </a:t>
            </a:r>
            <a:r>
              <a:rPr lang="en-US" sz="2000" dirty="0">
                <a:latin typeface="Agency FB" panose="020B0503020202020204" pitchFamily="34" charset="77"/>
              </a:rPr>
              <a:t>cooling water tower fired (act of terror?)</a:t>
            </a:r>
          </a:p>
          <a:p>
            <a:pPr algn="just"/>
            <a:r>
              <a:rPr lang="en-US" sz="2000" dirty="0">
                <a:latin typeface="Agency FB" panose="020B0503020202020204" pitchFamily="34" charset="77"/>
              </a:rPr>
              <a:t>- 08 - RU </a:t>
            </a:r>
            <a:r>
              <a:rPr lang="en-US" sz="2000" b="1" dirty="0">
                <a:latin typeface="Agency FB" panose="020B0503020202020204" pitchFamily="34" charset="77"/>
              </a:rPr>
              <a:t>Kursk</a:t>
            </a:r>
            <a:r>
              <a:rPr lang="en-US" sz="2000" dirty="0">
                <a:latin typeface="Agency FB" panose="020B0503020202020204" pitchFamily="34" charset="77"/>
              </a:rPr>
              <a:t> NPP is « extremely exposed to attacks » (IAEA)</a:t>
            </a:r>
          </a:p>
          <a:p>
            <a:pPr algn="just"/>
            <a:r>
              <a:rPr lang="en-US" sz="2000" dirty="0">
                <a:latin typeface="Agency FB" panose="020B0503020202020204" pitchFamily="34" charset="77"/>
              </a:rPr>
              <a:t>- 09 - Putin threatens to use nuclear weapons in Ukraine</a:t>
            </a:r>
          </a:p>
          <a:p>
            <a:pPr algn="just"/>
            <a:r>
              <a:rPr lang="en-US" sz="2000" dirty="0">
                <a:solidFill>
                  <a:schemeClr val="accent1">
                    <a:lumMod val="75000"/>
                  </a:schemeClr>
                </a:solidFill>
                <a:latin typeface="Agency FB" panose="020B0503020202020204" pitchFamily="34" charset="77"/>
              </a:rPr>
              <a:t>- 10 - </a:t>
            </a:r>
            <a:r>
              <a:rPr lang="en-US" sz="2000" dirty="0">
                <a:solidFill>
                  <a:srgbClr val="7030A0"/>
                </a:solidFill>
                <a:latin typeface="Agency FB" panose="020B0503020202020204" pitchFamily="34" charset="77"/>
              </a:rPr>
              <a:t>Israel vs. Iran (</a:t>
            </a:r>
            <a:r>
              <a:rPr lang="en-US" dirty="0">
                <a:solidFill>
                  <a:srgbClr val="7030A0"/>
                </a:solidFill>
                <a:latin typeface="Agency FB" panose="020B0503020202020204" pitchFamily="34" charset="77"/>
              </a:rPr>
              <a:t>official:</a:t>
            </a:r>
            <a:r>
              <a:rPr lang="en-US" sz="2000" dirty="0">
                <a:solidFill>
                  <a:srgbClr val="7030A0"/>
                </a:solidFill>
                <a:latin typeface="Agency FB" panose="020B0503020202020204" pitchFamily="34" charset="77"/>
              </a:rPr>
              <a:t> ‘targeting nuclear sites is an option’)</a:t>
            </a:r>
            <a:endParaRPr lang="en-US" sz="2800" dirty="0">
              <a:solidFill>
                <a:srgbClr val="7030A0"/>
              </a:solidFill>
            </a:endParaRPr>
          </a:p>
        </p:txBody>
      </p:sp>
      <p:sp>
        <p:nvSpPr>
          <p:cNvPr id="4" name="Rectangle 2">
            <a:extLst>
              <a:ext uri="{FF2B5EF4-FFF2-40B4-BE49-F238E27FC236}">
                <a16:creationId xmlns:a16="http://schemas.microsoft.com/office/drawing/2014/main" id="{CD5F18F2-3550-56F7-6DFE-620ADF5973CE}"/>
              </a:ext>
            </a:extLst>
          </p:cNvPr>
          <p:cNvSpPr>
            <a:spLocks noChangeArrowheads="1"/>
          </p:cNvSpPr>
          <p:nvPr/>
        </p:nvSpPr>
        <p:spPr bwMode="auto">
          <a:xfrm>
            <a:off x="300450" y="-2261149"/>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fr-FR" altLang="fr-FR" sz="1800" b="0" i="0" u="none" strike="noStrike" cap="none" normalizeH="0" baseline="0" dirty="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fr-FR" altLang="fr-FR" sz="1800" b="0" i="0" u="none" strike="noStrike" cap="none" normalizeH="0" baseline="0" dirty="0">
                <a:ln>
                  <a:noFill/>
                </a:ln>
                <a:solidFill>
                  <a:schemeClr val="tx1"/>
                </a:solidFill>
                <a:effectLst/>
                <a:latin typeface="Arial" panose="020B0604020202020204" pitchFamily="34" charset="0"/>
              </a:rPr>
              <a:t>How </a:t>
            </a:r>
            <a:r>
              <a:rPr kumimoji="0" lang="fr-FR" altLang="fr-FR" sz="1800" b="0" i="0" u="none" strike="noStrike" cap="none" normalizeH="0" baseline="0" dirty="0" err="1">
                <a:ln>
                  <a:noFill/>
                </a:ln>
                <a:solidFill>
                  <a:schemeClr val="tx1"/>
                </a:solidFill>
                <a:effectLst/>
                <a:latin typeface="Arial" panose="020B0604020202020204" pitchFamily="34" charset="0"/>
              </a:rPr>
              <a:t>does</a:t>
            </a:r>
            <a:r>
              <a:rPr kumimoji="0" lang="fr-FR" altLang="fr-FR" sz="1800" b="0" i="0" u="none" strike="noStrike" cap="none" normalizeH="0" baseline="0" dirty="0">
                <a:ln>
                  <a:noFill/>
                </a:ln>
                <a:solidFill>
                  <a:schemeClr val="tx1"/>
                </a:solidFill>
                <a:effectLst/>
                <a:latin typeface="Arial" panose="020B0604020202020204" pitchFamily="34" charset="0"/>
              </a:rPr>
              <a:t> a </a:t>
            </a:r>
            <a:r>
              <a:rPr kumimoji="0" lang="fr-FR" altLang="fr-FR" sz="1800" b="0" i="0" u="none" strike="noStrike" cap="none" normalizeH="0" baseline="0" dirty="0" err="1">
                <a:ln>
                  <a:noFill/>
                </a:ln>
                <a:solidFill>
                  <a:schemeClr val="tx1"/>
                </a:solidFill>
                <a:effectLst/>
                <a:latin typeface="Arial" panose="020B0604020202020204" pitchFamily="34" charset="0"/>
              </a:rPr>
              <a:t>nuclear</a:t>
            </a:r>
            <a:r>
              <a:rPr kumimoji="0" lang="fr-FR" altLang="fr-FR" sz="1800" b="0" i="0" u="none" strike="noStrike" cap="none" normalizeH="0" baseline="0" dirty="0">
                <a:ln>
                  <a:noFill/>
                </a:ln>
                <a:solidFill>
                  <a:schemeClr val="tx1"/>
                </a:solidFill>
                <a:effectLst/>
                <a:latin typeface="Arial" panose="020B0604020202020204" pitchFamily="34" charset="0"/>
              </a:rPr>
              <a:t> </a:t>
            </a:r>
            <a:r>
              <a:rPr kumimoji="0" lang="fr-FR" altLang="fr-FR" sz="1800" b="0" i="0" u="none" strike="noStrike" cap="none" normalizeH="0" baseline="0" dirty="0" err="1">
                <a:ln>
                  <a:noFill/>
                </a:ln>
                <a:solidFill>
                  <a:schemeClr val="tx1"/>
                </a:solidFill>
                <a:effectLst/>
                <a:latin typeface="Arial" panose="020B0604020202020204" pitchFamily="34" charset="0"/>
              </a:rPr>
              <a:t>threat</a:t>
            </a:r>
            <a:r>
              <a:rPr kumimoji="0" lang="fr-FR" altLang="fr-FR" sz="1800" b="0" i="0" u="none" strike="noStrike" cap="none" normalizeH="0" baseline="0" dirty="0">
                <a:ln>
                  <a:noFill/>
                </a:ln>
                <a:solidFill>
                  <a:schemeClr val="tx1"/>
                </a:solidFill>
                <a:effectLst/>
                <a:latin typeface="Arial" panose="020B0604020202020204" pitchFamily="34" charset="0"/>
              </a:rPr>
              <a:t> affect radioprotection guidelines?</a:t>
            </a:r>
          </a:p>
          <a:p>
            <a:pPr marL="0" marR="0" lvl="0" indent="0" algn="l" defTabSz="914400" rtl="0" eaLnBrk="0" fontAlgn="base" latinLnBrk="0" hangingPunct="0">
              <a:lnSpc>
                <a:spcPct val="100000"/>
              </a:lnSpc>
              <a:spcBef>
                <a:spcPct val="0"/>
              </a:spcBef>
              <a:spcAft>
                <a:spcPct val="0"/>
              </a:spcAft>
              <a:buClrTx/>
              <a:buSzTx/>
              <a:buFontTx/>
              <a:buChar char="•"/>
              <a:tabLst/>
            </a:pPr>
            <a:r>
              <a:rPr kumimoji="0" lang="fr-FR" altLang="fr-FR" sz="1800" b="0" i="0" u="none" strike="noStrike" cap="none" normalizeH="0" baseline="0" dirty="0" err="1">
                <a:ln>
                  <a:noFill/>
                </a:ln>
                <a:solidFill>
                  <a:schemeClr val="tx1"/>
                </a:solidFill>
                <a:effectLst/>
                <a:latin typeface="Arial" panose="020B0604020202020204" pitchFamily="34" charset="0"/>
              </a:rPr>
              <a:t>What</a:t>
            </a:r>
            <a:r>
              <a:rPr kumimoji="0" lang="fr-FR" altLang="fr-FR" sz="1800" b="0" i="0" u="none" strike="noStrike" cap="none" normalizeH="0" baseline="0" dirty="0">
                <a:ln>
                  <a:noFill/>
                </a:ln>
                <a:solidFill>
                  <a:schemeClr val="tx1"/>
                </a:solidFill>
                <a:effectLst/>
                <a:latin typeface="Arial" panose="020B0604020202020204" pitchFamily="34" charset="0"/>
              </a:rPr>
              <a:t> are the new challenges to </a:t>
            </a:r>
            <a:r>
              <a:rPr kumimoji="0" lang="fr-FR" altLang="fr-FR" sz="1800" b="0" i="0" u="none" strike="noStrike" cap="none" normalizeH="0" baseline="0" dirty="0" err="1">
                <a:ln>
                  <a:noFill/>
                </a:ln>
                <a:solidFill>
                  <a:schemeClr val="tx1"/>
                </a:solidFill>
                <a:effectLst/>
                <a:latin typeface="Arial" panose="020B0604020202020204" pitchFamily="34" charset="0"/>
              </a:rPr>
              <a:t>prepare</a:t>
            </a:r>
            <a:r>
              <a:rPr kumimoji="0" lang="fr-FR" altLang="fr-FR" sz="1800" b="0" i="0" u="none" strike="noStrike" cap="none" normalizeH="0" baseline="0" dirty="0">
                <a:ln>
                  <a:noFill/>
                </a:ln>
                <a:solidFill>
                  <a:schemeClr val="tx1"/>
                </a:solidFill>
                <a:effectLst/>
                <a:latin typeface="Arial" panose="020B0604020202020204" pitchFamily="34" charset="0"/>
              </a:rPr>
              <a:t> for?</a:t>
            </a:r>
          </a:p>
          <a:p>
            <a:pPr marL="0" marR="0" lvl="0" indent="0" algn="l" defTabSz="914400" rtl="0" eaLnBrk="0" fontAlgn="base" latinLnBrk="0" hangingPunct="0">
              <a:lnSpc>
                <a:spcPct val="100000"/>
              </a:lnSpc>
              <a:spcBef>
                <a:spcPct val="0"/>
              </a:spcBef>
              <a:spcAft>
                <a:spcPct val="0"/>
              </a:spcAft>
              <a:buClrTx/>
              <a:buSzTx/>
              <a:buFontTx/>
              <a:buChar char="•"/>
              <a:tabLst/>
            </a:pPr>
            <a:r>
              <a:rPr kumimoji="0" lang="fr-FR" altLang="fr-FR" sz="1800" b="0" i="0" u="none" strike="noStrike" cap="none" normalizeH="0" baseline="0" dirty="0">
                <a:ln>
                  <a:noFill/>
                </a:ln>
                <a:solidFill>
                  <a:schemeClr val="tx1"/>
                </a:solidFill>
                <a:effectLst/>
                <a:latin typeface="Arial" panose="020B0604020202020204" pitchFamily="34" charset="0"/>
              </a:rPr>
              <a:t>How can </a:t>
            </a:r>
            <a:r>
              <a:rPr kumimoji="0" lang="fr-FR" altLang="fr-FR" sz="1800" b="0" i="0" u="none" strike="noStrike" cap="none" normalizeH="0" baseline="0" dirty="0" err="1">
                <a:ln>
                  <a:noFill/>
                </a:ln>
                <a:solidFill>
                  <a:schemeClr val="tx1"/>
                </a:solidFill>
                <a:effectLst/>
                <a:latin typeface="Arial" panose="020B0604020202020204" pitchFamily="34" charset="0"/>
              </a:rPr>
              <a:t>resilience</a:t>
            </a:r>
            <a:r>
              <a:rPr kumimoji="0" lang="fr-FR" altLang="fr-FR" sz="1800" b="0" i="0" u="none" strike="noStrike" cap="none" normalizeH="0" baseline="0" dirty="0">
                <a:ln>
                  <a:noFill/>
                </a:ln>
                <a:solidFill>
                  <a:schemeClr val="tx1"/>
                </a:solidFill>
                <a:effectLst/>
                <a:latin typeface="Arial" panose="020B0604020202020204" pitchFamily="34" charset="0"/>
              </a:rPr>
              <a:t> </a:t>
            </a:r>
            <a:r>
              <a:rPr kumimoji="0" lang="fr-FR" altLang="fr-FR" sz="1800" b="0" i="0" u="none" strike="noStrike" cap="none" normalizeH="0" baseline="0" dirty="0" err="1">
                <a:ln>
                  <a:noFill/>
                </a:ln>
                <a:solidFill>
                  <a:schemeClr val="tx1"/>
                </a:solidFill>
                <a:effectLst/>
                <a:latin typeface="Arial" panose="020B0604020202020204" pitchFamily="34" charset="0"/>
              </a:rPr>
              <a:t>be</a:t>
            </a:r>
            <a:r>
              <a:rPr kumimoji="0" lang="fr-FR" altLang="fr-FR" sz="1800" b="0" i="0" u="none" strike="noStrike" cap="none" normalizeH="0" baseline="0" dirty="0">
                <a:ln>
                  <a:noFill/>
                </a:ln>
                <a:solidFill>
                  <a:schemeClr val="tx1"/>
                </a:solidFill>
                <a:effectLst/>
                <a:latin typeface="Arial" panose="020B0604020202020204" pitchFamily="34" charset="0"/>
              </a:rPr>
              <a:t> </a:t>
            </a:r>
            <a:r>
              <a:rPr kumimoji="0" lang="fr-FR" altLang="fr-FR" sz="1800" b="0" i="0" u="none" strike="noStrike" cap="none" normalizeH="0" baseline="0" dirty="0" err="1">
                <a:ln>
                  <a:noFill/>
                </a:ln>
                <a:solidFill>
                  <a:schemeClr val="tx1"/>
                </a:solidFill>
                <a:effectLst/>
                <a:latin typeface="Arial" panose="020B0604020202020204" pitchFamily="34" charset="0"/>
              </a:rPr>
              <a:t>promoted</a:t>
            </a:r>
            <a:r>
              <a:rPr kumimoji="0" lang="fr-FR" altLang="fr-FR" sz="1800" b="0" i="0" u="none" strike="noStrike" cap="none" normalizeH="0" baseline="0" dirty="0">
                <a:ln>
                  <a:noFill/>
                </a:ln>
                <a:solidFill>
                  <a:schemeClr val="tx1"/>
                </a:solidFill>
                <a:effectLst/>
                <a:latin typeface="Arial" panose="020B0604020202020204" pitchFamily="34" charset="0"/>
              </a:rPr>
              <a:t> in </a:t>
            </a:r>
            <a:r>
              <a:rPr kumimoji="0" lang="fr-FR" altLang="fr-FR" sz="1800" b="0" i="0" u="none" strike="noStrike" cap="none" normalizeH="0" baseline="0" dirty="0" err="1">
                <a:ln>
                  <a:noFill/>
                </a:ln>
                <a:solidFill>
                  <a:schemeClr val="tx1"/>
                </a:solidFill>
                <a:effectLst/>
                <a:latin typeface="Arial" panose="020B0604020202020204" pitchFamily="34" charset="0"/>
              </a:rPr>
              <a:t>such</a:t>
            </a:r>
            <a:r>
              <a:rPr kumimoji="0" lang="fr-FR" altLang="fr-FR" sz="1800" b="0" i="0" u="none" strike="noStrike" cap="none" normalizeH="0" baseline="0" dirty="0">
                <a:ln>
                  <a:noFill/>
                </a:ln>
                <a:solidFill>
                  <a:schemeClr val="tx1"/>
                </a:solidFill>
                <a:effectLst/>
                <a:latin typeface="Arial" panose="020B0604020202020204" pitchFamily="34" charset="0"/>
              </a:rPr>
              <a:t> situations? </a:t>
            </a:r>
          </a:p>
        </p:txBody>
      </p:sp>
      <p:sp>
        <p:nvSpPr>
          <p:cNvPr id="7" name="Rectangle 3">
            <a:extLst>
              <a:ext uri="{FF2B5EF4-FFF2-40B4-BE49-F238E27FC236}">
                <a16:creationId xmlns:a16="http://schemas.microsoft.com/office/drawing/2014/main" id="{8F612770-7CD1-AC00-D04D-657601EF1BB7}"/>
              </a:ext>
            </a:extLst>
          </p:cNvPr>
          <p:cNvSpPr>
            <a:spLocks noChangeArrowheads="1"/>
          </p:cNvSpPr>
          <p:nvPr/>
        </p:nvSpPr>
        <p:spPr bwMode="auto">
          <a:xfrm>
            <a:off x="0"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fr-FR" altLang="fr-FR" sz="1800" b="0" i="0" u="none" strike="noStrike" cap="none" normalizeH="0" baseline="0" dirty="0">
              <a:ln>
                <a:noFill/>
              </a:ln>
              <a:solidFill>
                <a:schemeClr val="tx1"/>
              </a:solidFill>
              <a:effectLst/>
              <a:latin typeface="Arial" panose="020B0604020202020204" pitchFamily="34" charset="0"/>
            </a:endParaRPr>
          </a:p>
        </p:txBody>
      </p:sp>
      <p:sp>
        <p:nvSpPr>
          <p:cNvPr id="11" name="ZoneTexte 10">
            <a:extLst>
              <a:ext uri="{FF2B5EF4-FFF2-40B4-BE49-F238E27FC236}">
                <a16:creationId xmlns:a16="http://schemas.microsoft.com/office/drawing/2014/main" id="{8C934E58-F216-7286-8AA9-737BA3814211}"/>
              </a:ext>
            </a:extLst>
          </p:cNvPr>
          <p:cNvSpPr txBox="1"/>
          <p:nvPr/>
        </p:nvSpPr>
        <p:spPr>
          <a:xfrm>
            <a:off x="0" y="10285"/>
            <a:ext cx="5285554" cy="1384995"/>
          </a:xfrm>
          <a:prstGeom prst="rect">
            <a:avLst/>
          </a:prstGeom>
          <a:noFill/>
        </p:spPr>
        <p:txBody>
          <a:bodyPr wrap="square">
            <a:spAutoFit/>
          </a:bodyPr>
          <a:lstStyle/>
          <a:p>
            <a:pPr algn="ctr"/>
            <a:r>
              <a:rPr lang="en-GB" sz="2000" b="1" dirty="0">
                <a:solidFill>
                  <a:schemeClr val="accent1">
                    <a:lumMod val="75000"/>
                  </a:schemeClr>
                </a:solidFill>
                <a:latin typeface="Agency FB" panose="020B0503020202020204" pitchFamily="34" charset="77"/>
              </a:rPr>
              <a:t>Many radiological events during past wars, armed conflicts, terrorist attacks and rebellions …–2021</a:t>
            </a:r>
          </a:p>
          <a:p>
            <a:pPr algn="ctr"/>
            <a:endParaRPr lang="en-GB" sz="2000" dirty="0">
              <a:solidFill>
                <a:schemeClr val="accent1">
                  <a:lumMod val="75000"/>
                </a:schemeClr>
              </a:solidFill>
              <a:latin typeface="Agency FB" panose="020B0503020202020204" pitchFamily="34" charset="77"/>
            </a:endParaRPr>
          </a:p>
          <a:p>
            <a:pPr algn="ctr"/>
            <a:endParaRPr lang="en-GB" sz="2400" i="1" dirty="0">
              <a:solidFill>
                <a:schemeClr val="accent2">
                  <a:lumMod val="60000"/>
                  <a:lumOff val="40000"/>
                </a:schemeClr>
              </a:solidFill>
              <a:latin typeface="Agency FB" panose="020B0503020202020204" pitchFamily="34" charset="77"/>
            </a:endParaRPr>
          </a:p>
        </p:txBody>
      </p:sp>
    </p:spTree>
    <p:extLst>
      <p:ext uri="{BB962C8B-B14F-4D97-AF65-F5344CB8AC3E}">
        <p14:creationId xmlns:p14="http://schemas.microsoft.com/office/powerpoint/2010/main" val="126343001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2">
                <a:lumMod val="0"/>
                <a:lumOff val="100000"/>
                <a:alpha val="0"/>
              </a:schemeClr>
            </a:gs>
            <a:gs pos="73000">
              <a:schemeClr val="accent2">
                <a:lumMod val="0"/>
                <a:lumOff val="100000"/>
              </a:schemeClr>
            </a:gs>
            <a:gs pos="98000">
              <a:schemeClr val="accent2">
                <a:lumMod val="100000"/>
              </a:schemeClr>
            </a:gs>
          </a:gsLst>
          <a:path path="circle">
            <a:fillToRect l="50000" t="-80000" r="50000" b="180000"/>
          </a:path>
          <a:tileRect/>
        </a:gradFill>
        <a:effectLst/>
      </p:bgPr>
    </p:bg>
    <p:spTree>
      <p:nvGrpSpPr>
        <p:cNvPr id="1" name=""/>
        <p:cNvGrpSpPr/>
        <p:nvPr/>
      </p:nvGrpSpPr>
      <p:grpSpPr>
        <a:xfrm>
          <a:off x="0" y="0"/>
          <a:ext cx="0" cy="0"/>
          <a:chOff x="0" y="0"/>
          <a:chExt cx="0" cy="0"/>
        </a:xfrm>
      </p:grpSpPr>
      <p:sp>
        <p:nvSpPr>
          <p:cNvPr id="5" name="Espace réservé du numéro de diapositive 4">
            <a:extLst>
              <a:ext uri="{FF2B5EF4-FFF2-40B4-BE49-F238E27FC236}">
                <a16:creationId xmlns:a16="http://schemas.microsoft.com/office/drawing/2014/main" id="{35F4EC4A-8DE0-CD4D-0407-000CA725ECA5}"/>
              </a:ext>
            </a:extLst>
          </p:cNvPr>
          <p:cNvSpPr>
            <a:spLocks noGrp="1"/>
          </p:cNvSpPr>
          <p:nvPr>
            <p:ph type="sldNum" sz="quarter" idx="12"/>
          </p:nvPr>
        </p:nvSpPr>
        <p:spPr>
          <a:xfrm>
            <a:off x="9329988" y="6492875"/>
            <a:ext cx="2743200" cy="365125"/>
          </a:xfrm>
        </p:spPr>
        <p:txBody>
          <a:bodyPr/>
          <a:lstStyle/>
          <a:p>
            <a:fld id="{5B944D9D-B22C-6049-9E87-0424B9137064}" type="slidenum">
              <a:rPr lang="fr-FR" sz="1600" smtClean="0">
                <a:solidFill>
                  <a:schemeClr val="tx1"/>
                </a:solidFill>
              </a:rPr>
              <a:pPr/>
              <a:t>3</a:t>
            </a:fld>
            <a:endParaRPr lang="fr-FR" sz="1600">
              <a:solidFill>
                <a:schemeClr val="tx1"/>
              </a:solidFill>
            </a:endParaRPr>
          </a:p>
        </p:txBody>
      </p:sp>
      <p:pic>
        <p:nvPicPr>
          <p:cNvPr id="1025" name="Picture 1" descr="page1image58233104">
            <a:extLst>
              <a:ext uri="{FF2B5EF4-FFF2-40B4-BE49-F238E27FC236}">
                <a16:creationId xmlns:a16="http://schemas.microsoft.com/office/drawing/2014/main" id="{A1FFA769-5CBE-FB2A-D84E-6249C0D3A271}"/>
              </a:ext>
            </a:extLst>
          </p:cNvPr>
          <p:cNvPicPr>
            <a:picLocks noChangeAspect="1" noChangeArrowheads="1"/>
          </p:cNvPicPr>
          <p:nvPr/>
        </p:nvPicPr>
        <p:blipFill>
          <a:blip r:embed="rId3">
            <a:alphaModFix amt="20000"/>
            <a:extLst>
              <a:ext uri="{28A0092B-C50C-407E-A947-70E740481C1C}">
                <a14:useLocalDpi xmlns:a14="http://schemas.microsoft.com/office/drawing/2010/main" val="0"/>
              </a:ext>
            </a:extLst>
          </a:blip>
          <a:srcRect/>
          <a:stretch>
            <a:fillRect/>
          </a:stretch>
        </p:blipFill>
        <p:spPr bwMode="auto">
          <a:xfrm>
            <a:off x="23107" y="754053"/>
            <a:ext cx="7672071" cy="5509200"/>
          </a:xfrm>
          <a:prstGeom prst="rect">
            <a:avLst/>
          </a:prstGeom>
          <a:noFill/>
          <a:effectLst>
            <a:glow rad="127000">
              <a:schemeClr val="accent1">
                <a:alpha val="0"/>
              </a:schemeClr>
            </a:glow>
            <a:outerShdw blurRad="50800" dist="50800" dir="5400000" algn="ctr" rotWithShape="0">
              <a:srgbClr val="000000">
                <a:alpha val="0"/>
              </a:srgbClr>
            </a:outerShdw>
          </a:effectLst>
          <a:extLst>
            <a:ext uri="{909E8E84-426E-40DD-AFC4-6F175D3DCCD1}">
              <a14:hiddenFill xmlns:a14="http://schemas.microsoft.com/office/drawing/2010/main">
                <a:solidFill>
                  <a:srgbClr val="FFFFFF"/>
                </a:solidFill>
              </a14:hiddenFill>
            </a:ext>
          </a:extLst>
        </p:spPr>
      </p:pic>
      <p:sp>
        <p:nvSpPr>
          <p:cNvPr id="3" name="ZoneTexte 2">
            <a:extLst>
              <a:ext uri="{FF2B5EF4-FFF2-40B4-BE49-F238E27FC236}">
                <a16:creationId xmlns:a16="http://schemas.microsoft.com/office/drawing/2014/main" id="{0B809455-A102-0460-33F8-AD6616F05D51}"/>
              </a:ext>
            </a:extLst>
          </p:cNvPr>
          <p:cNvSpPr txBox="1"/>
          <p:nvPr/>
        </p:nvSpPr>
        <p:spPr>
          <a:xfrm>
            <a:off x="303158" y="674400"/>
            <a:ext cx="7282274" cy="5509200"/>
          </a:xfrm>
          <a:prstGeom prst="rect">
            <a:avLst/>
          </a:prstGeom>
          <a:noFill/>
        </p:spPr>
        <p:txBody>
          <a:bodyPr wrap="square">
            <a:spAutoFit/>
          </a:bodyPr>
          <a:lstStyle/>
          <a:p>
            <a:pPr algn="just"/>
            <a:r>
              <a:rPr lang="en-GB" sz="2200" b="1" dirty="0">
                <a:latin typeface="Agency FB" panose="020B0503020202020204" pitchFamily="34" charset="77"/>
              </a:rPr>
              <a:t>Nuclear installations and sites have often been designated or were actual targets during past wars or armed conflicts, and they will be even more so in the future (esp. in Ukraine).</a:t>
            </a:r>
          </a:p>
          <a:p>
            <a:pPr algn="just"/>
            <a:endParaRPr lang="en-GB" sz="2200" b="1" dirty="0">
              <a:latin typeface="Agency FB" panose="020B0503020202020204" pitchFamily="34" charset="77"/>
            </a:endParaRPr>
          </a:p>
          <a:p>
            <a:pPr algn="just"/>
            <a:r>
              <a:rPr lang="en-GB" sz="2200" b="1" dirty="0">
                <a:latin typeface="Agency FB" panose="020B0503020202020204" pitchFamily="34" charset="77"/>
              </a:rPr>
              <a:t>Although the radiological consequences could reach areas far from the front line, risks about are often overstated by media incl. social media.</a:t>
            </a:r>
          </a:p>
          <a:p>
            <a:pPr algn="just"/>
            <a:endParaRPr lang="en-GB" sz="2200" b="1" dirty="0">
              <a:latin typeface="Agency FB" panose="020B0503020202020204" pitchFamily="34" charset="77"/>
            </a:endParaRPr>
          </a:p>
          <a:p>
            <a:pPr algn="just"/>
            <a:r>
              <a:rPr lang="en-GB" sz="2200" b="1" dirty="0">
                <a:latin typeface="Agency FB" panose="020B0503020202020204" pitchFamily="34" charset="77"/>
              </a:rPr>
              <a:t>War exacerbates vulnerability of populations</a:t>
            </a:r>
          </a:p>
          <a:p>
            <a:pPr algn="just"/>
            <a:endParaRPr lang="en-GB" sz="2200" b="1" dirty="0">
              <a:latin typeface="Agency FB" panose="020B0503020202020204" pitchFamily="34" charset="77"/>
            </a:endParaRPr>
          </a:p>
          <a:p>
            <a:pPr algn="just"/>
            <a:r>
              <a:rPr lang="en-GB" sz="2200" b="1" dirty="0">
                <a:solidFill>
                  <a:srgbClr val="FF0000"/>
                </a:solidFill>
                <a:highlight>
                  <a:srgbClr val="FFFF00"/>
                </a:highlight>
                <a:latin typeface="Agency FB" panose="020B0503020202020204" pitchFamily="34" charset="77"/>
              </a:rPr>
              <a:t>Attack vs a nuclear site is a very effective threat .</a:t>
            </a:r>
          </a:p>
          <a:p>
            <a:pPr algn="just"/>
            <a:r>
              <a:rPr lang="en-GB" sz="2200" b="1" dirty="0">
                <a:solidFill>
                  <a:srgbClr val="FF0000"/>
                </a:solidFill>
                <a:highlight>
                  <a:srgbClr val="FFFF00"/>
                </a:highlight>
                <a:latin typeface="Agency FB" panose="020B0503020202020204" pitchFamily="34" charset="77"/>
              </a:rPr>
              <a:t>Not only by the use of heavy weapons, but also through sabotage (power cuts, cyberattacks, arsons, etc.), staff hostage taking, as well as spreading disinformation and rumours about the potential radiological consequences</a:t>
            </a:r>
          </a:p>
          <a:p>
            <a:pPr algn="just"/>
            <a:endParaRPr lang="en-GB" sz="2200" b="1" dirty="0">
              <a:solidFill>
                <a:srgbClr val="FF0000"/>
              </a:solidFill>
              <a:highlight>
                <a:srgbClr val="FFFF00"/>
              </a:highlight>
              <a:latin typeface="Agency FB" panose="020B0503020202020204" pitchFamily="34" charset="77"/>
            </a:endParaRPr>
          </a:p>
          <a:p>
            <a:pPr algn="just"/>
            <a:r>
              <a:rPr lang="fr-FR" sz="2200" b="1" dirty="0" err="1">
                <a:latin typeface="Agency FB" panose="020B0503020202020204" pitchFamily="34" charset="77"/>
              </a:rPr>
              <a:t>When</a:t>
            </a:r>
            <a:r>
              <a:rPr lang="fr-FR" sz="2200" b="1" dirty="0">
                <a:latin typeface="Agency FB" panose="020B0503020202020204" pitchFamily="34" charset="77"/>
              </a:rPr>
              <a:t> </a:t>
            </a:r>
            <a:r>
              <a:rPr lang="fr-FR" sz="2200" b="1" dirty="0" err="1">
                <a:latin typeface="Agency FB" panose="020B0503020202020204" pitchFamily="34" charset="77"/>
              </a:rPr>
              <a:t>we</a:t>
            </a:r>
            <a:r>
              <a:rPr lang="fr-FR" sz="2200" b="1" dirty="0">
                <a:latin typeface="Agency FB" panose="020B0503020202020204" pitchFamily="34" charset="77"/>
              </a:rPr>
              <a:t> know </a:t>
            </a:r>
            <a:r>
              <a:rPr lang="fr-FR" sz="2200" b="1" dirty="0" err="1">
                <a:latin typeface="Agency FB" panose="020B0503020202020204" pitchFamily="34" charset="77"/>
              </a:rPr>
              <a:t>that</a:t>
            </a:r>
            <a:r>
              <a:rPr lang="fr-FR" sz="2200" b="1" dirty="0">
                <a:latin typeface="Agency FB" panose="020B0503020202020204" pitchFamily="34" charset="77"/>
              </a:rPr>
              <a:t> </a:t>
            </a:r>
            <a:r>
              <a:rPr lang="fr-FR" sz="2200" b="1" dirty="0" err="1">
                <a:latin typeface="Agency FB" panose="020B0503020202020204" pitchFamily="34" charset="77"/>
              </a:rPr>
              <a:t>this</a:t>
            </a:r>
            <a:r>
              <a:rPr lang="fr-FR" sz="2200" b="1" dirty="0">
                <a:latin typeface="Agency FB" panose="020B0503020202020204" pitchFamily="34" charset="77"/>
              </a:rPr>
              <a:t> can (</a:t>
            </a:r>
            <a:r>
              <a:rPr lang="fr-FR" sz="2200" b="1" dirty="0" err="1">
                <a:latin typeface="Agency FB" panose="020B0503020202020204" pitchFamily="34" charset="77"/>
              </a:rPr>
              <a:t>will</a:t>
            </a:r>
            <a:r>
              <a:rPr lang="fr-FR" sz="2200" b="1" dirty="0">
                <a:latin typeface="Agency FB" panose="020B0503020202020204" pitchFamily="34" charset="77"/>
              </a:rPr>
              <a:t>?) </a:t>
            </a:r>
            <a:r>
              <a:rPr lang="fr-FR" sz="2200" b="1" dirty="0" err="1">
                <a:latin typeface="Agency FB" panose="020B0503020202020204" pitchFamily="34" charset="77"/>
              </a:rPr>
              <a:t>happen</a:t>
            </a:r>
            <a:r>
              <a:rPr lang="fr-FR" sz="2200" b="1" dirty="0">
                <a:latin typeface="Agency FB" panose="020B0503020202020204" pitchFamily="34" charset="77"/>
              </a:rPr>
              <a:t>, are </a:t>
            </a:r>
            <a:r>
              <a:rPr lang="fr-FR" sz="2200" b="1" dirty="0" err="1">
                <a:latin typeface="Agency FB" panose="020B0503020202020204" pitchFamily="34" charset="77"/>
              </a:rPr>
              <a:t>we</a:t>
            </a:r>
            <a:r>
              <a:rPr lang="fr-FR" sz="2200" b="1" dirty="0">
                <a:latin typeface="Agency FB" panose="020B0503020202020204" pitchFamily="34" charset="77"/>
              </a:rPr>
              <a:t> </a:t>
            </a:r>
            <a:r>
              <a:rPr lang="fr-FR" sz="2200" b="1" dirty="0" err="1">
                <a:latin typeface="Agency FB" panose="020B0503020202020204" pitchFamily="34" charset="77"/>
              </a:rPr>
              <a:t>really</a:t>
            </a:r>
            <a:r>
              <a:rPr lang="fr-FR" sz="2200" b="1" dirty="0">
                <a:latin typeface="Agency FB" panose="020B0503020202020204" pitchFamily="34" charset="77"/>
              </a:rPr>
              <a:t> </a:t>
            </a:r>
            <a:r>
              <a:rPr lang="fr-FR" sz="2200" b="1" dirty="0" err="1">
                <a:latin typeface="Agency FB" panose="020B0503020202020204" pitchFamily="34" charset="77"/>
              </a:rPr>
              <a:t>outside</a:t>
            </a:r>
            <a:r>
              <a:rPr lang="fr-FR" sz="2200" b="1" dirty="0">
                <a:latin typeface="Agency FB" panose="020B0503020202020204" pitchFamily="34" charset="77"/>
              </a:rPr>
              <a:t> the scope of the Civil </a:t>
            </a:r>
            <a:r>
              <a:rPr lang="fr-FR" sz="2200" b="1" dirty="0" err="1">
                <a:latin typeface="Agency FB" panose="020B0503020202020204" pitchFamily="34" charset="77"/>
              </a:rPr>
              <a:t>Nuclear</a:t>
            </a:r>
            <a:r>
              <a:rPr lang="fr-FR" sz="2200" b="1" dirty="0">
                <a:latin typeface="Agency FB" panose="020B0503020202020204" pitchFamily="34" charset="77"/>
              </a:rPr>
              <a:t> </a:t>
            </a:r>
            <a:r>
              <a:rPr lang="fr-FR" sz="2200" b="1" dirty="0" err="1">
                <a:latin typeface="Agency FB" panose="020B0503020202020204" pitchFamily="34" charset="77"/>
              </a:rPr>
              <a:t>Liability</a:t>
            </a:r>
            <a:r>
              <a:rPr lang="fr-FR" sz="2200" b="1" dirty="0">
                <a:latin typeface="Agency FB" panose="020B0503020202020204" pitchFamily="34" charset="77"/>
              </a:rPr>
              <a:t> Protocol?</a:t>
            </a:r>
            <a:endParaRPr lang="en-GB" sz="2200" b="1" dirty="0">
              <a:latin typeface="Agency FB" panose="020B0503020202020204" pitchFamily="34" charset="77"/>
            </a:endParaRPr>
          </a:p>
        </p:txBody>
      </p:sp>
      <p:cxnSp>
        <p:nvCxnSpPr>
          <p:cNvPr id="8" name="Connecteur droit avec flèche 7">
            <a:extLst>
              <a:ext uri="{FF2B5EF4-FFF2-40B4-BE49-F238E27FC236}">
                <a16:creationId xmlns:a16="http://schemas.microsoft.com/office/drawing/2014/main" id="{83FEA051-AD4B-3086-8BC7-8ADF19593F2E}"/>
              </a:ext>
            </a:extLst>
          </p:cNvPr>
          <p:cNvCxnSpPr/>
          <p:nvPr/>
        </p:nvCxnSpPr>
        <p:spPr>
          <a:xfrm flipH="1" flipV="1">
            <a:off x="-3953195" y="2354491"/>
            <a:ext cx="7296468" cy="2859836"/>
          </a:xfrm>
          <a:prstGeom prst="straightConnector1">
            <a:avLst/>
          </a:prstGeom>
          <a:ln w="47625">
            <a:solidFill>
              <a:schemeClr val="accent1">
                <a:alpha val="15934"/>
              </a:schemeClr>
            </a:solidFill>
            <a:tailEnd type="triangle"/>
          </a:ln>
        </p:spPr>
        <p:style>
          <a:lnRef idx="1">
            <a:schemeClr val="accent1"/>
          </a:lnRef>
          <a:fillRef idx="0">
            <a:schemeClr val="accent1"/>
          </a:fillRef>
          <a:effectRef idx="0">
            <a:schemeClr val="accent1"/>
          </a:effectRef>
          <a:fontRef idx="minor">
            <a:schemeClr val="tx1"/>
          </a:fontRef>
        </p:style>
      </p:cxnSp>
      <p:sp>
        <p:nvSpPr>
          <p:cNvPr id="6" name="ZoneTexte 5">
            <a:extLst>
              <a:ext uri="{FF2B5EF4-FFF2-40B4-BE49-F238E27FC236}">
                <a16:creationId xmlns:a16="http://schemas.microsoft.com/office/drawing/2014/main" id="{8A500E3B-25B9-C58C-59F1-F9BBF2DD752D}"/>
              </a:ext>
            </a:extLst>
          </p:cNvPr>
          <p:cNvSpPr txBox="1"/>
          <p:nvPr/>
        </p:nvSpPr>
        <p:spPr>
          <a:xfrm>
            <a:off x="8386933" y="3767860"/>
            <a:ext cx="3097865" cy="646331"/>
          </a:xfrm>
          <a:prstGeom prst="rect">
            <a:avLst/>
          </a:prstGeom>
          <a:noFill/>
        </p:spPr>
        <p:txBody>
          <a:bodyPr wrap="square">
            <a:spAutoFit/>
          </a:bodyPr>
          <a:lstStyle/>
          <a:p>
            <a:r>
              <a:rPr lang="en-GB" b="1" i="1" dirty="0">
                <a:effectLst/>
                <a:latin typeface="Agency FB" panose="020B0503020202020204" pitchFamily="34" charset="77"/>
              </a:rPr>
              <a:t>Possible contamination map after an accident at </a:t>
            </a:r>
            <a:r>
              <a:rPr lang="en-GB" sz="1600" b="1" i="1" dirty="0">
                <a:effectLst/>
                <a:latin typeface="Agency FB" panose="020B0503020202020204" pitchFamily="34" charset="77"/>
              </a:rPr>
              <a:t>Zaporizhzhia</a:t>
            </a:r>
            <a:r>
              <a:rPr lang="en-GB" b="1" i="1" dirty="0">
                <a:effectLst/>
                <a:latin typeface="Agency FB" panose="020B0503020202020204" pitchFamily="34" charset="77"/>
              </a:rPr>
              <a:t> NPP</a:t>
            </a:r>
            <a:endParaRPr lang="fr-FR" b="1" dirty="0"/>
          </a:p>
        </p:txBody>
      </p:sp>
      <p:pic>
        <p:nvPicPr>
          <p:cNvPr id="9" name="Picture 2">
            <a:extLst>
              <a:ext uri="{FF2B5EF4-FFF2-40B4-BE49-F238E27FC236}">
                <a16:creationId xmlns:a16="http://schemas.microsoft.com/office/drawing/2014/main" id="{0BFAB537-01C1-95CC-5857-37A8C911637C}"/>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t="8119"/>
          <a:stretch/>
        </p:blipFill>
        <p:spPr bwMode="auto">
          <a:xfrm>
            <a:off x="8486836" y="4383327"/>
            <a:ext cx="2795890" cy="2109548"/>
          </a:xfrm>
          <a:prstGeom prst="rect">
            <a:avLst/>
          </a:prstGeom>
          <a:noFill/>
          <a:extLst>
            <a:ext uri="{909E8E84-426E-40DD-AFC4-6F175D3DCCD1}">
              <a14:hiddenFill xmlns:a14="http://schemas.microsoft.com/office/drawing/2010/main">
                <a:solidFill>
                  <a:srgbClr val="FFFFFF"/>
                </a:solidFill>
              </a14:hiddenFill>
            </a:ext>
          </a:extLst>
        </p:spPr>
      </p:pic>
      <p:sp>
        <p:nvSpPr>
          <p:cNvPr id="11" name="TextBox 3">
            <a:extLst>
              <a:ext uri="{FF2B5EF4-FFF2-40B4-BE49-F238E27FC236}">
                <a16:creationId xmlns:a16="http://schemas.microsoft.com/office/drawing/2014/main" id="{5080DE49-3A5A-26DA-995C-7F050038491E}"/>
              </a:ext>
            </a:extLst>
          </p:cNvPr>
          <p:cNvSpPr txBox="1"/>
          <p:nvPr/>
        </p:nvSpPr>
        <p:spPr>
          <a:xfrm>
            <a:off x="8486836" y="4414191"/>
            <a:ext cx="3097865" cy="261610"/>
          </a:xfrm>
          <a:prstGeom prst="rect">
            <a:avLst/>
          </a:prstGeom>
          <a:noFill/>
        </p:spPr>
        <p:txBody>
          <a:bodyPr wrap="square" rtlCol="0">
            <a:spAutoFit/>
          </a:bodyPr>
          <a:lstStyle/>
          <a:p>
            <a:r>
              <a:rPr lang="en-US" sz="1100" dirty="0"/>
              <a:t>Ukrainian Hydrometeorological Institute ©</a:t>
            </a:r>
            <a:endParaRPr lang="uk-UA" sz="1100" dirty="0"/>
          </a:p>
        </p:txBody>
      </p:sp>
      <p:sp>
        <p:nvSpPr>
          <p:cNvPr id="14" name="ZoneTexte 13">
            <a:extLst>
              <a:ext uri="{FF2B5EF4-FFF2-40B4-BE49-F238E27FC236}">
                <a16:creationId xmlns:a16="http://schemas.microsoft.com/office/drawing/2014/main" id="{A95B40B0-4AAA-9411-8564-C0903865ED72}"/>
              </a:ext>
            </a:extLst>
          </p:cNvPr>
          <p:cNvSpPr txBox="1"/>
          <p:nvPr/>
        </p:nvSpPr>
        <p:spPr>
          <a:xfrm>
            <a:off x="7478974" y="946974"/>
            <a:ext cx="4572871" cy="523220"/>
          </a:xfrm>
          <a:prstGeom prst="rect">
            <a:avLst/>
          </a:prstGeom>
          <a:noFill/>
        </p:spPr>
        <p:txBody>
          <a:bodyPr wrap="square">
            <a:spAutoFit/>
          </a:bodyPr>
          <a:lstStyle/>
          <a:p>
            <a:pPr algn="ctr"/>
            <a:r>
              <a:rPr lang="en-GB" sz="2800" i="1" dirty="0">
                <a:latin typeface="Agency FB" panose="020B0503020202020204" pitchFamily="34" charset="77"/>
              </a:rPr>
              <a:t>NPPs in Ukraine</a:t>
            </a:r>
          </a:p>
        </p:txBody>
      </p:sp>
      <p:sp>
        <p:nvSpPr>
          <p:cNvPr id="16" name="ZoneTexte 15">
            <a:extLst>
              <a:ext uri="{FF2B5EF4-FFF2-40B4-BE49-F238E27FC236}">
                <a16:creationId xmlns:a16="http://schemas.microsoft.com/office/drawing/2014/main" id="{11216EF9-27FF-0549-A058-1CE8B6A90D48}"/>
              </a:ext>
            </a:extLst>
          </p:cNvPr>
          <p:cNvSpPr txBox="1"/>
          <p:nvPr/>
        </p:nvSpPr>
        <p:spPr>
          <a:xfrm>
            <a:off x="447474" y="124120"/>
            <a:ext cx="7031500" cy="523220"/>
          </a:xfrm>
          <a:prstGeom prst="rect">
            <a:avLst/>
          </a:prstGeom>
          <a:noFill/>
        </p:spPr>
        <p:txBody>
          <a:bodyPr wrap="square">
            <a:spAutoFit/>
          </a:bodyPr>
          <a:lstStyle/>
          <a:p>
            <a:pPr algn="ctr"/>
            <a:r>
              <a:rPr lang="en-GB" sz="2800" b="1" dirty="0">
                <a:solidFill>
                  <a:schemeClr val="tx1">
                    <a:lumMod val="65000"/>
                    <a:lumOff val="35000"/>
                  </a:schemeClr>
                </a:solidFill>
                <a:latin typeface="Agency FB" panose="020B0503020202020204" pitchFamily="34" charset="77"/>
              </a:rPr>
              <a:t>Nuclear accident threat, myths and realities</a:t>
            </a:r>
            <a:endParaRPr lang="en-GB" sz="2800" dirty="0">
              <a:solidFill>
                <a:schemeClr val="tx1">
                  <a:lumMod val="65000"/>
                  <a:lumOff val="35000"/>
                </a:schemeClr>
              </a:solidFill>
              <a:latin typeface="Agency FB" panose="020B0503020202020204" pitchFamily="34" charset="77"/>
            </a:endParaRPr>
          </a:p>
        </p:txBody>
      </p:sp>
      <p:grpSp>
        <p:nvGrpSpPr>
          <p:cNvPr id="15" name="Groupe 14">
            <a:extLst>
              <a:ext uri="{FF2B5EF4-FFF2-40B4-BE49-F238E27FC236}">
                <a16:creationId xmlns:a16="http://schemas.microsoft.com/office/drawing/2014/main" id="{4DDFD014-4F99-9B3D-D3A2-933D64C267F4}"/>
              </a:ext>
            </a:extLst>
          </p:cNvPr>
          <p:cNvGrpSpPr/>
          <p:nvPr/>
        </p:nvGrpSpPr>
        <p:grpSpPr>
          <a:xfrm>
            <a:off x="7705399" y="1324000"/>
            <a:ext cx="4226479" cy="2574665"/>
            <a:chOff x="7705399" y="1324000"/>
            <a:chExt cx="4226479" cy="2574665"/>
          </a:xfrm>
        </p:grpSpPr>
        <p:grpSp>
          <p:nvGrpSpPr>
            <p:cNvPr id="10" name="Groupe 9">
              <a:extLst>
                <a:ext uri="{FF2B5EF4-FFF2-40B4-BE49-F238E27FC236}">
                  <a16:creationId xmlns:a16="http://schemas.microsoft.com/office/drawing/2014/main" id="{89D8FA6F-BA1F-F055-EBAF-2BBD7B9E2A24}"/>
                </a:ext>
              </a:extLst>
            </p:cNvPr>
            <p:cNvGrpSpPr/>
            <p:nvPr/>
          </p:nvGrpSpPr>
          <p:grpSpPr>
            <a:xfrm>
              <a:off x="7705399" y="1378873"/>
              <a:ext cx="4226479" cy="2519792"/>
              <a:chOff x="428419" y="6237696"/>
              <a:chExt cx="11220918" cy="5962629"/>
            </a:xfrm>
          </p:grpSpPr>
          <p:pic>
            <p:nvPicPr>
              <p:cNvPr id="2050" name="Picture 2" descr="Carte des principales installations nucléaires en Ukraine (2023)">
                <a:extLst>
                  <a:ext uri="{FF2B5EF4-FFF2-40B4-BE49-F238E27FC236}">
                    <a16:creationId xmlns:a16="http://schemas.microsoft.com/office/drawing/2014/main" id="{69283179-10D0-4784-2906-62EF5CB11D88}"/>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28419" y="6237696"/>
                <a:ext cx="11220918" cy="5962629"/>
              </a:xfrm>
              <a:prstGeom prst="rect">
                <a:avLst/>
              </a:prstGeom>
              <a:noFill/>
              <a:extLst>
                <a:ext uri="{909E8E84-426E-40DD-AFC4-6F175D3DCCD1}">
                  <a14:hiddenFill xmlns:a14="http://schemas.microsoft.com/office/drawing/2010/main">
                    <a:solidFill>
                      <a:srgbClr val="FFFFFF"/>
                    </a:solidFill>
                  </a14:hiddenFill>
                </a:ext>
              </a:extLst>
            </p:spPr>
          </p:pic>
          <p:pic>
            <p:nvPicPr>
              <p:cNvPr id="4" name="Image 3" descr="Une image contenant bouteille&#10;&#10;Description générée automatiquement avec une confiance moyenne">
                <a:extLst>
                  <a:ext uri="{FF2B5EF4-FFF2-40B4-BE49-F238E27FC236}">
                    <a16:creationId xmlns:a16="http://schemas.microsoft.com/office/drawing/2014/main" id="{0BBB8C9F-5210-41DF-3DEC-214B1525AB6B}"/>
                  </a:ext>
                </a:extLst>
              </p:cNvPr>
              <p:cNvPicPr>
                <a:picLocks noChangeAspect="1"/>
              </p:cNvPicPr>
              <p:nvPr/>
            </p:nvPicPr>
            <p:blipFill>
              <a:blip r:embed="rId6"/>
              <a:stretch>
                <a:fillRect/>
              </a:stretch>
            </p:blipFill>
            <p:spPr>
              <a:xfrm>
                <a:off x="8142413" y="6577793"/>
                <a:ext cx="863600" cy="368300"/>
              </a:xfrm>
              <a:prstGeom prst="rect">
                <a:avLst/>
              </a:prstGeom>
            </p:spPr>
          </p:pic>
        </p:grpSp>
        <p:sp>
          <p:nvSpPr>
            <p:cNvPr id="12" name="ZoneTexte 11">
              <a:extLst>
                <a:ext uri="{FF2B5EF4-FFF2-40B4-BE49-F238E27FC236}">
                  <a16:creationId xmlns:a16="http://schemas.microsoft.com/office/drawing/2014/main" id="{0E5C3ECB-3EDD-45CB-44D8-1C726937C071}"/>
                </a:ext>
              </a:extLst>
            </p:cNvPr>
            <p:cNvSpPr txBox="1"/>
            <p:nvPr/>
          </p:nvSpPr>
          <p:spPr>
            <a:xfrm>
              <a:off x="10456673" y="1324000"/>
              <a:ext cx="633851" cy="276999"/>
            </a:xfrm>
            <a:prstGeom prst="rect">
              <a:avLst/>
            </a:prstGeom>
            <a:noFill/>
          </p:spPr>
          <p:txBody>
            <a:bodyPr wrap="square" rtlCol="0">
              <a:spAutoFit/>
            </a:bodyPr>
            <a:lstStyle/>
            <a:p>
              <a:r>
                <a:rPr lang="fr-FR" sz="1200" dirty="0" err="1"/>
                <a:t>Kursk</a:t>
              </a:r>
              <a:endParaRPr lang="fr-FR" sz="1200" dirty="0"/>
            </a:p>
          </p:txBody>
        </p:sp>
      </p:grpSp>
      <p:sp>
        <p:nvSpPr>
          <p:cNvPr id="7" name="Rectangle 3">
            <a:extLst>
              <a:ext uri="{FF2B5EF4-FFF2-40B4-BE49-F238E27FC236}">
                <a16:creationId xmlns:a16="http://schemas.microsoft.com/office/drawing/2014/main" id="{8F612770-7CD1-AC00-D04D-657601EF1BB7}"/>
              </a:ext>
            </a:extLst>
          </p:cNvPr>
          <p:cNvSpPr>
            <a:spLocks noChangeArrowheads="1"/>
          </p:cNvSpPr>
          <p:nvPr/>
        </p:nvSpPr>
        <p:spPr bwMode="auto">
          <a:xfrm>
            <a:off x="0" y="-230832"/>
            <a:ext cx="184731"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fr-FR" altLang="fr-FR" sz="2400" b="0" i="0" u="none" strike="noStrike" cap="none" normalizeH="0" baseline="0" dirty="0">
              <a:ln>
                <a:noFill/>
              </a:ln>
              <a:effectLst/>
              <a:latin typeface="Arial" panose="020B0604020202020204" pitchFamily="34" charset="0"/>
            </a:endParaRPr>
          </a:p>
        </p:txBody>
      </p:sp>
    </p:spTree>
    <p:extLst>
      <p:ext uri="{BB962C8B-B14F-4D97-AF65-F5344CB8AC3E}">
        <p14:creationId xmlns:p14="http://schemas.microsoft.com/office/powerpoint/2010/main" val="287305150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2">
                <a:lumMod val="5000"/>
                <a:lumOff val="95000"/>
              </a:schemeClr>
            </a:gs>
            <a:gs pos="74000">
              <a:schemeClr val="accent2">
                <a:lumMod val="45000"/>
                <a:lumOff val="55000"/>
              </a:schemeClr>
            </a:gs>
            <a:gs pos="76000">
              <a:schemeClr val="accent2">
                <a:lumMod val="45000"/>
                <a:lumOff val="55000"/>
              </a:schemeClr>
            </a:gs>
            <a:gs pos="100000">
              <a:schemeClr val="accent2">
                <a:lumMod val="30000"/>
                <a:lumOff val="70000"/>
              </a:schemeClr>
            </a:gs>
          </a:gsLst>
          <a:lin ang="5400000" scaled="1"/>
          <a:tileRect/>
        </a:gradFill>
        <a:effectLst/>
      </p:bgPr>
    </p:bg>
    <p:spTree>
      <p:nvGrpSpPr>
        <p:cNvPr id="1" name=""/>
        <p:cNvGrpSpPr/>
        <p:nvPr/>
      </p:nvGrpSpPr>
      <p:grpSpPr>
        <a:xfrm>
          <a:off x="0" y="0"/>
          <a:ext cx="0" cy="0"/>
          <a:chOff x="0" y="0"/>
          <a:chExt cx="0" cy="0"/>
        </a:xfrm>
      </p:grpSpPr>
      <p:sp>
        <p:nvSpPr>
          <p:cNvPr id="5" name="Espace réservé du numéro de diapositive 4">
            <a:extLst>
              <a:ext uri="{FF2B5EF4-FFF2-40B4-BE49-F238E27FC236}">
                <a16:creationId xmlns:a16="http://schemas.microsoft.com/office/drawing/2014/main" id="{35F4EC4A-8DE0-CD4D-0407-000CA725ECA5}"/>
              </a:ext>
            </a:extLst>
          </p:cNvPr>
          <p:cNvSpPr>
            <a:spLocks noGrp="1"/>
          </p:cNvSpPr>
          <p:nvPr>
            <p:ph type="sldNum" sz="quarter" idx="12"/>
          </p:nvPr>
        </p:nvSpPr>
        <p:spPr>
          <a:xfrm>
            <a:off x="9329988" y="6492875"/>
            <a:ext cx="2743200" cy="365125"/>
          </a:xfrm>
        </p:spPr>
        <p:txBody>
          <a:bodyPr/>
          <a:lstStyle/>
          <a:p>
            <a:fld id="{5B944D9D-B22C-6049-9E87-0424B9137064}" type="slidenum">
              <a:rPr lang="fr-FR" smtClean="0"/>
              <a:pPr/>
              <a:t>4</a:t>
            </a:fld>
            <a:endParaRPr lang="fr-FR"/>
          </a:p>
        </p:txBody>
      </p:sp>
      <p:sp>
        <p:nvSpPr>
          <p:cNvPr id="12" name="ZoneTexte 11">
            <a:extLst>
              <a:ext uri="{FF2B5EF4-FFF2-40B4-BE49-F238E27FC236}">
                <a16:creationId xmlns:a16="http://schemas.microsoft.com/office/drawing/2014/main" id="{539F1301-4457-3FEB-B52E-FCE3A9A15284}"/>
              </a:ext>
            </a:extLst>
          </p:cNvPr>
          <p:cNvSpPr txBox="1"/>
          <p:nvPr/>
        </p:nvSpPr>
        <p:spPr>
          <a:xfrm>
            <a:off x="300450" y="252117"/>
            <a:ext cx="5253501" cy="1323439"/>
          </a:xfrm>
          <a:prstGeom prst="rect">
            <a:avLst/>
          </a:prstGeom>
          <a:noFill/>
        </p:spPr>
        <p:txBody>
          <a:bodyPr wrap="square">
            <a:spAutoFit/>
          </a:bodyPr>
          <a:lstStyle/>
          <a:p>
            <a:pPr algn="just"/>
            <a:r>
              <a:rPr lang="en-GB" sz="2000" b="1" dirty="0">
                <a:latin typeface="Agency FB" panose="020B0503020202020204" pitchFamily="34" charset="77"/>
              </a:rPr>
              <a:t>The EPR &amp; R systems have been designed for peacetime contexts (i.e. essential infrastructures still in place, workers and institutions well organised and population living around in cohesion)</a:t>
            </a:r>
          </a:p>
        </p:txBody>
      </p:sp>
      <p:pic>
        <p:nvPicPr>
          <p:cNvPr id="6" name="Espace réservé du contenu 5" descr="Une image contenant plein air, habits, groupe, personnes&#10;&#10;Description générée automatiquement">
            <a:extLst>
              <a:ext uri="{FF2B5EF4-FFF2-40B4-BE49-F238E27FC236}">
                <a16:creationId xmlns:a16="http://schemas.microsoft.com/office/drawing/2014/main" id="{B2D5509C-083B-33CF-E01D-DAE1169B243F}"/>
              </a:ext>
            </a:extLst>
          </p:cNvPr>
          <p:cNvPicPr>
            <a:picLocks noGrp="1" noChangeAspect="1"/>
          </p:cNvPicPr>
          <p:nvPr>
            <p:ph idx="1"/>
          </p:nvPr>
        </p:nvPicPr>
        <p:blipFill rotWithShape="1">
          <a:blip r:embed="rId3">
            <a:alphaModFix amt="50000"/>
            <a:duotone>
              <a:prstClr val="black"/>
              <a:schemeClr val="accent2">
                <a:tint val="45000"/>
                <a:satMod val="400000"/>
              </a:schemeClr>
            </a:duotone>
            <a:extLst>
              <a:ext uri="{BEBA8EAE-BF5A-486C-A8C5-ECC9F3942E4B}">
                <a14:imgProps xmlns:a14="http://schemas.microsoft.com/office/drawing/2010/main">
                  <a14:imgLayer r:embed="rId4">
                    <a14:imgEffect>
                      <a14:artisticTexturizer/>
                    </a14:imgEffect>
                  </a14:imgLayer>
                </a14:imgProps>
              </a:ext>
              <a:ext uri="{837473B0-CC2E-450A-ABE3-18F120FF3D39}">
                <a1611:picAttrSrcUrl xmlns:a1611="http://schemas.microsoft.com/office/drawing/2016/11/main" r:id="rId5"/>
              </a:ext>
            </a:extLst>
          </a:blip>
          <a:srcRect l="25110" t="5027" r="25952" b="8308"/>
          <a:stretch/>
        </p:blipFill>
        <p:spPr>
          <a:xfrm>
            <a:off x="5871396" y="-760"/>
            <a:ext cx="6320604" cy="6858000"/>
          </a:xfrm>
        </p:spPr>
      </p:pic>
      <p:sp>
        <p:nvSpPr>
          <p:cNvPr id="7" name="Rectangle 3">
            <a:extLst>
              <a:ext uri="{FF2B5EF4-FFF2-40B4-BE49-F238E27FC236}">
                <a16:creationId xmlns:a16="http://schemas.microsoft.com/office/drawing/2014/main" id="{8F612770-7CD1-AC00-D04D-657601EF1BB7}"/>
              </a:ext>
            </a:extLst>
          </p:cNvPr>
          <p:cNvSpPr>
            <a:spLocks noChangeArrowheads="1"/>
          </p:cNvSpPr>
          <p:nvPr/>
        </p:nvSpPr>
        <p:spPr bwMode="auto">
          <a:xfrm>
            <a:off x="0"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fr-FR" altLang="fr-FR" sz="1800" b="0" i="0" u="none" strike="noStrike" cap="none" normalizeH="0" baseline="0" dirty="0">
              <a:ln>
                <a:noFill/>
              </a:ln>
              <a:solidFill>
                <a:schemeClr val="tx1"/>
              </a:solidFill>
              <a:effectLst/>
              <a:latin typeface="Arial" panose="020B0604020202020204" pitchFamily="34" charset="0"/>
            </a:endParaRPr>
          </a:p>
        </p:txBody>
      </p:sp>
      <p:sp>
        <p:nvSpPr>
          <p:cNvPr id="9" name="ZoneTexte 8">
            <a:extLst>
              <a:ext uri="{FF2B5EF4-FFF2-40B4-BE49-F238E27FC236}">
                <a16:creationId xmlns:a16="http://schemas.microsoft.com/office/drawing/2014/main" id="{AD7D9AF0-CC9F-A3A0-D87F-267806FDD5F3}"/>
              </a:ext>
            </a:extLst>
          </p:cNvPr>
          <p:cNvSpPr txBox="1"/>
          <p:nvPr/>
        </p:nvSpPr>
        <p:spPr>
          <a:xfrm>
            <a:off x="5921711" y="0"/>
            <a:ext cx="6520184" cy="7278916"/>
          </a:xfrm>
          <a:prstGeom prst="rect">
            <a:avLst/>
          </a:prstGeom>
          <a:noFill/>
        </p:spPr>
        <p:txBody>
          <a:bodyPr wrap="square">
            <a:spAutoFit/>
          </a:bodyPr>
          <a:lstStyle/>
          <a:p>
            <a:pPr eaLnBrk="0" fontAlgn="base" hangingPunct="0">
              <a:spcBef>
                <a:spcPts val="600"/>
              </a:spcBef>
              <a:spcAft>
                <a:spcPts val="600"/>
              </a:spcAft>
            </a:pPr>
            <a:r>
              <a:rPr kumimoji="0" lang="en-GB" altLang="fr-FR" sz="2800" b="1" i="0" u="none" strike="noStrike" cap="none" normalizeH="0" baseline="0" dirty="0">
                <a:ln>
                  <a:noFill/>
                </a:ln>
                <a:solidFill>
                  <a:schemeClr val="accent5">
                    <a:lumMod val="75000"/>
                  </a:schemeClr>
                </a:solidFill>
                <a:effectLst/>
                <a:latin typeface="Agency FB" panose="020B0503020202020204" pitchFamily="34" charset="77"/>
              </a:rPr>
              <a:t>What are the specifi</a:t>
            </a:r>
            <a:r>
              <a:rPr lang="en-GB" altLang="fr-FR" sz="2800" b="1" dirty="0">
                <a:solidFill>
                  <a:schemeClr val="accent5">
                    <a:lumMod val="75000"/>
                  </a:schemeClr>
                </a:solidFill>
                <a:latin typeface="Agency FB" panose="020B0503020202020204" pitchFamily="34" charset="77"/>
              </a:rPr>
              <a:t>c challenges</a:t>
            </a:r>
            <a:r>
              <a:rPr kumimoji="0" lang="en-GB" altLang="fr-FR" sz="2800" b="1" i="0" u="none" strike="noStrike" cap="none" normalizeH="0" baseline="0" dirty="0">
                <a:ln>
                  <a:noFill/>
                </a:ln>
                <a:solidFill>
                  <a:schemeClr val="accent5">
                    <a:lumMod val="75000"/>
                  </a:schemeClr>
                </a:solidFill>
                <a:effectLst/>
                <a:latin typeface="Agency FB" panose="020B0503020202020204" pitchFamily="34" charset="77"/>
              </a:rPr>
              <a:t> do we need </a:t>
            </a:r>
          </a:p>
          <a:p>
            <a:pPr eaLnBrk="0" fontAlgn="base" hangingPunct="0">
              <a:spcBef>
                <a:spcPts val="600"/>
              </a:spcBef>
              <a:spcAft>
                <a:spcPts val="600"/>
              </a:spcAft>
            </a:pPr>
            <a:r>
              <a:rPr kumimoji="0" lang="en-GB" altLang="fr-FR" sz="2800" b="1" i="0" u="none" strike="noStrike" cap="none" normalizeH="0" baseline="0" dirty="0">
                <a:ln>
                  <a:noFill/>
                </a:ln>
                <a:solidFill>
                  <a:schemeClr val="accent5">
                    <a:lumMod val="75000"/>
                  </a:schemeClr>
                </a:solidFill>
                <a:effectLst/>
                <a:latin typeface="Agency FB" panose="020B0503020202020204" pitchFamily="34" charset="77"/>
              </a:rPr>
              <a:t>to prepare for?</a:t>
            </a:r>
          </a:p>
          <a:p>
            <a:pPr eaLnBrk="0" fontAlgn="base" hangingPunct="0">
              <a:spcBef>
                <a:spcPts val="600"/>
              </a:spcBef>
              <a:spcAft>
                <a:spcPts val="600"/>
              </a:spcAft>
            </a:pPr>
            <a:endParaRPr kumimoji="0" lang="en-GB" altLang="fr-FR" sz="1100" b="1" i="0" u="none" strike="noStrike" cap="none" normalizeH="0" baseline="0" dirty="0">
              <a:ln>
                <a:noFill/>
              </a:ln>
              <a:solidFill>
                <a:srgbClr val="0070C0"/>
              </a:solidFill>
              <a:effectLst/>
              <a:latin typeface="Agency FB" panose="020B0503020202020204" pitchFamily="34" charset="77"/>
            </a:endParaRPr>
          </a:p>
          <a:p>
            <a:pPr marL="465300" lvl="1" indent="-342900" eaLnBrk="0" fontAlgn="base" hangingPunct="0">
              <a:buFont typeface="Wingdings" pitchFamily="2" charset="2"/>
              <a:buChar char="Ø"/>
            </a:pPr>
            <a:r>
              <a:rPr lang="en-GB" altLang="fr-FR" sz="2000" b="1" dirty="0">
                <a:solidFill>
                  <a:srgbClr val="002060"/>
                </a:solidFill>
                <a:latin typeface="Agency FB" panose="020B0503020202020204" pitchFamily="34" charset="77"/>
              </a:rPr>
              <a:t>ITB distribution and efficiency? </a:t>
            </a:r>
          </a:p>
          <a:p>
            <a:pPr marL="465300" lvl="1" indent="-342900" eaLnBrk="0" fontAlgn="base" hangingPunct="0">
              <a:buFont typeface="Wingdings" pitchFamily="2" charset="2"/>
              <a:buChar char="Ø"/>
            </a:pPr>
            <a:r>
              <a:rPr lang="en-GB" altLang="fr-FR" sz="2000" b="1" dirty="0">
                <a:solidFill>
                  <a:srgbClr val="002060"/>
                </a:solidFill>
                <a:latin typeface="Agency FB" panose="020B0503020202020204" pitchFamily="34" charset="77"/>
              </a:rPr>
              <a:t>S</a:t>
            </a:r>
            <a:r>
              <a:rPr kumimoji="0" lang="en-GB" altLang="fr-FR" sz="2000" b="1" i="0" u="none" strike="noStrike" cap="none" normalizeH="0" baseline="0" dirty="0">
                <a:ln>
                  <a:noFill/>
                </a:ln>
                <a:solidFill>
                  <a:srgbClr val="002060"/>
                </a:solidFill>
                <a:effectLst/>
                <a:latin typeface="Agency FB" panose="020B0503020202020204" pitchFamily="34" charset="77"/>
              </a:rPr>
              <a:t>heltering and evacuation criteria and procedures?</a:t>
            </a:r>
          </a:p>
          <a:p>
            <a:pPr marL="465300" lvl="1" indent="-342900" eaLnBrk="0" fontAlgn="base" hangingPunct="0">
              <a:buFont typeface="Wingdings" pitchFamily="2" charset="2"/>
              <a:buChar char="Ø"/>
            </a:pPr>
            <a:r>
              <a:rPr lang="en-GB" altLang="fr-FR" sz="2000" b="1" dirty="0">
                <a:solidFill>
                  <a:srgbClr val="002060"/>
                </a:solidFill>
                <a:latin typeface="Agency FB" panose="020B0503020202020204" pitchFamily="34" charset="77"/>
              </a:rPr>
              <a:t>Essential infrastructures needed (stakeholders to be prepared)</a:t>
            </a:r>
            <a:endParaRPr kumimoji="0" lang="en-GB" altLang="fr-FR" sz="2000" b="1" i="0" u="none" strike="noStrike" cap="none" normalizeH="0" baseline="0" dirty="0">
              <a:ln>
                <a:noFill/>
              </a:ln>
              <a:solidFill>
                <a:srgbClr val="002060"/>
              </a:solidFill>
              <a:effectLst/>
              <a:latin typeface="Agency FB" panose="020B0503020202020204" pitchFamily="34" charset="77"/>
            </a:endParaRPr>
          </a:p>
          <a:p>
            <a:pPr marL="465300" lvl="1" indent="-342900" eaLnBrk="0" fontAlgn="base" hangingPunct="0">
              <a:buFont typeface="Wingdings" pitchFamily="2" charset="2"/>
              <a:buChar char="Ø"/>
            </a:pPr>
            <a:r>
              <a:rPr lang="en-GB" altLang="fr-FR" sz="2000" b="1" dirty="0">
                <a:solidFill>
                  <a:srgbClr val="002060"/>
                </a:solidFill>
                <a:latin typeface="Agency FB" panose="020B0503020202020204" pitchFamily="34" charset="77"/>
              </a:rPr>
              <a:t>Impact modelling and monitoring capabilities (citizen monitoring)</a:t>
            </a:r>
          </a:p>
          <a:p>
            <a:pPr marL="465300" lvl="1" indent="-342900" eaLnBrk="0" fontAlgn="base" hangingPunct="0">
              <a:buFont typeface="Wingdings" pitchFamily="2" charset="2"/>
              <a:buChar char="Ø"/>
            </a:pPr>
            <a:r>
              <a:rPr lang="en-GB" altLang="fr-FR" sz="2000" b="1" dirty="0">
                <a:solidFill>
                  <a:srgbClr val="002060"/>
                </a:solidFill>
                <a:latin typeface="Agency FB" panose="020B0503020202020204" pitchFamily="34" charset="77"/>
              </a:rPr>
              <a:t>Feasibility of recovery countermeasures (e.g. recovery of lost/damaged radioactive sources)</a:t>
            </a:r>
          </a:p>
          <a:p>
            <a:pPr marL="465300" lvl="1" indent="-342900" eaLnBrk="0" fontAlgn="base" hangingPunct="0">
              <a:buFont typeface="Wingdings" pitchFamily="2" charset="2"/>
              <a:buChar char="Ø"/>
            </a:pPr>
            <a:r>
              <a:rPr lang="en-GB" altLang="fr-FR" sz="2000" b="1" dirty="0">
                <a:solidFill>
                  <a:srgbClr val="002060"/>
                </a:solidFill>
                <a:latin typeface="Agency FB" panose="020B0503020202020204" pitchFamily="34" charset="77"/>
              </a:rPr>
              <a:t>Obstacles to the return of distanced/evacuated/escaped populations (post-war welfare issues)</a:t>
            </a:r>
          </a:p>
          <a:p>
            <a:pPr marL="465300" lvl="1" indent="-342900" eaLnBrk="0" fontAlgn="base" hangingPunct="0">
              <a:buFont typeface="Wingdings" pitchFamily="2" charset="2"/>
              <a:buChar char="Ø"/>
            </a:pPr>
            <a:r>
              <a:rPr lang="en-GB" altLang="fr-FR" sz="2000" b="1" dirty="0">
                <a:solidFill>
                  <a:srgbClr val="002060"/>
                </a:solidFill>
                <a:latin typeface="Agency FB" panose="020B0503020202020204" pitchFamily="34" charset="77"/>
              </a:rPr>
              <a:t>Mental health issues (war trauma + fear of radioactivity)</a:t>
            </a:r>
          </a:p>
          <a:p>
            <a:pPr marL="465300" lvl="1" indent="-342900" eaLnBrk="0" fontAlgn="base" hangingPunct="0">
              <a:buFont typeface="Wingdings" pitchFamily="2" charset="2"/>
              <a:buChar char="Ø"/>
            </a:pPr>
            <a:r>
              <a:rPr lang="en-GB" altLang="fr-FR" sz="2000" b="1" dirty="0">
                <a:solidFill>
                  <a:srgbClr val="002060"/>
                </a:solidFill>
                <a:latin typeface="Agency FB" panose="020B0503020202020204" pitchFamily="34" charset="77"/>
              </a:rPr>
              <a:t>Specific information &amp; communication strategies</a:t>
            </a:r>
          </a:p>
          <a:p>
            <a:pPr marL="465300" lvl="1" indent="-342900" eaLnBrk="0" fontAlgn="base" hangingPunct="0">
              <a:buFont typeface="Wingdings" pitchFamily="2" charset="2"/>
              <a:buChar char="Ø"/>
            </a:pPr>
            <a:endParaRPr lang="en-GB" altLang="fr-FR" sz="1600" b="1" dirty="0">
              <a:solidFill>
                <a:srgbClr val="002060"/>
              </a:solidFill>
              <a:latin typeface="Agency FB" panose="020B0503020202020204" pitchFamily="34" charset="77"/>
            </a:endParaRPr>
          </a:p>
          <a:p>
            <a:pPr marL="0" marR="0" lvl="0" indent="0" algn="l" defTabSz="914400" rtl="0" eaLnBrk="0" fontAlgn="base" latinLnBrk="0" hangingPunct="0">
              <a:lnSpc>
                <a:spcPct val="100000"/>
              </a:lnSpc>
              <a:spcBef>
                <a:spcPts val="600"/>
              </a:spcBef>
              <a:spcAft>
                <a:spcPts val="600"/>
              </a:spcAft>
              <a:buClrTx/>
              <a:buSzTx/>
              <a:tabLst/>
            </a:pPr>
            <a:r>
              <a:rPr kumimoji="0" lang="en-GB" altLang="fr-FR" sz="2800" b="1" i="0" u="none" strike="noStrike" cap="none" normalizeH="0" baseline="0" dirty="0">
                <a:ln>
                  <a:noFill/>
                </a:ln>
                <a:solidFill>
                  <a:srgbClr val="FFFF00"/>
                </a:solidFill>
                <a:effectLst/>
                <a:latin typeface="Agency FB" panose="020B0503020202020204" pitchFamily="34" charset="77"/>
              </a:rPr>
              <a:t>What drives </a:t>
            </a:r>
            <a:r>
              <a:rPr lang="en-GB" altLang="fr-FR" sz="2800" b="1" dirty="0">
                <a:solidFill>
                  <a:srgbClr val="FFFF00"/>
                </a:solidFill>
                <a:latin typeface="Agency FB" panose="020B0503020202020204" pitchFamily="34" charset="77"/>
              </a:rPr>
              <a:t>R</a:t>
            </a:r>
            <a:r>
              <a:rPr kumimoji="0" lang="en-GB" altLang="fr-FR" sz="2800" b="1" i="0" u="none" strike="noStrike" cap="none" normalizeH="0" baseline="0" dirty="0">
                <a:ln>
                  <a:noFill/>
                </a:ln>
                <a:solidFill>
                  <a:srgbClr val="FFFF00"/>
                </a:solidFill>
                <a:effectLst/>
                <a:latin typeface="Agency FB" panose="020B0503020202020204" pitchFamily="34" charset="77"/>
              </a:rPr>
              <a:t>esilience? </a:t>
            </a:r>
          </a:p>
          <a:p>
            <a:pPr marL="465300" lvl="2" indent="-342900" eaLnBrk="0" fontAlgn="base" hangingPunct="0">
              <a:buFont typeface="Wingdings" pitchFamily="2" charset="2"/>
              <a:buChar char="Ø"/>
            </a:pPr>
            <a:r>
              <a:rPr lang="en-GB" altLang="fr-FR" sz="2000" b="1" dirty="0" err="1">
                <a:solidFill>
                  <a:srgbClr val="FFFF00"/>
                </a:solidFill>
                <a:latin typeface="Agency FB" panose="020B0503020202020204" pitchFamily="34" charset="77"/>
              </a:rPr>
              <a:t>Indentification</a:t>
            </a:r>
            <a:r>
              <a:rPr lang="en-GB" altLang="fr-FR" sz="2000" b="1" dirty="0">
                <a:solidFill>
                  <a:srgbClr val="FFFF00"/>
                </a:solidFill>
                <a:latin typeface="Agency FB" panose="020B0503020202020204" pitchFamily="34" charset="77"/>
              </a:rPr>
              <a:t> of stakeholders’ roles during preparedness and response</a:t>
            </a:r>
          </a:p>
          <a:p>
            <a:pPr marL="465300" lvl="2" indent="-342900" eaLnBrk="0" fontAlgn="base" hangingPunct="0">
              <a:buFont typeface="Wingdings" pitchFamily="2" charset="2"/>
              <a:buChar char="Ø"/>
            </a:pPr>
            <a:r>
              <a:rPr lang="en-GB" altLang="fr-FR" sz="2000" b="1" dirty="0">
                <a:solidFill>
                  <a:srgbClr val="FFFF00"/>
                </a:solidFill>
                <a:latin typeface="Agency FB" panose="020B0503020202020204" pitchFamily="34" charset="77"/>
              </a:rPr>
              <a:t>Adaptation of decision-aiding tools (incl. indicators of resilience)</a:t>
            </a:r>
          </a:p>
          <a:p>
            <a:pPr marL="465300" lvl="2" indent="-342900" eaLnBrk="0" fontAlgn="base" hangingPunct="0">
              <a:buFont typeface="Wingdings" pitchFamily="2" charset="2"/>
              <a:buChar char="Ø"/>
            </a:pPr>
            <a:r>
              <a:rPr lang="en-GB" altLang="fr-FR" sz="2000" b="1" dirty="0">
                <a:solidFill>
                  <a:srgbClr val="FFFF00"/>
                </a:solidFill>
                <a:latin typeface="Agency FB" panose="020B0503020202020204" pitchFamily="34" charset="77"/>
              </a:rPr>
              <a:t>Sizing t</a:t>
            </a:r>
            <a:r>
              <a:rPr kumimoji="0" lang="en-GB" altLang="fr-FR" sz="2000" b="1" i="0" u="none" strike="noStrike" cap="none" normalizeH="0" baseline="0" dirty="0">
                <a:ln>
                  <a:noFill/>
                </a:ln>
                <a:solidFill>
                  <a:srgbClr val="FFFF00"/>
                </a:solidFill>
                <a:effectLst/>
                <a:latin typeface="Agency FB" panose="020B0503020202020204" pitchFamily="34" charset="77"/>
              </a:rPr>
              <a:t>raining needs</a:t>
            </a:r>
            <a:r>
              <a:rPr lang="en-GB" altLang="fr-FR" sz="2800" b="1" dirty="0">
                <a:solidFill>
                  <a:srgbClr val="FFFF00"/>
                </a:solidFill>
                <a:latin typeface="Agency FB" panose="020B0503020202020204" pitchFamily="34" charset="77"/>
              </a:rPr>
              <a:t> </a:t>
            </a:r>
            <a:r>
              <a:rPr lang="en-GB" altLang="fr-FR" sz="2000" b="1" dirty="0">
                <a:solidFill>
                  <a:srgbClr val="FFFF00"/>
                </a:solidFill>
                <a:latin typeface="Agency FB" panose="020B0503020202020204" pitchFamily="34" charset="77"/>
              </a:rPr>
              <a:t>(for first and second responders)</a:t>
            </a:r>
          </a:p>
          <a:p>
            <a:pPr marL="465300" lvl="2" indent="-342900" eaLnBrk="0" fontAlgn="base" hangingPunct="0">
              <a:buFont typeface="Wingdings" pitchFamily="2" charset="2"/>
              <a:buChar char="Ø"/>
            </a:pPr>
            <a:endParaRPr lang="fr-FR" altLang="fr-FR" sz="2000" b="1" dirty="0">
              <a:solidFill>
                <a:schemeClr val="accent1">
                  <a:lumMod val="60000"/>
                  <a:lumOff val="40000"/>
                </a:schemeClr>
              </a:solidFill>
              <a:latin typeface="Agency FB" panose="020B0503020202020204" pitchFamily="34" charset="77"/>
            </a:endParaRPr>
          </a:p>
        </p:txBody>
      </p:sp>
      <p:pic>
        <p:nvPicPr>
          <p:cNvPr id="3" name="Image 2">
            <a:extLst>
              <a:ext uri="{FF2B5EF4-FFF2-40B4-BE49-F238E27FC236}">
                <a16:creationId xmlns:a16="http://schemas.microsoft.com/office/drawing/2014/main" id="{B1223D37-6786-CA89-D3EF-EA348922115D}"/>
              </a:ext>
            </a:extLst>
          </p:cNvPr>
          <p:cNvPicPr>
            <a:picLocks noChangeAspect="1"/>
          </p:cNvPicPr>
          <p:nvPr/>
        </p:nvPicPr>
        <p:blipFill>
          <a:blip r:embed="rId6"/>
          <a:stretch>
            <a:fillRect/>
          </a:stretch>
        </p:blipFill>
        <p:spPr>
          <a:xfrm>
            <a:off x="3125513" y="3821562"/>
            <a:ext cx="1577262" cy="1457447"/>
          </a:xfrm>
          <a:prstGeom prst="rect">
            <a:avLst/>
          </a:prstGeom>
        </p:spPr>
      </p:pic>
      <p:pic>
        <p:nvPicPr>
          <p:cNvPr id="10" name="Image 9" descr="Une image contenant habits, texte, personne, garçon&#10;&#10;Description générée automatiquement">
            <a:extLst>
              <a:ext uri="{FF2B5EF4-FFF2-40B4-BE49-F238E27FC236}">
                <a16:creationId xmlns:a16="http://schemas.microsoft.com/office/drawing/2014/main" id="{20EE8DEF-D0A7-2606-72AB-A1FDFC264417}"/>
              </a:ext>
            </a:extLst>
          </p:cNvPr>
          <p:cNvPicPr>
            <a:picLocks noChangeAspect="1"/>
          </p:cNvPicPr>
          <p:nvPr/>
        </p:nvPicPr>
        <p:blipFill>
          <a:blip r:embed="rId7"/>
          <a:stretch>
            <a:fillRect/>
          </a:stretch>
        </p:blipFill>
        <p:spPr>
          <a:xfrm>
            <a:off x="2240465" y="1951382"/>
            <a:ext cx="1373470" cy="2012441"/>
          </a:xfrm>
          <a:prstGeom prst="rect">
            <a:avLst/>
          </a:prstGeom>
        </p:spPr>
      </p:pic>
      <p:pic>
        <p:nvPicPr>
          <p:cNvPr id="14" name="Image 13" descr="Une image contenant texte, capture d’écran, Police, conception&#10;&#10;Description générée automatiquement">
            <a:extLst>
              <a:ext uri="{FF2B5EF4-FFF2-40B4-BE49-F238E27FC236}">
                <a16:creationId xmlns:a16="http://schemas.microsoft.com/office/drawing/2014/main" id="{1BF9638E-D800-6281-D70D-B585C3609F4C}"/>
              </a:ext>
            </a:extLst>
          </p:cNvPr>
          <p:cNvPicPr>
            <a:picLocks noChangeAspect="1"/>
          </p:cNvPicPr>
          <p:nvPr/>
        </p:nvPicPr>
        <p:blipFill>
          <a:blip r:embed="rId8"/>
          <a:stretch>
            <a:fillRect/>
          </a:stretch>
        </p:blipFill>
        <p:spPr>
          <a:xfrm>
            <a:off x="390877" y="1748565"/>
            <a:ext cx="1412804" cy="2131179"/>
          </a:xfrm>
          <a:prstGeom prst="rect">
            <a:avLst/>
          </a:prstGeom>
        </p:spPr>
      </p:pic>
      <p:pic>
        <p:nvPicPr>
          <p:cNvPr id="16" name="Image 15" descr="Une image contenant texte, capture d’écran, balle, conception&#10;&#10;Description générée automatiquement">
            <a:extLst>
              <a:ext uri="{FF2B5EF4-FFF2-40B4-BE49-F238E27FC236}">
                <a16:creationId xmlns:a16="http://schemas.microsoft.com/office/drawing/2014/main" id="{3096DFEC-C77F-0BF9-0B63-08D33B3EA850}"/>
              </a:ext>
            </a:extLst>
          </p:cNvPr>
          <p:cNvPicPr>
            <a:picLocks noChangeAspect="1"/>
          </p:cNvPicPr>
          <p:nvPr/>
        </p:nvPicPr>
        <p:blipFill>
          <a:blip r:embed="rId9"/>
          <a:stretch>
            <a:fillRect/>
          </a:stretch>
        </p:blipFill>
        <p:spPr>
          <a:xfrm>
            <a:off x="998749" y="3604554"/>
            <a:ext cx="1962164" cy="1347077"/>
          </a:xfrm>
          <a:prstGeom prst="rect">
            <a:avLst/>
          </a:prstGeom>
        </p:spPr>
      </p:pic>
      <p:sp>
        <p:nvSpPr>
          <p:cNvPr id="8" name="ZoneTexte 7">
            <a:extLst>
              <a:ext uri="{FF2B5EF4-FFF2-40B4-BE49-F238E27FC236}">
                <a16:creationId xmlns:a16="http://schemas.microsoft.com/office/drawing/2014/main" id="{6073FD75-013B-8089-8353-9853658F430E}"/>
              </a:ext>
            </a:extLst>
          </p:cNvPr>
          <p:cNvSpPr txBox="1"/>
          <p:nvPr/>
        </p:nvSpPr>
        <p:spPr>
          <a:xfrm>
            <a:off x="64567" y="5220827"/>
            <a:ext cx="5553951" cy="369332"/>
          </a:xfrm>
          <a:prstGeom prst="rect">
            <a:avLst/>
          </a:prstGeom>
          <a:noFill/>
        </p:spPr>
        <p:txBody>
          <a:bodyPr wrap="square">
            <a:spAutoFit/>
          </a:bodyPr>
          <a:lstStyle/>
          <a:p>
            <a:pPr marL="465300" lvl="2" indent="-342900" eaLnBrk="0" fontAlgn="base" hangingPunct="0">
              <a:buFont typeface="Wingdings" pitchFamily="2" charset="2"/>
              <a:buChar char="Ø"/>
            </a:pPr>
            <a:r>
              <a:rPr kumimoji="0" lang="fr-FR" altLang="fr-FR" sz="1800" b="1" i="0" u="none" strike="noStrike" cap="none" normalizeH="0" baseline="0" dirty="0">
                <a:ln>
                  <a:noFill/>
                </a:ln>
                <a:solidFill>
                  <a:schemeClr val="accent2">
                    <a:lumMod val="75000"/>
                  </a:schemeClr>
                </a:solidFill>
                <a:effectLst/>
                <a:latin typeface="Agency FB" panose="020B0503020202020204" pitchFamily="34" charset="77"/>
              </a:rPr>
              <a:t>Not </a:t>
            </a:r>
            <a:r>
              <a:rPr kumimoji="0" lang="fr-FR" altLang="fr-FR" sz="1800" b="1" i="0" u="none" strike="noStrike" cap="none" normalizeH="0" baseline="0" dirty="0" err="1">
                <a:ln>
                  <a:noFill/>
                </a:ln>
                <a:solidFill>
                  <a:schemeClr val="accent2">
                    <a:lumMod val="75000"/>
                  </a:schemeClr>
                </a:solidFill>
                <a:effectLst/>
                <a:latin typeface="Agency FB" panose="020B0503020202020204" pitchFamily="34" charset="77"/>
              </a:rPr>
              <a:t>necessarily</a:t>
            </a:r>
            <a:r>
              <a:rPr kumimoji="0" lang="fr-FR" altLang="fr-FR" sz="1800" b="1" i="0" u="none" strike="noStrike" cap="none" normalizeH="0" baseline="0" dirty="0">
                <a:ln>
                  <a:noFill/>
                </a:ln>
                <a:solidFill>
                  <a:schemeClr val="accent2">
                    <a:lumMod val="75000"/>
                  </a:schemeClr>
                </a:solidFill>
                <a:effectLst/>
                <a:latin typeface="Agency FB" panose="020B0503020202020204" pitchFamily="34" charset="77"/>
              </a:rPr>
              <a:t> </a:t>
            </a:r>
            <a:r>
              <a:rPr kumimoji="0" lang="fr-FR" altLang="fr-FR" sz="1800" b="1" i="0" u="none" strike="noStrike" cap="none" normalizeH="0" baseline="0" dirty="0" err="1">
                <a:ln>
                  <a:noFill/>
                </a:ln>
                <a:solidFill>
                  <a:schemeClr val="accent2">
                    <a:lumMod val="75000"/>
                  </a:schemeClr>
                </a:solidFill>
                <a:effectLst/>
                <a:latin typeface="Agency FB" panose="020B0503020202020204" pitchFamily="34" charset="77"/>
              </a:rPr>
              <a:t>adapted</a:t>
            </a:r>
            <a:r>
              <a:rPr kumimoji="0" lang="fr-FR" altLang="fr-FR" sz="1800" b="1" i="0" u="none" strike="noStrike" cap="none" normalizeH="0" baseline="0" dirty="0">
                <a:ln>
                  <a:noFill/>
                </a:ln>
                <a:solidFill>
                  <a:schemeClr val="accent2">
                    <a:lumMod val="75000"/>
                  </a:schemeClr>
                </a:solidFill>
                <a:effectLst/>
                <a:latin typeface="Agency FB" panose="020B0503020202020204" pitchFamily="34" charset="77"/>
              </a:rPr>
              <a:t> to an </a:t>
            </a:r>
            <a:r>
              <a:rPr kumimoji="0" lang="fr-FR" altLang="fr-FR" sz="1800" b="1" i="0" u="none" strike="noStrike" cap="none" normalizeH="0" baseline="0" dirty="0" err="1">
                <a:ln>
                  <a:noFill/>
                </a:ln>
                <a:solidFill>
                  <a:schemeClr val="accent2">
                    <a:lumMod val="75000"/>
                  </a:schemeClr>
                </a:solidFill>
                <a:effectLst/>
                <a:latin typeface="Agency FB" panose="020B0503020202020204" pitchFamily="34" charset="77"/>
              </a:rPr>
              <a:t>armed</a:t>
            </a:r>
            <a:r>
              <a:rPr kumimoji="0" lang="fr-FR" altLang="fr-FR" sz="1800" b="1" i="0" u="none" strike="noStrike" cap="none" normalizeH="0" baseline="0" dirty="0">
                <a:ln>
                  <a:noFill/>
                </a:ln>
                <a:solidFill>
                  <a:schemeClr val="accent2">
                    <a:lumMod val="75000"/>
                  </a:schemeClr>
                </a:solidFill>
                <a:effectLst/>
                <a:latin typeface="Agency FB" panose="020B0503020202020204" pitchFamily="34" charset="77"/>
              </a:rPr>
              <a:t> </a:t>
            </a:r>
            <a:r>
              <a:rPr kumimoji="0" lang="fr-FR" altLang="fr-FR" sz="1800" b="1" i="0" u="none" strike="noStrike" cap="none" normalizeH="0" baseline="0" dirty="0" err="1">
                <a:ln>
                  <a:noFill/>
                </a:ln>
                <a:solidFill>
                  <a:schemeClr val="accent2">
                    <a:lumMod val="75000"/>
                  </a:schemeClr>
                </a:solidFill>
                <a:effectLst/>
                <a:latin typeface="Agency FB" panose="020B0503020202020204" pitchFamily="34" charset="77"/>
              </a:rPr>
              <a:t>conflict</a:t>
            </a:r>
            <a:r>
              <a:rPr kumimoji="0" lang="fr-FR" altLang="fr-FR" sz="1800" b="1" i="0" u="none" strike="noStrike" cap="none" normalizeH="0" baseline="0" dirty="0">
                <a:ln>
                  <a:noFill/>
                </a:ln>
                <a:solidFill>
                  <a:schemeClr val="accent2">
                    <a:lumMod val="75000"/>
                  </a:schemeClr>
                </a:solidFill>
                <a:effectLst/>
                <a:latin typeface="Agency FB" panose="020B0503020202020204" pitchFamily="34" charset="77"/>
              </a:rPr>
              <a:t> or a </a:t>
            </a:r>
            <a:r>
              <a:rPr kumimoji="0" lang="fr-FR" altLang="fr-FR" sz="1800" b="1" i="0" u="none" strike="noStrike" cap="none" normalizeH="0" baseline="0" dirty="0" err="1">
                <a:ln>
                  <a:noFill/>
                </a:ln>
                <a:solidFill>
                  <a:schemeClr val="accent2">
                    <a:lumMod val="75000"/>
                  </a:schemeClr>
                </a:solidFill>
                <a:effectLst/>
                <a:latin typeface="Agency FB" panose="020B0503020202020204" pitchFamily="34" charset="77"/>
              </a:rPr>
              <a:t>war</a:t>
            </a:r>
            <a:r>
              <a:rPr kumimoji="0" lang="fr-FR" altLang="fr-FR" sz="1800" b="1" i="0" u="none" strike="noStrike" cap="none" normalizeH="0" baseline="0" dirty="0">
                <a:ln>
                  <a:noFill/>
                </a:ln>
                <a:solidFill>
                  <a:schemeClr val="accent2">
                    <a:lumMod val="75000"/>
                  </a:schemeClr>
                </a:solidFill>
                <a:effectLst/>
                <a:latin typeface="Agency FB" panose="020B0503020202020204" pitchFamily="34" charset="77"/>
              </a:rPr>
              <a:t> </a:t>
            </a:r>
            <a:r>
              <a:rPr kumimoji="0" lang="fr-FR" altLang="fr-FR" sz="1800" b="1" i="0" u="none" strike="noStrike" cap="none" normalizeH="0" baseline="0" dirty="0" err="1">
                <a:ln>
                  <a:noFill/>
                </a:ln>
                <a:solidFill>
                  <a:schemeClr val="accent2">
                    <a:lumMod val="75000"/>
                  </a:schemeClr>
                </a:solidFill>
                <a:effectLst/>
                <a:latin typeface="Agency FB" panose="020B0503020202020204" pitchFamily="34" charset="77"/>
              </a:rPr>
              <a:t>context</a:t>
            </a:r>
            <a:r>
              <a:rPr kumimoji="0" lang="fr-FR" altLang="fr-FR" sz="1800" b="1" i="0" u="none" strike="noStrike" cap="none" normalizeH="0" baseline="0" dirty="0">
                <a:ln>
                  <a:noFill/>
                </a:ln>
                <a:solidFill>
                  <a:schemeClr val="accent2">
                    <a:lumMod val="75000"/>
                  </a:schemeClr>
                </a:solidFill>
                <a:effectLst/>
                <a:latin typeface="Agency FB" panose="020B0503020202020204" pitchFamily="34" charset="77"/>
              </a:rPr>
              <a:t>!</a:t>
            </a:r>
            <a:endParaRPr lang="fr-FR" altLang="fr-FR" sz="1800" b="1" dirty="0">
              <a:solidFill>
                <a:schemeClr val="accent2">
                  <a:lumMod val="75000"/>
                </a:schemeClr>
              </a:solidFill>
              <a:latin typeface="Agency FB" panose="020B0503020202020204" pitchFamily="34" charset="77"/>
            </a:endParaRPr>
          </a:p>
        </p:txBody>
      </p:sp>
      <p:pic>
        <p:nvPicPr>
          <p:cNvPr id="13" name="Image 12" descr="Une image contenant texte, capture d’écran, logo, Police&#10;&#10;Description générée automatiquement">
            <a:extLst>
              <a:ext uri="{FF2B5EF4-FFF2-40B4-BE49-F238E27FC236}">
                <a16:creationId xmlns:a16="http://schemas.microsoft.com/office/drawing/2014/main" id="{E5117577-DBB4-A990-0BE8-5A5F9E52FDEB}"/>
              </a:ext>
            </a:extLst>
          </p:cNvPr>
          <p:cNvPicPr>
            <a:picLocks noChangeAspect="1"/>
          </p:cNvPicPr>
          <p:nvPr/>
        </p:nvPicPr>
        <p:blipFill>
          <a:blip r:embed="rId10"/>
          <a:stretch>
            <a:fillRect/>
          </a:stretch>
        </p:blipFill>
        <p:spPr>
          <a:xfrm>
            <a:off x="3914144" y="1946115"/>
            <a:ext cx="1373471" cy="1933629"/>
          </a:xfrm>
          <a:prstGeom prst="rect">
            <a:avLst/>
          </a:prstGeom>
        </p:spPr>
      </p:pic>
    </p:spTree>
    <p:extLst>
      <p:ext uri="{BB962C8B-B14F-4D97-AF65-F5344CB8AC3E}">
        <p14:creationId xmlns:p14="http://schemas.microsoft.com/office/powerpoint/2010/main" val="225947330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5">
                <a:lumMod val="0"/>
                <a:lumOff val="100000"/>
                <a:alpha val="59000"/>
              </a:schemeClr>
            </a:gs>
            <a:gs pos="35000">
              <a:schemeClr val="accent5">
                <a:lumMod val="0"/>
                <a:lumOff val="100000"/>
              </a:schemeClr>
            </a:gs>
            <a:gs pos="100000">
              <a:schemeClr val="accent5">
                <a:lumMod val="100000"/>
              </a:schemeClr>
            </a:gs>
          </a:gsLst>
          <a:path path="circle">
            <a:fillToRect l="50000" t="-80000" r="50000" b="180000"/>
          </a:path>
          <a:tileRect/>
        </a:gradFill>
        <a:effectLst/>
      </p:bgPr>
    </p:bg>
    <p:spTree>
      <p:nvGrpSpPr>
        <p:cNvPr id="1" name=""/>
        <p:cNvGrpSpPr/>
        <p:nvPr/>
      </p:nvGrpSpPr>
      <p:grpSpPr>
        <a:xfrm>
          <a:off x="0" y="0"/>
          <a:ext cx="0" cy="0"/>
          <a:chOff x="0" y="0"/>
          <a:chExt cx="0" cy="0"/>
        </a:xfrm>
      </p:grpSpPr>
      <p:grpSp>
        <p:nvGrpSpPr>
          <p:cNvPr id="3081" name="Group 3080">
            <a:extLst>
              <a:ext uri="{FF2B5EF4-FFF2-40B4-BE49-F238E27FC236}">
                <a16:creationId xmlns:a16="http://schemas.microsoft.com/office/drawing/2014/main" id="{114ED94A-C85D-4CD3-4205-438D21CE6B38}"/>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9217" y="-1"/>
            <a:ext cx="5213267" cy="6883030"/>
            <a:chOff x="-19217" y="-1"/>
            <a:chExt cx="5213267" cy="6883030"/>
          </a:xfrm>
        </p:grpSpPr>
        <p:sp>
          <p:nvSpPr>
            <p:cNvPr id="3082" name="Rectangle 3081">
              <a:extLst>
                <a:ext uri="{FF2B5EF4-FFF2-40B4-BE49-F238E27FC236}">
                  <a16:creationId xmlns:a16="http://schemas.microsoft.com/office/drawing/2014/main" id="{E642BDB2-BF67-1D53-1C70-0B41D709E48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9206" y="0"/>
              <a:ext cx="5204956" cy="6883029"/>
            </a:xfrm>
            <a:prstGeom prst="rect">
              <a:avLst/>
            </a:prstGeom>
            <a:gradFill>
              <a:gsLst>
                <a:gs pos="7000">
                  <a:schemeClr val="accent2"/>
                </a:gs>
                <a:gs pos="100000">
                  <a:schemeClr val="accent5"/>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83" name="Rectangle 3082">
              <a:extLst>
                <a:ext uri="{FF2B5EF4-FFF2-40B4-BE49-F238E27FC236}">
                  <a16:creationId xmlns:a16="http://schemas.microsoft.com/office/drawing/2014/main" id="{58E0D8CE-5DBF-B664-EB48-C29BF8AB48E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0800000">
              <a:off x="-19217" y="1731909"/>
              <a:ext cx="5204963" cy="5144400"/>
            </a:xfrm>
            <a:prstGeom prst="rect">
              <a:avLst/>
            </a:prstGeom>
            <a:gradFill flip="none" rotWithShape="1">
              <a:gsLst>
                <a:gs pos="0">
                  <a:schemeClr val="accent5">
                    <a:lumMod val="75000"/>
                  </a:schemeClr>
                </a:gs>
                <a:gs pos="60000">
                  <a:schemeClr val="accent5">
                    <a:lumMod val="60000"/>
                    <a:lumOff val="40000"/>
                    <a:alpha val="0"/>
                  </a:schemeClr>
                </a:gs>
              </a:gsLst>
              <a:path path="circle">
                <a:fillToRect r="100000" b="100000"/>
              </a:path>
              <a:tileRect l="-100000" t="-10000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a:p>
          </p:txBody>
        </p:sp>
        <p:sp>
          <p:nvSpPr>
            <p:cNvPr id="3084" name="Rectangle 3083">
              <a:extLst>
                <a:ext uri="{FF2B5EF4-FFF2-40B4-BE49-F238E27FC236}">
                  <a16:creationId xmlns:a16="http://schemas.microsoft.com/office/drawing/2014/main" id="{DFD140CE-7DE2-C88F-5EAE-F45EB69E6A8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9210" y="6723"/>
              <a:ext cx="3834567" cy="6876300"/>
            </a:xfrm>
            <a:prstGeom prst="rect">
              <a:avLst/>
            </a:prstGeom>
            <a:gradFill flip="none" rotWithShape="1">
              <a:gsLst>
                <a:gs pos="3000">
                  <a:schemeClr val="accent2">
                    <a:lumMod val="60000"/>
                    <a:lumOff val="40000"/>
                    <a:alpha val="78000"/>
                  </a:schemeClr>
                </a:gs>
                <a:gs pos="42000">
                  <a:schemeClr val="accent2">
                    <a:alpha val="0"/>
                  </a:schemeClr>
                </a:gs>
              </a:gsLst>
              <a:lin ang="30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85" name="Rectangle 3084">
              <a:extLst>
                <a:ext uri="{FF2B5EF4-FFF2-40B4-BE49-F238E27FC236}">
                  <a16:creationId xmlns:a16="http://schemas.microsoft.com/office/drawing/2014/main" id="{557E87E3-413F-10EF-63D8-6016E986C96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6200000">
              <a:off x="-844601" y="833689"/>
              <a:ext cx="6872341" cy="5204961"/>
            </a:xfrm>
            <a:prstGeom prst="rect">
              <a:avLst/>
            </a:prstGeom>
            <a:gradFill>
              <a:gsLst>
                <a:gs pos="0">
                  <a:schemeClr val="accent5">
                    <a:alpha val="86000"/>
                  </a:schemeClr>
                </a:gs>
                <a:gs pos="57000">
                  <a:schemeClr val="accent2">
                    <a:alpha val="0"/>
                  </a:schemeClr>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 name="ZoneTexte 3">
            <a:extLst>
              <a:ext uri="{FF2B5EF4-FFF2-40B4-BE49-F238E27FC236}">
                <a16:creationId xmlns:a16="http://schemas.microsoft.com/office/drawing/2014/main" id="{A0215196-5E2F-F3BF-A48D-9EA20B9075F3}"/>
              </a:ext>
            </a:extLst>
          </p:cNvPr>
          <p:cNvSpPr txBox="1"/>
          <p:nvPr/>
        </p:nvSpPr>
        <p:spPr>
          <a:xfrm>
            <a:off x="311878" y="2684638"/>
            <a:ext cx="4188674" cy="2246769"/>
          </a:xfrm>
          <a:prstGeom prst="rect">
            <a:avLst/>
          </a:prstGeom>
          <a:noFill/>
        </p:spPr>
        <p:txBody>
          <a:bodyPr wrap="square">
            <a:spAutoFit/>
          </a:bodyPr>
          <a:lstStyle/>
          <a:p>
            <a:r>
              <a:rPr lang="en-US" sz="2800" dirty="0">
                <a:solidFill>
                  <a:srgbClr val="FFFF00"/>
                </a:solidFill>
                <a:latin typeface="Agency FB" panose="020B0503020202020204" pitchFamily="34" charset="77"/>
                <a:ea typeface="Times New Roman" panose="02020603050405020304" pitchFamily="18" charset="0"/>
              </a:rPr>
              <a:t>What are the resilience factors in the face of radiological events in a war situation? </a:t>
            </a:r>
          </a:p>
          <a:p>
            <a:endParaRPr lang="en-US" sz="2800" dirty="0">
              <a:solidFill>
                <a:srgbClr val="FFFF00"/>
              </a:solidFill>
              <a:latin typeface="Agency FB" panose="020B0503020202020204" pitchFamily="34" charset="77"/>
              <a:ea typeface="Times New Roman" panose="02020603050405020304" pitchFamily="18" charset="0"/>
            </a:endParaRPr>
          </a:p>
          <a:p>
            <a:r>
              <a:rPr lang="en-US" sz="2800" dirty="0">
                <a:solidFill>
                  <a:srgbClr val="FFFF00"/>
                </a:solidFill>
                <a:latin typeface="Agency FB" panose="020B0503020202020204" pitchFamily="34" charset="77"/>
                <a:ea typeface="Times New Roman" panose="02020603050405020304" pitchFamily="18" charset="0"/>
              </a:rPr>
              <a:t>How can resilience be improved?</a:t>
            </a:r>
          </a:p>
        </p:txBody>
      </p:sp>
      <p:graphicFrame>
        <p:nvGraphicFramePr>
          <p:cNvPr id="3093" name="Espace réservé du contenu 2">
            <a:extLst>
              <a:ext uri="{FF2B5EF4-FFF2-40B4-BE49-F238E27FC236}">
                <a16:creationId xmlns:a16="http://schemas.microsoft.com/office/drawing/2014/main" id="{00CD0E94-86B6-3EC7-1620-DEF24AC82E96}"/>
              </a:ext>
            </a:extLst>
          </p:cNvPr>
          <p:cNvGraphicFramePr/>
          <p:nvPr>
            <p:extLst>
              <p:ext uri="{D42A27DB-BD31-4B8C-83A1-F6EECF244321}">
                <p14:modId xmlns:p14="http://schemas.microsoft.com/office/powerpoint/2010/main" val="3952450796"/>
              </p:ext>
            </p:extLst>
          </p:nvPr>
        </p:nvGraphicFramePr>
        <p:xfrm>
          <a:off x="5326500" y="397239"/>
          <a:ext cx="6325683" cy="606352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5" name="Image 1" descr="Une image contenant créativité, art, dessin humoristique, illustration&#10;&#10;Description générée automatiquement avec une confiance moyenne">
            <a:extLst>
              <a:ext uri="{FF2B5EF4-FFF2-40B4-BE49-F238E27FC236}">
                <a16:creationId xmlns:a16="http://schemas.microsoft.com/office/drawing/2014/main" id="{C097BE0C-8520-B2D5-1E42-CDE9DAB1FABB}"/>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48219" y="438947"/>
            <a:ext cx="2292073" cy="17220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Grafik 22">
            <a:extLst>
              <a:ext uri="{FF2B5EF4-FFF2-40B4-BE49-F238E27FC236}">
                <a16:creationId xmlns:a16="http://schemas.microsoft.com/office/drawing/2014/main" id="{8415E850-DF54-4D0C-4C41-77D144702B43}"/>
              </a:ext>
            </a:extLst>
          </p:cNvPr>
          <p:cNvPicPr>
            <a:picLocks noChangeAspect="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1113709" y="6409493"/>
            <a:ext cx="521494" cy="350912"/>
          </a:xfrm>
          <a:prstGeom prst="rect">
            <a:avLst/>
          </a:prstGeom>
          <a:noFill/>
          <a:ln>
            <a:noFill/>
          </a:ln>
        </p:spPr>
      </p:pic>
      <p:sp>
        <p:nvSpPr>
          <p:cNvPr id="12" name="Textfeld 2">
            <a:extLst>
              <a:ext uri="{FF2B5EF4-FFF2-40B4-BE49-F238E27FC236}">
                <a16:creationId xmlns:a16="http://schemas.microsoft.com/office/drawing/2014/main" id="{585F5C81-0E1D-09E0-AFFF-ADAAEB150BBE}"/>
              </a:ext>
            </a:extLst>
          </p:cNvPr>
          <p:cNvSpPr txBox="1">
            <a:spLocks noChangeArrowheads="1"/>
          </p:cNvSpPr>
          <p:nvPr/>
        </p:nvSpPr>
        <p:spPr bwMode="auto">
          <a:xfrm>
            <a:off x="1635203" y="6356350"/>
            <a:ext cx="2850833" cy="365124"/>
          </a:xfrm>
          <a:prstGeom prst="rect">
            <a:avLst/>
          </a:prstGeom>
          <a:noFill/>
          <a:ln w="9525">
            <a:noFill/>
            <a:miter lim="800000"/>
            <a:headEnd/>
            <a:tailEnd/>
          </a:ln>
        </p:spPr>
        <p:txBody>
          <a:bodyPr rot="0" vert="horz" wrap="square" lIns="91440" tIns="45720" rIns="91440" bIns="45720" anchor="t" anchorCtr="0">
            <a:noAutofit/>
          </a:bodyPr>
          <a:lstStyle/>
          <a:p>
            <a:pPr algn="just">
              <a:lnSpc>
                <a:spcPct val="107000"/>
              </a:lnSpc>
              <a:spcAft>
                <a:spcPts val="800"/>
              </a:spcAft>
            </a:pPr>
            <a:r>
              <a:rPr lang="en-GB" sz="800" dirty="0">
                <a:effectLst/>
                <a:latin typeface="Calibri" panose="020F0502020204030204" pitchFamily="34" charset="0"/>
                <a:ea typeface="Calibri" panose="020F0502020204030204" pitchFamily="34" charset="0"/>
                <a:cs typeface="Times New Roman" panose="02020603050405020304" pitchFamily="18" charset="0"/>
              </a:rPr>
              <a:t>This partnership has received funding from the European Union’s “EURATOM” research and innovation program under the 101061037 grant agreement</a:t>
            </a:r>
            <a:endParaRPr lang="fr-FR" sz="11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13" name="Image 12">
            <a:extLst>
              <a:ext uri="{FF2B5EF4-FFF2-40B4-BE49-F238E27FC236}">
                <a16:creationId xmlns:a16="http://schemas.microsoft.com/office/drawing/2014/main" id="{A0F349D2-10C8-04EB-D13D-89C0035155A1}"/>
              </a:ext>
            </a:extLst>
          </p:cNvPr>
          <p:cNvPicPr>
            <a:picLocks noChangeAspect="1"/>
          </p:cNvPicPr>
          <p:nvPr/>
        </p:nvPicPr>
        <p:blipFill>
          <a:blip r:embed="rId10"/>
          <a:stretch>
            <a:fillRect/>
          </a:stretch>
        </p:blipFill>
        <p:spPr>
          <a:xfrm>
            <a:off x="74531" y="6239575"/>
            <a:ext cx="985839" cy="579673"/>
          </a:xfrm>
          <a:prstGeom prst="rect">
            <a:avLst/>
          </a:prstGeom>
          <a:effectLst>
            <a:outerShdw blurRad="669765" dist="50800" dir="5400000" algn="ctr" rotWithShape="0">
              <a:srgbClr val="000000">
                <a:alpha val="0"/>
              </a:srgbClr>
            </a:outerShdw>
          </a:effectLst>
        </p:spPr>
      </p:pic>
      <p:sp>
        <p:nvSpPr>
          <p:cNvPr id="23" name="ZoneTexte 22">
            <a:extLst>
              <a:ext uri="{FF2B5EF4-FFF2-40B4-BE49-F238E27FC236}">
                <a16:creationId xmlns:a16="http://schemas.microsoft.com/office/drawing/2014/main" id="{2555C4FA-5B86-6804-C943-7C23AC78C764}"/>
              </a:ext>
            </a:extLst>
          </p:cNvPr>
          <p:cNvSpPr txBox="1"/>
          <p:nvPr/>
        </p:nvSpPr>
        <p:spPr>
          <a:xfrm>
            <a:off x="2440296" y="1074639"/>
            <a:ext cx="1995385" cy="954107"/>
          </a:xfrm>
          <a:prstGeom prst="rect">
            <a:avLst/>
          </a:prstGeom>
          <a:noFill/>
        </p:spPr>
        <p:txBody>
          <a:bodyPr wrap="square">
            <a:spAutoFit/>
          </a:bodyPr>
          <a:lstStyle/>
          <a:p>
            <a:r>
              <a:rPr lang="en-US" sz="2800" dirty="0">
                <a:solidFill>
                  <a:srgbClr val="FFFF00"/>
                </a:solidFill>
                <a:latin typeface="Agency FB" panose="020B0503020202020204" pitchFamily="34" charset="77"/>
              </a:rPr>
              <a:t>OBJECTIVES AND WPs</a:t>
            </a:r>
            <a:endParaRPr lang="fr-FR" sz="2800" dirty="0">
              <a:solidFill>
                <a:srgbClr val="FFFF00"/>
              </a:solidFill>
              <a:latin typeface="Agency FB" panose="020B0503020202020204" pitchFamily="34" charset="77"/>
            </a:endParaRPr>
          </a:p>
        </p:txBody>
      </p:sp>
    </p:spTree>
    <p:extLst>
      <p:ext uri="{BB962C8B-B14F-4D97-AF65-F5344CB8AC3E}">
        <p14:creationId xmlns:p14="http://schemas.microsoft.com/office/powerpoint/2010/main" val="276702779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ZoneTexte 3">
            <a:extLst>
              <a:ext uri="{FF2B5EF4-FFF2-40B4-BE49-F238E27FC236}">
                <a16:creationId xmlns:a16="http://schemas.microsoft.com/office/drawing/2014/main" id="{A0215196-5E2F-F3BF-A48D-9EA20B9075F3}"/>
              </a:ext>
            </a:extLst>
          </p:cNvPr>
          <p:cNvSpPr txBox="1"/>
          <p:nvPr/>
        </p:nvSpPr>
        <p:spPr>
          <a:xfrm>
            <a:off x="311878" y="2684638"/>
            <a:ext cx="4016282" cy="954107"/>
          </a:xfrm>
          <a:prstGeom prst="rect">
            <a:avLst/>
          </a:prstGeom>
          <a:noFill/>
        </p:spPr>
        <p:txBody>
          <a:bodyPr wrap="square">
            <a:spAutoFit/>
          </a:bodyPr>
          <a:lstStyle/>
          <a:p>
            <a:pPr algn="ctr"/>
            <a:r>
              <a:rPr lang="en-US" sz="2800" dirty="0">
                <a:solidFill>
                  <a:schemeClr val="tx1">
                    <a:lumMod val="65000"/>
                  </a:schemeClr>
                </a:solidFill>
                <a:latin typeface="Agency FB" panose="020B0503020202020204" pitchFamily="34" charset="77"/>
                <a:ea typeface="Times New Roman" panose="02020603050405020304" pitchFamily="18" charset="0"/>
              </a:rPr>
              <a:t>Advisors and other stakeholders to consult on our work</a:t>
            </a:r>
          </a:p>
        </p:txBody>
      </p:sp>
      <p:graphicFrame>
        <p:nvGraphicFramePr>
          <p:cNvPr id="3093" name="Espace réservé du contenu 2">
            <a:extLst>
              <a:ext uri="{FF2B5EF4-FFF2-40B4-BE49-F238E27FC236}">
                <a16:creationId xmlns:a16="http://schemas.microsoft.com/office/drawing/2014/main" id="{00CD0E94-86B6-3EC7-1620-DEF24AC82E96}"/>
              </a:ext>
            </a:extLst>
          </p:cNvPr>
          <p:cNvGraphicFramePr/>
          <p:nvPr>
            <p:extLst>
              <p:ext uri="{D42A27DB-BD31-4B8C-83A1-F6EECF244321}">
                <p14:modId xmlns:p14="http://schemas.microsoft.com/office/powerpoint/2010/main" val="156691079"/>
              </p:ext>
            </p:extLst>
          </p:nvPr>
        </p:nvGraphicFramePr>
        <p:xfrm>
          <a:off x="5326500" y="397239"/>
          <a:ext cx="6325683" cy="606352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11" name="Grafik 22">
            <a:extLst>
              <a:ext uri="{FF2B5EF4-FFF2-40B4-BE49-F238E27FC236}">
                <a16:creationId xmlns:a16="http://schemas.microsoft.com/office/drawing/2014/main" id="{8415E850-DF54-4D0C-4C41-77D144702B43}"/>
              </a:ext>
            </a:extLst>
          </p:cNvPr>
          <p:cNvPicPr>
            <a:picLocks noChangeAspect="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1113709" y="6409493"/>
            <a:ext cx="521494" cy="350912"/>
          </a:xfrm>
          <a:prstGeom prst="rect">
            <a:avLst/>
          </a:prstGeom>
          <a:noFill/>
          <a:ln>
            <a:noFill/>
          </a:ln>
        </p:spPr>
      </p:pic>
      <p:sp>
        <p:nvSpPr>
          <p:cNvPr id="12" name="Textfeld 2">
            <a:extLst>
              <a:ext uri="{FF2B5EF4-FFF2-40B4-BE49-F238E27FC236}">
                <a16:creationId xmlns:a16="http://schemas.microsoft.com/office/drawing/2014/main" id="{585F5C81-0E1D-09E0-AFFF-ADAAEB150BBE}"/>
              </a:ext>
            </a:extLst>
          </p:cNvPr>
          <p:cNvSpPr txBox="1">
            <a:spLocks noChangeArrowheads="1"/>
          </p:cNvSpPr>
          <p:nvPr/>
        </p:nvSpPr>
        <p:spPr bwMode="auto">
          <a:xfrm>
            <a:off x="1635203" y="6356350"/>
            <a:ext cx="2850833" cy="365124"/>
          </a:xfrm>
          <a:prstGeom prst="rect">
            <a:avLst/>
          </a:prstGeom>
          <a:noFill/>
          <a:ln w="9525">
            <a:noFill/>
            <a:miter lim="800000"/>
            <a:headEnd/>
            <a:tailEnd/>
          </a:ln>
        </p:spPr>
        <p:txBody>
          <a:bodyPr rot="0" vert="horz" wrap="square" lIns="91440" tIns="45720" rIns="91440" bIns="45720" anchor="t" anchorCtr="0">
            <a:noAutofit/>
          </a:bodyPr>
          <a:lstStyle/>
          <a:p>
            <a:pPr algn="just">
              <a:lnSpc>
                <a:spcPct val="107000"/>
              </a:lnSpc>
              <a:spcAft>
                <a:spcPts val="800"/>
              </a:spcAft>
            </a:pPr>
            <a:r>
              <a:rPr lang="en-GB" sz="800" dirty="0">
                <a:effectLst/>
                <a:latin typeface="Calibri" panose="020F0502020204030204" pitchFamily="34" charset="0"/>
                <a:ea typeface="Calibri" panose="020F0502020204030204" pitchFamily="34" charset="0"/>
                <a:cs typeface="Times New Roman" panose="02020603050405020304" pitchFamily="18" charset="0"/>
              </a:rPr>
              <a:t>This partnership has received funding from the European Union’s “EURATOM” research and innovation program under the 101061037 grant agreement</a:t>
            </a:r>
            <a:endParaRPr lang="fr-FR" sz="11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13" name="Image 12">
            <a:extLst>
              <a:ext uri="{FF2B5EF4-FFF2-40B4-BE49-F238E27FC236}">
                <a16:creationId xmlns:a16="http://schemas.microsoft.com/office/drawing/2014/main" id="{A0F349D2-10C8-04EB-D13D-89C0035155A1}"/>
              </a:ext>
            </a:extLst>
          </p:cNvPr>
          <p:cNvPicPr>
            <a:picLocks noChangeAspect="1"/>
          </p:cNvPicPr>
          <p:nvPr/>
        </p:nvPicPr>
        <p:blipFill>
          <a:blip r:embed="rId9"/>
          <a:stretch>
            <a:fillRect/>
          </a:stretch>
        </p:blipFill>
        <p:spPr>
          <a:xfrm>
            <a:off x="74531" y="6239575"/>
            <a:ext cx="985839" cy="579673"/>
          </a:xfrm>
          <a:prstGeom prst="rect">
            <a:avLst/>
          </a:prstGeom>
          <a:effectLst>
            <a:outerShdw blurRad="669765" dist="50800" dir="5400000" algn="ctr" rotWithShape="0">
              <a:srgbClr val="000000">
                <a:alpha val="0"/>
              </a:srgbClr>
            </a:outerShdw>
          </a:effectLst>
        </p:spPr>
      </p:pic>
      <p:pic>
        <p:nvPicPr>
          <p:cNvPr id="2" name="Image 1" descr="Une image contenant créativité, art, dessin humoristique, illustration&#10;&#10;Description générée automatiquement avec une confiance moyenne">
            <a:extLst>
              <a:ext uri="{FF2B5EF4-FFF2-40B4-BE49-F238E27FC236}">
                <a16:creationId xmlns:a16="http://schemas.microsoft.com/office/drawing/2014/main" id="{9E7E7CE5-3D73-09D6-D3EE-44CD4C44FD57}"/>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148219" y="438947"/>
            <a:ext cx="2292073" cy="17220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6" name="Picture 2" descr="Nuclear Energy Agency (NEA) - Third NEA Stakeholder Involvement Workshop on  Optimisation in Decision Making">
            <a:extLst>
              <a:ext uri="{FF2B5EF4-FFF2-40B4-BE49-F238E27FC236}">
                <a16:creationId xmlns:a16="http://schemas.microsoft.com/office/drawing/2014/main" id="{726C05A1-6934-9DB5-AFCE-8A0ACFA92865}"/>
              </a:ext>
            </a:extLst>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flipH="1">
            <a:off x="789868" y="4017598"/>
            <a:ext cx="3060301" cy="172209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1442206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365B83DA-DDCA-742D-627F-0091ADD55698}"/>
              </a:ext>
            </a:extLst>
          </p:cNvPr>
          <p:cNvSpPr>
            <a:spLocks noGrp="1"/>
          </p:cNvSpPr>
          <p:nvPr>
            <p:ph type="title"/>
          </p:nvPr>
        </p:nvSpPr>
        <p:spPr>
          <a:xfrm>
            <a:off x="880129" y="2503152"/>
            <a:ext cx="3549649" cy="1616203"/>
          </a:xfrm>
        </p:spPr>
        <p:txBody>
          <a:bodyPr vert="horz" lIns="91440" tIns="45720" rIns="91440" bIns="45720" rtlCol="0" anchor="b">
            <a:normAutofit/>
          </a:bodyPr>
          <a:lstStyle/>
          <a:p>
            <a:r>
              <a:rPr lang="en-US" dirty="0">
                <a:solidFill>
                  <a:srgbClr val="FF8D00"/>
                </a:solidFill>
              </a:rPr>
              <a:t>Thank you for your attention</a:t>
            </a:r>
          </a:p>
        </p:txBody>
      </p:sp>
      <p:sp>
        <p:nvSpPr>
          <p:cNvPr id="4" name="Espace réservé du texte 3">
            <a:extLst>
              <a:ext uri="{FF2B5EF4-FFF2-40B4-BE49-F238E27FC236}">
                <a16:creationId xmlns:a16="http://schemas.microsoft.com/office/drawing/2014/main" id="{5EF43B8A-FF51-2082-EB46-295A8013C84B}"/>
              </a:ext>
            </a:extLst>
          </p:cNvPr>
          <p:cNvSpPr>
            <a:spLocks noGrp="1"/>
          </p:cNvSpPr>
          <p:nvPr>
            <p:ph type="body" sz="half" idx="2"/>
          </p:nvPr>
        </p:nvSpPr>
        <p:spPr>
          <a:xfrm>
            <a:off x="519616" y="4663531"/>
            <a:ext cx="3798383" cy="1992745"/>
          </a:xfrm>
        </p:spPr>
        <p:txBody>
          <a:bodyPr vert="horz" lIns="91440" tIns="45720" rIns="91440" bIns="45720" rtlCol="0" anchor="t">
            <a:normAutofit/>
          </a:bodyPr>
          <a:lstStyle/>
          <a:p>
            <a:r>
              <a:rPr lang="en-US" sz="2400" dirty="0"/>
              <a:t>and looking forward to the presentation of the results </a:t>
            </a:r>
          </a:p>
        </p:txBody>
      </p:sp>
      <p:pic>
        <p:nvPicPr>
          <p:cNvPr id="3" name="Picture 2">
            <a:extLst>
              <a:ext uri="{FF2B5EF4-FFF2-40B4-BE49-F238E27FC236}">
                <a16:creationId xmlns:a16="http://schemas.microsoft.com/office/drawing/2014/main" id="{6561CF10-D7C7-ED3C-C1CB-2A0DC113625A}"/>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7458" t="18952" r="4839" b="18892"/>
          <a:stretch/>
        </p:blipFill>
        <p:spPr bwMode="auto">
          <a:xfrm>
            <a:off x="4615543" y="1413231"/>
            <a:ext cx="7409734" cy="4116712"/>
          </a:xfrm>
          <a:prstGeom prst="rect">
            <a:avLst/>
          </a:prstGeom>
          <a:noFill/>
          <a:extLst>
            <a:ext uri="{909E8E84-426E-40DD-AFC4-6F175D3DCCD1}">
              <a14:hiddenFill xmlns:a14="http://schemas.microsoft.com/office/drawing/2010/main">
                <a:solidFill>
                  <a:srgbClr val="FFFFFF"/>
                </a:solidFill>
              </a14:hiddenFill>
            </a:ext>
          </a:extLst>
        </p:spPr>
      </p:pic>
      <p:grpSp>
        <p:nvGrpSpPr>
          <p:cNvPr id="2094" name="Group 2078">
            <a:extLst>
              <a:ext uri="{FF2B5EF4-FFF2-40B4-BE49-F238E27FC236}">
                <a16:creationId xmlns:a16="http://schemas.microsoft.com/office/drawing/2014/main" id="{3AFCAD34-1AFC-BC1A-F6B2-C34C63912EAB}"/>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5089243" y="5858828"/>
            <a:ext cx="6226463" cy="123363"/>
            <a:chOff x="7015162" y="5858828"/>
            <a:chExt cx="4300544" cy="123363"/>
          </a:xfrm>
        </p:grpSpPr>
        <p:sp>
          <p:nvSpPr>
            <p:cNvPr id="2095" name="Rectangle 2094">
              <a:extLst>
                <a:ext uri="{FF2B5EF4-FFF2-40B4-BE49-F238E27FC236}">
                  <a16:creationId xmlns:a16="http://schemas.microsoft.com/office/drawing/2014/main" id="{1129F4A2-3705-CF87-3DDA-AF9CE9389B9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6200000">
              <a:off x="9103753" y="3770237"/>
              <a:ext cx="123362" cy="4300544"/>
            </a:xfrm>
            <a:prstGeom prst="rect">
              <a:avLst/>
            </a:prstGeom>
            <a:gradFill>
              <a:gsLst>
                <a:gs pos="0">
                  <a:schemeClr val="accent2"/>
                </a:gs>
                <a:gs pos="100000">
                  <a:schemeClr val="accent5"/>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96" name="Rectangle 2095">
              <a:extLst>
                <a:ext uri="{FF2B5EF4-FFF2-40B4-BE49-F238E27FC236}">
                  <a16:creationId xmlns:a16="http://schemas.microsoft.com/office/drawing/2014/main" id="{891B1028-FC76-5583-3A1F-5815A7DCF9D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6200000">
              <a:off x="10209789" y="4876274"/>
              <a:ext cx="123362" cy="2088471"/>
            </a:xfrm>
            <a:prstGeom prst="rect">
              <a:avLst/>
            </a:prstGeom>
            <a:gradFill>
              <a:gsLst>
                <a:gs pos="19000">
                  <a:schemeClr val="accent5">
                    <a:alpha val="0"/>
                  </a:schemeClr>
                </a:gs>
                <a:gs pos="100000">
                  <a:schemeClr val="accent5">
                    <a:lumMod val="60000"/>
                    <a:lumOff val="40000"/>
                  </a:schemeClr>
                </a:gs>
              </a:gsLst>
              <a:lin ang="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5" name="Image 4">
            <a:extLst>
              <a:ext uri="{FF2B5EF4-FFF2-40B4-BE49-F238E27FC236}">
                <a16:creationId xmlns:a16="http://schemas.microsoft.com/office/drawing/2014/main" id="{A4569B6D-E216-7AE1-0D43-5CCF7F7EDCD7}"/>
              </a:ext>
            </a:extLst>
          </p:cNvPr>
          <p:cNvPicPr>
            <a:picLocks noChangeAspect="1"/>
          </p:cNvPicPr>
          <p:nvPr/>
        </p:nvPicPr>
        <p:blipFill>
          <a:blip r:embed="rId4">
            <a:extLst>
              <a:ext uri="{BEBA8EAE-BF5A-486C-A8C5-ECC9F3942E4B}">
                <a14:imgProps xmlns:a14="http://schemas.microsoft.com/office/drawing/2010/main">
                  <a14:imgLayer r:embed="rId5">
                    <a14:imgEffect>
                      <a14:artisticBlur/>
                    </a14:imgEffect>
                  </a14:imgLayer>
                </a14:imgProps>
              </a:ext>
            </a:extLst>
          </a:blip>
          <a:stretch>
            <a:fillRect/>
          </a:stretch>
        </p:blipFill>
        <p:spPr>
          <a:xfrm>
            <a:off x="-148167" y="-121054"/>
            <a:ext cx="1972733" cy="1394175"/>
          </a:xfrm>
          <a:prstGeom prst="rect">
            <a:avLst/>
          </a:prstGeom>
          <a:effectLst>
            <a:outerShdw blurRad="50800" dist="50800" dir="5400000" algn="ctr" rotWithShape="0">
              <a:schemeClr val="tx1">
                <a:alpha val="0"/>
              </a:schemeClr>
            </a:outerShdw>
            <a:reflection blurRad="6350" stA="52000" endA="300" endPos="35000" dir="5400000" sy="-100000" algn="bl" rotWithShape="0"/>
          </a:effectLst>
        </p:spPr>
      </p:pic>
      <p:sp>
        <p:nvSpPr>
          <p:cNvPr id="6" name="ZoneTexte 5">
            <a:extLst>
              <a:ext uri="{FF2B5EF4-FFF2-40B4-BE49-F238E27FC236}">
                <a16:creationId xmlns:a16="http://schemas.microsoft.com/office/drawing/2014/main" id="{7F89F70A-D14D-30AE-4E89-1B66ACB246FF}"/>
              </a:ext>
            </a:extLst>
          </p:cNvPr>
          <p:cNvSpPr txBox="1"/>
          <p:nvPr/>
        </p:nvSpPr>
        <p:spPr>
          <a:xfrm>
            <a:off x="199790" y="1413230"/>
            <a:ext cx="6098458" cy="369332"/>
          </a:xfrm>
          <a:prstGeom prst="rect">
            <a:avLst/>
          </a:prstGeom>
          <a:noFill/>
        </p:spPr>
        <p:txBody>
          <a:bodyPr wrap="square">
            <a:spAutoFit/>
          </a:bodyPr>
          <a:lstStyle/>
          <a:p>
            <a:r>
              <a:rPr lang="fr-FR" sz="1800" dirty="0">
                <a:solidFill>
                  <a:srgbClr val="FF8D00"/>
                </a:solidFill>
                <a:latin typeface="Copperplate" panose="02000504000000020004" pitchFamily="2" charset="77"/>
              </a:rPr>
              <a:t>R</a:t>
            </a:r>
            <a:r>
              <a:rPr lang="fr-FR" sz="1800" dirty="0">
                <a:latin typeface="Copperplate" panose="02000504000000020004" pitchFamily="2" charset="77"/>
              </a:rPr>
              <a:t>RADEW</a:t>
            </a:r>
            <a:endParaRPr lang="fr-FR" dirty="0"/>
          </a:p>
        </p:txBody>
      </p:sp>
      <p:sp>
        <p:nvSpPr>
          <p:cNvPr id="7" name="Espace réservé du texte 3">
            <a:extLst>
              <a:ext uri="{FF2B5EF4-FFF2-40B4-BE49-F238E27FC236}">
                <a16:creationId xmlns:a16="http://schemas.microsoft.com/office/drawing/2014/main" id="{19DB303B-1302-387E-454A-5F77EA84D607}"/>
              </a:ext>
            </a:extLst>
          </p:cNvPr>
          <p:cNvSpPr txBox="1">
            <a:spLocks/>
          </p:cNvSpPr>
          <p:nvPr/>
        </p:nvSpPr>
        <p:spPr>
          <a:xfrm>
            <a:off x="166723" y="2107111"/>
            <a:ext cx="4592787" cy="792081"/>
          </a:xfrm>
          <a:prstGeom prst="rect">
            <a:avLst/>
          </a:prstGeom>
        </p:spPr>
        <p:txBody>
          <a:bodyPr vert="horz" lIns="91440" tIns="45720" rIns="91440" bIns="45720" rtlCol="0" anchor="t">
            <a:normAutofit/>
          </a:bodyPr>
          <a:lstStyle>
            <a:lvl1pPr marL="0" indent="0" algn="l" defTabSz="914400" rtl="0" eaLnBrk="1" latinLnBrk="0" hangingPunct="1">
              <a:lnSpc>
                <a:spcPct val="90000"/>
              </a:lnSpc>
              <a:spcBef>
                <a:spcPts val="1000"/>
              </a:spcBef>
              <a:buFont typeface="Arial" panose="020B0604020202020204" pitchFamily="34" charset="0"/>
              <a:buNone/>
              <a:defRPr sz="1600"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1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2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9pPr>
          </a:lstStyle>
          <a:p>
            <a:r>
              <a:rPr lang="en-US" sz="2400" dirty="0"/>
              <a:t>On behalf of all the RRADEW team </a:t>
            </a:r>
          </a:p>
        </p:txBody>
      </p:sp>
    </p:spTree>
    <p:extLst>
      <p:ext uri="{BB962C8B-B14F-4D97-AF65-F5344CB8AC3E}">
        <p14:creationId xmlns:p14="http://schemas.microsoft.com/office/powerpoint/2010/main" val="341947513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hème Offic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emplate>Office 2013 - 2022 Theme</Template>
  <TotalTime>34859</TotalTime>
  <Words>1468</Words>
  <Application>Microsoft Macintosh PowerPoint</Application>
  <PresentationFormat>Grand écran</PresentationFormat>
  <Paragraphs>156</Paragraphs>
  <Slides>7</Slides>
  <Notes>7</Notes>
  <HiddenSlides>0</HiddenSlides>
  <MMClips>0</MMClips>
  <ScaleCrop>false</ScaleCrop>
  <HeadingPairs>
    <vt:vector size="6" baseType="variant">
      <vt:variant>
        <vt:lpstr>Polices utilisées</vt:lpstr>
      </vt:variant>
      <vt:variant>
        <vt:i4>9</vt:i4>
      </vt:variant>
      <vt:variant>
        <vt:lpstr>Thème</vt:lpstr>
      </vt:variant>
      <vt:variant>
        <vt:i4>1</vt:i4>
      </vt:variant>
      <vt:variant>
        <vt:lpstr>Titres des diapositives</vt:lpstr>
      </vt:variant>
      <vt:variant>
        <vt:i4>7</vt:i4>
      </vt:variant>
    </vt:vector>
  </HeadingPairs>
  <TitlesOfParts>
    <vt:vector size="17" baseType="lpstr">
      <vt:lpstr>Agency FB</vt:lpstr>
      <vt:lpstr>Aptos</vt:lpstr>
      <vt:lpstr>Arial</vt:lpstr>
      <vt:lpstr>Boucherie Block</vt:lpstr>
      <vt:lpstr>Calibri</vt:lpstr>
      <vt:lpstr>Calibri Light</vt:lpstr>
      <vt:lpstr>Copperplate</vt:lpstr>
      <vt:lpstr>fira sans</vt:lpstr>
      <vt:lpstr>Wingdings</vt:lpstr>
      <vt:lpstr>Office Theme</vt:lpstr>
      <vt:lpstr> RRADEW</vt:lpstr>
      <vt:lpstr>Présentation PowerPoint</vt:lpstr>
      <vt:lpstr>Présentation PowerPoint</vt:lpstr>
      <vt:lpstr>Présentation PowerPoint</vt:lpstr>
      <vt:lpstr>Présentation PowerPoint</vt:lpstr>
      <vt:lpstr>Présentation PowerPoint</vt:lpstr>
      <vt:lpstr>Thank you for your attention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RRADEW</dc:title>
  <dc:creator>Pascal CROUAIL</dc:creator>
  <cp:lastModifiedBy>Eymeric LAFRANQUE</cp:lastModifiedBy>
  <cp:revision>373</cp:revision>
  <dcterms:created xsi:type="dcterms:W3CDTF">2023-11-23T10:12:44Z</dcterms:created>
  <dcterms:modified xsi:type="dcterms:W3CDTF">2024-11-10T15:56:46Z</dcterms:modified>
</cp:coreProperties>
</file>