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Interstate-Regular" panose="020B0604020202020204" charset="0"/>
      <p:regular r:id="rId12"/>
    </p:embeddedFont>
    <p:embeddedFont>
      <p:font typeface="Calibri" panose="020F0502020204030204" pitchFamily="34" charset="0"/>
      <p:regular r:id="rId13"/>
      <p:bold r:id="rId14"/>
      <p:italic r:id="rId15"/>
      <p:boldItalic r:id="rId16"/>
    </p:embeddedFont>
    <p:embeddedFont>
      <p:font typeface="Arial Narrow" panose="020B0606020202030204"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 id="2" name="Deborah H Oughton" initials="DHO" lastIdx="2" clrIdx="1">
    <p:extLst>
      <p:ext uri="{19B8F6BF-5375-455C-9EA6-DF929625EA0E}">
        <p15:presenceInfo xmlns:p15="http://schemas.microsoft.com/office/powerpoint/2012/main" userId="S::deborah.oughton@nmbu.no::6409811c-3180-4550-a72c-2dc46963e82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C5FFFF"/>
    <a:srgbClr val="FF9900"/>
    <a:srgbClr val="9ECDD6"/>
    <a:srgbClr val="B8DBE2"/>
    <a:srgbClr val="008080"/>
    <a:srgbClr val="92D050"/>
    <a:srgbClr val="D76213"/>
    <a:srgbClr val="FF5050"/>
    <a:srgbClr val="007D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33" d="100"/>
          <a:sy n="33" d="100"/>
        </p:scale>
        <p:origin x="130" y="-2290"/>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jpg"/><Relationship Id="rId3" Type="http://schemas.openxmlformats.org/officeDocument/2006/relationships/hyperlink" Target="http://www.engage-concert.eu/" TargetMode="External"/><Relationship Id="rId21" Type="http://schemas.openxmlformats.org/officeDocument/2006/relationships/hyperlink" Target="https://player.vimeo.com/video/368520124" TargetMode="Externa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hyperlink" Target="https://concert-h2020.eu/" TargetMode="External"/><Relationship Id="rId16" Type="http://schemas.openxmlformats.org/officeDocument/2006/relationships/image" Target="../media/image10.jpg"/><Relationship Id="rId20"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hyperlink" Target="mailto:tperko@sckcen.be" TargetMode="External"/><Relationship Id="rId11" Type="http://schemas.openxmlformats.org/officeDocument/2006/relationships/image" Target="../media/image5.png"/><Relationship Id="rId5" Type="http://schemas.openxmlformats.org/officeDocument/2006/relationships/hyperlink" Target="https://www.ssh-share.eu/" TargetMode="External"/><Relationship Id="rId15" Type="http://schemas.openxmlformats.org/officeDocument/2006/relationships/image" Target="../media/image9.png"/><Relationship Id="rId10" Type="http://schemas.openxmlformats.org/officeDocument/2006/relationships/image" Target="../media/image4.emf"/><Relationship Id="rId19" Type="http://schemas.openxmlformats.org/officeDocument/2006/relationships/image" Target="../media/image13.jpg"/><Relationship Id="rId4" Type="http://schemas.openxmlformats.org/officeDocument/2006/relationships/hyperlink" Target="https://www.eu-neris.net/projects.html" TargetMode="External"/><Relationship Id="rId9" Type="http://schemas.openxmlformats.org/officeDocument/2006/relationships/image" Target="../media/image3.png"/><Relationship Id="rId1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544002" y="40914731"/>
            <a:ext cx="9296400" cy="1893794"/>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p>
          <a:p>
            <a:pPr>
              <a:spcBef>
                <a:spcPts val="0"/>
              </a:spcBef>
            </a:pPr>
            <a:r>
              <a:rPr lang="en-US" sz="2000" b="1" dirty="0">
                <a:solidFill>
                  <a:schemeClr val="accent2"/>
                </a:solidFill>
                <a:latin typeface="Arial" panose="020B0604020202020204" pitchFamily="34" charset="0"/>
                <a:cs typeface="Arial" panose="020B0604020202020204" pitchFamily="34" charset="0"/>
              </a:rPr>
              <a:t>SHARE Platform Website</a:t>
            </a:r>
            <a:r>
              <a:rPr lang="en-US" sz="2000" dirty="0">
                <a:solidFill>
                  <a:schemeClr val="accent2"/>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5"/>
              </a:rPr>
              <a:t>https://www.ssh-share.eu</a:t>
            </a:r>
            <a:r>
              <a:rPr lang="en-US" sz="2000" dirty="0">
                <a:latin typeface="Arial" panose="020B0604020202020204" pitchFamily="34" charset="0"/>
                <a:cs typeface="Arial" panose="020B0604020202020204" pitchFamily="34" charset="0"/>
              </a:rPr>
              <a:t>)</a:t>
            </a:r>
          </a:p>
          <a:p>
            <a:pPr>
              <a:spcBef>
                <a:spcPts val="0"/>
              </a:spcBef>
            </a:pPr>
            <a:endParaRPr lang="nl-BE" sz="2000" dirty="0"/>
          </a:p>
        </p:txBody>
      </p:sp>
      <p:sp>
        <p:nvSpPr>
          <p:cNvPr id="21" name="Rectangle 6"/>
          <p:cNvSpPr txBox="1">
            <a:spLocks noChangeArrowheads="1"/>
          </p:cNvSpPr>
          <p:nvPr/>
        </p:nvSpPr>
        <p:spPr>
          <a:xfrm>
            <a:off x="5037838" y="841339"/>
            <a:ext cx="16998768" cy="3808412"/>
          </a:xfrm>
          <a:prstGeom prst="rect">
            <a:avLst/>
          </a:prstGeom>
        </p:spPr>
        <p:txBody>
          <a:bodyPr anchor="ctr">
            <a:normAutofit lnSpcReduction="10000"/>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spcAft>
                <a:spcPts val="0"/>
              </a:spcAft>
            </a:pPr>
            <a:r>
              <a:rPr lang="en-US" sz="5000" b="1" dirty="0">
                <a:solidFill>
                  <a:srgbClr val="4AA0B1"/>
                </a:solidFill>
                <a:cs typeface="Segoe UI" pitchFamily="34" charset="0"/>
              </a:rPr>
              <a:t>Improved communication of uncertainties: Selected tools</a:t>
            </a:r>
          </a:p>
          <a:p>
            <a:pPr fontAlgn="auto">
              <a:spcBef>
                <a:spcPts val="600"/>
              </a:spcBef>
              <a:spcAft>
                <a:spcPts val="0"/>
              </a:spcAft>
            </a:pPr>
            <a:r>
              <a:rPr lang="en-AU" sz="2500" b="1" i="1" dirty="0">
                <a:solidFill>
                  <a:srgbClr val="4AA0B1"/>
                </a:solidFill>
                <a:cs typeface="Segoe UI" pitchFamily="34" charset="0"/>
              </a:rPr>
              <a:t>T. Perko (SCK•CEN, Belgium)</a:t>
            </a:r>
          </a:p>
          <a:p>
            <a:pPr fontAlgn="auto">
              <a:spcBef>
                <a:spcPts val="600"/>
              </a:spcBef>
              <a:spcAft>
                <a:spcPts val="0"/>
              </a:spcAft>
            </a:pPr>
            <a:endParaRPr lang="en-AU" sz="2500" b="1" i="1" dirty="0">
              <a:solidFill>
                <a:srgbClr val="4AA0B1"/>
              </a:solidFill>
              <a:cs typeface="Segoe UI" pitchFamily="34" charset="0"/>
            </a:endParaRPr>
          </a:p>
          <a:p>
            <a:pPr fontAlgn="auto">
              <a:spcBef>
                <a:spcPts val="600"/>
              </a:spcBef>
              <a:spcAft>
                <a:spcPts val="0"/>
              </a:spcAft>
            </a:pPr>
            <a:r>
              <a:rPr lang="en-AU" sz="2500" b="1" i="1" dirty="0">
                <a:solidFill>
                  <a:srgbClr val="4AA0B1"/>
                </a:solidFill>
                <a:cs typeface="Segoe UI" pitchFamily="34" charset="0"/>
              </a:rPr>
              <a:t> L. Benighaus, (DIALOGIC, Germany), </a:t>
            </a:r>
            <a:r>
              <a:rPr lang="en-AU" sz="2500" b="1" i="1" dirty="0" err="1">
                <a:solidFill>
                  <a:srgbClr val="4AA0B1"/>
                </a:solidFill>
                <a:cs typeface="Segoe UI" pitchFamily="34" charset="0"/>
              </a:rPr>
              <a:t>Tafili</a:t>
            </a:r>
            <a:r>
              <a:rPr lang="en-AU" sz="2500" b="1" i="1" dirty="0">
                <a:solidFill>
                  <a:srgbClr val="4AA0B1"/>
                </a:solidFill>
                <a:cs typeface="Segoe UI" pitchFamily="34" charset="0"/>
              </a:rPr>
              <a:t> V. (EEAE, Greece); Oughton D. and Tomkiv Y. (NMBU, Norway); Sala R., </a:t>
            </a:r>
            <a:r>
              <a:rPr lang="en-AU" sz="2500" b="1" i="1" dirty="0" err="1">
                <a:solidFill>
                  <a:srgbClr val="4AA0B1"/>
                </a:solidFill>
                <a:cs typeface="Segoe UI" pitchFamily="34" charset="0"/>
              </a:rPr>
              <a:t>Germán</a:t>
            </a:r>
            <a:r>
              <a:rPr lang="en-AU" sz="2500" b="1" i="1" dirty="0">
                <a:solidFill>
                  <a:srgbClr val="4AA0B1"/>
                </a:solidFill>
                <a:cs typeface="Segoe UI" pitchFamily="34" charset="0"/>
              </a:rPr>
              <a:t> S., </a:t>
            </a:r>
            <a:r>
              <a:rPr lang="en-AU" sz="2500" b="1" i="1" dirty="0" err="1">
                <a:solidFill>
                  <a:srgbClr val="4AA0B1"/>
                </a:solidFill>
                <a:cs typeface="Segoe UI" pitchFamily="34" charset="0"/>
              </a:rPr>
              <a:t>López</a:t>
            </a:r>
            <a:r>
              <a:rPr lang="en-AU" sz="2500" b="1" i="1" dirty="0">
                <a:solidFill>
                  <a:srgbClr val="4AA0B1"/>
                </a:solidFill>
                <a:cs typeface="Segoe UI" pitchFamily="34" charset="0"/>
              </a:rPr>
              <a:t> S., and Oltra C. (CIEMAT, Spain); </a:t>
            </a:r>
            <a:r>
              <a:rPr lang="en-AU" sz="2500" b="1" i="1" dirty="0" err="1">
                <a:solidFill>
                  <a:srgbClr val="4AA0B1"/>
                </a:solidFill>
                <a:cs typeface="Segoe UI" pitchFamily="34" charset="0"/>
              </a:rPr>
              <a:t>Duranova</a:t>
            </a:r>
            <a:r>
              <a:rPr lang="en-AU" sz="2500" b="1" i="1" dirty="0">
                <a:solidFill>
                  <a:srgbClr val="4AA0B1"/>
                </a:solidFill>
                <a:cs typeface="Segoe UI" pitchFamily="34" charset="0"/>
              </a:rPr>
              <a:t> T. (VUJE, Slovak Republic); Wolf </a:t>
            </a:r>
            <a:r>
              <a:rPr lang="en-AU" sz="2500" b="1" i="1" dirty="0" err="1">
                <a:solidFill>
                  <a:srgbClr val="4AA0B1"/>
                </a:solidFill>
                <a:cs typeface="Segoe UI" pitchFamily="34" charset="0"/>
              </a:rPr>
              <a:t>H.V.,Thijssen</a:t>
            </a:r>
            <a:r>
              <a:rPr lang="en-AU" sz="2500" b="1" i="1" dirty="0">
                <a:solidFill>
                  <a:srgbClr val="4AA0B1"/>
                </a:solidFill>
                <a:cs typeface="Segoe UI" pitchFamily="34" charset="0"/>
              </a:rPr>
              <a:t> P. (University Antwerp, Belgium), Turcanu C. (SCK•CEN, Belgium); </a:t>
            </a:r>
            <a:r>
              <a:rPr lang="en-AU" sz="2500" b="1" i="1" dirty="0" err="1">
                <a:solidFill>
                  <a:srgbClr val="4AA0B1"/>
                </a:solidFill>
                <a:cs typeface="Segoe UI" pitchFamily="34" charset="0"/>
              </a:rPr>
              <a:t>Renn</a:t>
            </a:r>
            <a:r>
              <a:rPr lang="en-AU" sz="2500" b="1" i="1" dirty="0">
                <a:solidFill>
                  <a:srgbClr val="4AA0B1"/>
                </a:solidFill>
                <a:cs typeface="Segoe UI" pitchFamily="34" charset="0"/>
              </a:rPr>
              <a:t>, O. (DIALOGIC, Germany)</a:t>
            </a:r>
          </a:p>
          <a:p>
            <a:pPr fontAlgn="auto">
              <a:spcBef>
                <a:spcPts val="600"/>
              </a:spcBef>
              <a:spcAft>
                <a:spcPts val="0"/>
              </a:spcAft>
            </a:pPr>
            <a:endParaRPr lang="en-AU" sz="2500" i="1" dirty="0">
              <a:solidFill>
                <a:srgbClr val="4AA0B1"/>
              </a:solidFill>
              <a:cs typeface="Segoe UI" pitchFamily="34" charset="0"/>
            </a:endParaRPr>
          </a:p>
          <a:p>
            <a:pPr fontAlgn="auto">
              <a:lnSpc>
                <a:spcPct val="90000"/>
              </a:lnSpc>
              <a:spcBef>
                <a:spcPts val="0"/>
              </a:spcBef>
              <a:spcAft>
                <a:spcPts val="0"/>
              </a:spcAft>
            </a:pPr>
            <a:r>
              <a:rPr lang="en-AU" sz="3600" b="1" i="1" dirty="0">
                <a:solidFill>
                  <a:srgbClr val="4AA0B1"/>
                </a:solidFill>
                <a:cs typeface="Segoe UI" pitchFamily="34" charset="0"/>
                <a:hlinkClick r:id="rId6"/>
              </a:rPr>
              <a:t>tperko@sckcen.be</a:t>
            </a:r>
            <a:endParaRPr lang="en-US" sz="3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9" name="Rectangle 495"/>
          <p:cNvSpPr/>
          <p:nvPr/>
        </p:nvSpPr>
        <p:spPr bwMode="auto">
          <a:xfrm>
            <a:off x="967081" y="5162037"/>
            <a:ext cx="27720925" cy="375935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352702" y="5390566"/>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41" name="Rectangle 498"/>
          <p:cNvSpPr/>
          <p:nvPr/>
        </p:nvSpPr>
        <p:spPr bwMode="auto">
          <a:xfrm>
            <a:off x="819601" y="22230584"/>
            <a:ext cx="27720925" cy="1783661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54" name="Text Box 12"/>
          <p:cNvSpPr txBox="1">
            <a:spLocks noChangeArrowheads="1"/>
          </p:cNvSpPr>
          <p:nvPr/>
        </p:nvSpPr>
        <p:spPr bwMode="auto">
          <a:xfrm>
            <a:off x="1084355" y="2256353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a:t>
            </a:r>
          </a:p>
        </p:txBody>
      </p:sp>
      <p:sp>
        <p:nvSpPr>
          <p:cNvPr id="63" name="Text Box 12"/>
          <p:cNvSpPr txBox="1">
            <a:spLocks noChangeArrowheads="1"/>
          </p:cNvSpPr>
          <p:nvPr/>
        </p:nvSpPr>
        <p:spPr bwMode="auto">
          <a:xfrm>
            <a:off x="1322691" y="6092850"/>
            <a:ext cx="2724912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Communicating about uncertainty requires identifying the facts relevant to recipients’ decisions, characterizing the relevant uncertainties, assessing their magnitude, drafting possible messages, and evaluating the success of those messages. Uncertainty communication needs to be strategic (in that it follows the objectives of emergency management and planning), theory based (e.g., behavior, information processing, social science, risk communication, etc.) and evidence-based (i.e., using empirical data, surveys, experiments etc.). It should not be based on gut feelings and subjective opinions on “what may work” or what experts “would like to tell”. From this </a:t>
            </a:r>
            <a:r>
              <a:rPr lang="en-US" sz="3000" dirty="0" smtClean="0">
                <a:latin typeface="+mn-lt"/>
                <a:cs typeface="Segoe UI" pitchFamily="34" charset="0"/>
              </a:rPr>
              <a:t>aspects  </a:t>
            </a:r>
            <a:r>
              <a:rPr lang="en-US" sz="3000" dirty="0">
                <a:latin typeface="+mn-lt"/>
                <a:cs typeface="Segoe UI" pitchFamily="34" charset="0"/>
              </a:rPr>
              <a:t>communication tools for uncertainties should be carefully developed, reception of the communication should be tested, the effectiveness should be measured and the tools should be revised and improved as needed</a:t>
            </a:r>
            <a:r>
              <a:rPr lang="en-US" sz="3000" dirty="0" smtClean="0">
                <a:latin typeface="+mn-lt"/>
                <a:cs typeface="Segoe UI" pitchFamily="34" charset="0"/>
              </a:rPr>
              <a:t>.</a:t>
            </a:r>
            <a:endParaRPr lang="en-AU" sz="3000" dirty="0">
              <a:latin typeface="+mn-lt"/>
              <a:cs typeface="Segoe UI" pitchFamily="34" charset="0"/>
            </a:endParaRPr>
          </a:p>
        </p:txBody>
      </p:sp>
      <p:pic>
        <p:nvPicPr>
          <p:cNvPr id="32" name="Imagen 4"/>
          <p:cNvPicPr/>
          <p:nvPr/>
        </p:nvPicPr>
        <p:blipFill>
          <a:blip r:embed="rId8">
            <a:extLst>
              <a:ext uri="{28A0092B-C50C-407E-A947-70E740481C1C}">
                <a14:useLocalDpi xmlns:a14="http://schemas.microsoft.com/office/drawing/2010/main" val="0"/>
              </a:ext>
            </a:extLst>
          </a:blip>
          <a:srcRect/>
          <a:stretch>
            <a:fillRect/>
          </a:stretch>
        </p:blipFill>
        <p:spPr bwMode="auto">
          <a:xfrm>
            <a:off x="22786613" y="676719"/>
            <a:ext cx="5867340" cy="2028903"/>
          </a:xfrm>
          <a:prstGeom prst="rect">
            <a:avLst/>
          </a:prstGeom>
          <a:noFill/>
        </p:spPr>
      </p:pic>
      <p:pic>
        <p:nvPicPr>
          <p:cNvPr id="35" name="Grafik 2"/>
          <p:cNvPicPr/>
          <p:nvPr/>
        </p:nvPicPr>
        <p:blipFill>
          <a:blip r:embed="rId9">
            <a:extLst>
              <a:ext uri="{28A0092B-C50C-407E-A947-70E740481C1C}">
                <a14:useLocalDpi xmlns:a14="http://schemas.microsoft.com/office/drawing/2010/main" val="0"/>
              </a:ext>
            </a:extLst>
          </a:blip>
          <a:stretch>
            <a:fillRect/>
          </a:stretch>
        </p:blipFill>
        <p:spPr>
          <a:xfrm>
            <a:off x="22786613" y="2929208"/>
            <a:ext cx="5148278" cy="156586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err="1">
                <a:solidFill>
                  <a:schemeClr val="accent2"/>
                </a:solidFill>
                <a:latin typeface="Arial Narrow" panose="020B0606020202030204" pitchFamily="34" charset="0"/>
                <a:cs typeface="Aharoni" panose="02010803020104030203" pitchFamily="2" charset="-79"/>
              </a:rPr>
              <a:t>Wp5</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35"/>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0035" y="1245883"/>
            <a:ext cx="3440957" cy="2073951"/>
          </a:xfrm>
          <a:prstGeom prst="rect">
            <a:avLst/>
          </a:prstGeom>
          <a:noFill/>
          <a:ln>
            <a:noFill/>
          </a:ln>
        </p:spPr>
      </p:pic>
      <p:sp>
        <p:nvSpPr>
          <p:cNvPr id="59" name="Rectangle 495"/>
          <p:cNvSpPr/>
          <p:nvPr/>
        </p:nvSpPr>
        <p:spPr bwMode="auto">
          <a:xfrm>
            <a:off x="941492" y="9094101"/>
            <a:ext cx="27720925" cy="133334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60" name="Text Box 12"/>
          <p:cNvSpPr txBox="1">
            <a:spLocks noChangeArrowheads="1"/>
          </p:cNvSpPr>
          <p:nvPr/>
        </p:nvSpPr>
        <p:spPr bwMode="auto">
          <a:xfrm>
            <a:off x="1084355" y="9182613"/>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61" name="Text Box 12"/>
          <p:cNvSpPr txBox="1">
            <a:spLocks noChangeArrowheads="1"/>
          </p:cNvSpPr>
          <p:nvPr/>
        </p:nvSpPr>
        <p:spPr bwMode="auto">
          <a:xfrm>
            <a:off x="1121288" y="9759462"/>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To conduct an extensive research on different communication tools: Applications  (App), Short messages (SMS), numerical, narrative or mixed messages, videos and maps.</a:t>
            </a:r>
            <a:endParaRPr lang="en-AU" sz="3000" dirty="0">
              <a:latin typeface="+mn-lt"/>
              <a:cs typeface="Segoe UI" pitchFamily="34" charset="0"/>
            </a:endParaRPr>
          </a:p>
        </p:txBody>
      </p:sp>
      <p:sp>
        <p:nvSpPr>
          <p:cNvPr id="8" name="Rectangle 7"/>
          <p:cNvSpPr/>
          <p:nvPr/>
        </p:nvSpPr>
        <p:spPr>
          <a:xfrm>
            <a:off x="903278" y="10682418"/>
            <a:ext cx="17228625" cy="4946477"/>
          </a:xfrm>
          <a:prstGeom prst="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p>
          <a:p>
            <a:r>
              <a:rPr lang="en-GB" sz="4000" dirty="0"/>
              <a:t>Uncertainty in nuclear or radiological emergency management should be admitted and communicated. </a:t>
            </a:r>
          </a:p>
          <a:p>
            <a:r>
              <a:rPr lang="en-GB" sz="4000" dirty="0"/>
              <a:t>The more uncertain the information, the more communication is needed. </a:t>
            </a:r>
          </a:p>
          <a:p>
            <a:r>
              <a:rPr lang="en-US" sz="4000" dirty="0"/>
              <a:t>Uncertainties can be reported in verbal, numeric, graphical or digital form. It is possible and advisable in some circumstances to use all of them simultaneously</a:t>
            </a:r>
            <a:r>
              <a:rPr lang="en-US" sz="3200" dirty="0"/>
              <a:t>.</a:t>
            </a:r>
          </a:p>
          <a:p>
            <a:r>
              <a:rPr lang="en-US" sz="4000" dirty="0"/>
              <a:t>Tools </a:t>
            </a:r>
            <a:r>
              <a:rPr lang="en-US" sz="4000" dirty="0" smtClean="0"/>
              <a:t>and messages should </a:t>
            </a:r>
            <a:r>
              <a:rPr lang="en-US" sz="4000" dirty="0"/>
              <a:t>be developed and tested before an emergency.</a:t>
            </a:r>
          </a:p>
        </p:txBody>
      </p:sp>
      <p:sp>
        <p:nvSpPr>
          <p:cNvPr id="71" name="Rectangle 70"/>
          <p:cNvSpPr/>
          <p:nvPr/>
        </p:nvSpPr>
        <p:spPr>
          <a:xfrm>
            <a:off x="19916849" y="10649255"/>
            <a:ext cx="6237917" cy="5716561"/>
          </a:xfrm>
          <a:prstGeom prst="rect">
            <a:avLst/>
          </a:prstGeom>
          <a:solidFill>
            <a:srgbClr val="4AA0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Box 12"/>
          <p:cNvSpPr txBox="1">
            <a:spLocks noChangeArrowheads="1"/>
          </p:cNvSpPr>
          <p:nvPr/>
        </p:nvSpPr>
        <p:spPr bwMode="auto">
          <a:xfrm>
            <a:off x="20311328" y="10634664"/>
            <a:ext cx="5803640" cy="5611447"/>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chemeClr val="bg1"/>
                </a:solidFill>
                <a:latin typeface="+mj-lt"/>
                <a:cs typeface="Segoe UI" pitchFamily="34" charset="0"/>
              </a:rPr>
              <a:t>Methods:</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Literature review</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Case study (Japan)</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Workshops</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Round table discussions</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Experiments</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Observations</a:t>
            </a:r>
          </a:p>
          <a:p>
            <a:pPr marL="571500" indent="-571500" algn="just" eaLnBrk="1" hangingPunct="1">
              <a:buFont typeface="Arial" panose="020B0604020202020204" pitchFamily="34" charset="0"/>
              <a:buChar char="•"/>
            </a:pPr>
            <a:r>
              <a:rPr lang="en-AU" sz="4000" b="1" dirty="0">
                <a:solidFill>
                  <a:schemeClr val="bg1"/>
                </a:solidFill>
                <a:latin typeface="+mj-lt"/>
                <a:cs typeface="Segoe UI" pitchFamily="34" charset="0"/>
              </a:rPr>
              <a:t>Interviews</a:t>
            </a:r>
          </a:p>
          <a:p>
            <a:pPr algn="just" eaLnBrk="1" hangingPunct="1"/>
            <a:r>
              <a:rPr lang="en-AU" sz="4000" b="1" dirty="0">
                <a:solidFill>
                  <a:schemeClr val="bg1"/>
                </a:solidFill>
                <a:latin typeface="+mj-lt"/>
                <a:cs typeface="Segoe UI" pitchFamily="34" charset="0"/>
              </a:rPr>
              <a:t>in BE, GE, NO, ES, GR, SL</a:t>
            </a:r>
          </a:p>
        </p:txBody>
      </p:sp>
      <p:sp>
        <p:nvSpPr>
          <p:cNvPr id="47" name="Text Box 12"/>
          <p:cNvSpPr txBox="1">
            <a:spLocks noChangeArrowheads="1"/>
          </p:cNvSpPr>
          <p:nvPr/>
        </p:nvSpPr>
        <p:spPr bwMode="auto">
          <a:xfrm>
            <a:off x="4619441" y="25104032"/>
            <a:ext cx="9642315" cy="5149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Identified </a:t>
            </a:r>
            <a:r>
              <a:rPr lang="en-US" sz="3000" b="1" dirty="0">
                <a:latin typeface="+mn-lt"/>
                <a:cs typeface="Segoe UI" pitchFamily="34" charset="0"/>
              </a:rPr>
              <a:t>advantages </a:t>
            </a:r>
            <a:r>
              <a:rPr lang="en-US" sz="3000" dirty="0">
                <a:latin typeface="+mn-lt"/>
                <a:cs typeface="Segoe UI" pitchFamily="34" charset="0"/>
              </a:rPr>
              <a:t>of Apps include:</a:t>
            </a:r>
          </a:p>
          <a:p>
            <a:pPr algn="just" eaLnBrk="1" hangingPunct="1"/>
            <a:r>
              <a:rPr lang="en-US" sz="3000" dirty="0">
                <a:latin typeface="+mn-lt"/>
                <a:cs typeface="Segoe UI" pitchFamily="34" charset="0"/>
              </a:rPr>
              <a:t>·Visual (more comprehensive for laypersons)</a:t>
            </a:r>
          </a:p>
          <a:p>
            <a:pPr algn="just" eaLnBrk="1" hangingPunct="1"/>
            <a:r>
              <a:rPr lang="en-US" sz="3000" dirty="0">
                <a:latin typeface="+mn-lt"/>
                <a:cs typeface="Segoe UI" pitchFamily="34" charset="0"/>
              </a:rPr>
              <a:t>·Swift (time lags are </a:t>
            </a:r>
            <a:r>
              <a:rPr lang="en-US" sz="3000" dirty="0" err="1">
                <a:latin typeface="+mn-lt"/>
                <a:cs typeface="Segoe UI" pitchFamily="34" charset="0"/>
              </a:rPr>
              <a:t>minimised</a:t>
            </a:r>
            <a:r>
              <a:rPr lang="en-US" sz="3000" dirty="0">
                <a:latin typeface="+mn-lt"/>
                <a:cs typeface="Segoe UI" pitchFamily="34" charset="0"/>
              </a:rPr>
              <a:t>), and </a:t>
            </a:r>
          </a:p>
          <a:p>
            <a:pPr algn="just" eaLnBrk="1" hangingPunct="1"/>
            <a:r>
              <a:rPr lang="en-US" sz="3000" dirty="0">
                <a:latin typeface="+mn-lt"/>
                <a:cs typeface="Segoe UI" pitchFamily="34" charset="0"/>
              </a:rPr>
              <a:t>·Tailored (to individual preferences and requirements). </a:t>
            </a:r>
          </a:p>
          <a:p>
            <a:pPr algn="just" eaLnBrk="1" hangingPunct="1"/>
            <a:endParaRPr lang="en-US" sz="3000" dirty="0">
              <a:latin typeface="+mn-lt"/>
              <a:cs typeface="Segoe UI" pitchFamily="34" charset="0"/>
            </a:endParaRPr>
          </a:p>
          <a:p>
            <a:pPr algn="just" eaLnBrk="1" hangingPunct="1"/>
            <a:r>
              <a:rPr lang="en-US" sz="3000" dirty="0">
                <a:latin typeface="+mn-lt"/>
                <a:cs typeface="Segoe UI" pitchFamily="34" charset="0"/>
              </a:rPr>
              <a:t>On the other hand, </a:t>
            </a:r>
            <a:r>
              <a:rPr lang="en-US" sz="3000" b="1" dirty="0">
                <a:latin typeface="+mn-lt"/>
                <a:cs typeface="Segoe UI" pitchFamily="34" charset="0"/>
              </a:rPr>
              <a:t>issues needing further attention </a:t>
            </a:r>
            <a:r>
              <a:rPr lang="en-US" sz="3000" dirty="0">
                <a:latin typeface="+mn-lt"/>
                <a:cs typeface="Segoe UI" pitchFamily="34" charset="0"/>
              </a:rPr>
              <a:t>include:</a:t>
            </a:r>
          </a:p>
          <a:p>
            <a:pPr algn="just" eaLnBrk="1" hangingPunct="1"/>
            <a:r>
              <a:rPr lang="en-US" sz="3000" dirty="0">
                <a:latin typeface="+mn-lt"/>
                <a:cs typeface="Segoe UI" pitchFamily="34" charset="0"/>
              </a:rPr>
              <a:t>·False alerts</a:t>
            </a:r>
          </a:p>
          <a:p>
            <a:pPr algn="just" eaLnBrk="1" hangingPunct="1"/>
            <a:r>
              <a:rPr lang="en-US" sz="3000" dirty="0">
                <a:latin typeface="+mn-lt"/>
                <a:cs typeface="Segoe UI" pitchFamily="34" charset="0"/>
              </a:rPr>
              <a:t>·Costs (more costly than developing web-based information) </a:t>
            </a:r>
          </a:p>
          <a:p>
            <a:pPr algn="just" eaLnBrk="1" hangingPunct="1"/>
            <a:r>
              <a:rPr lang="en-US" sz="3000" dirty="0">
                <a:latin typeface="+mn-lt"/>
                <a:cs typeface="Segoe UI" pitchFamily="34" charset="0"/>
              </a:rPr>
              <a:t>·</a:t>
            </a:r>
            <a:r>
              <a:rPr lang="en-US" sz="3000" dirty="0" err="1">
                <a:latin typeface="+mn-lt"/>
                <a:cs typeface="Segoe UI" pitchFamily="34" charset="0"/>
              </a:rPr>
              <a:t>Labour</a:t>
            </a:r>
            <a:r>
              <a:rPr lang="en-US" sz="3000" dirty="0">
                <a:latin typeface="+mn-lt"/>
                <a:cs typeface="Segoe UI" pitchFamily="34" charset="0"/>
              </a:rPr>
              <a:t> intensive (frequent updates necessary for app)</a:t>
            </a:r>
          </a:p>
          <a:p>
            <a:pPr algn="just" eaLnBrk="1" hangingPunct="1"/>
            <a:r>
              <a:rPr lang="en-US" sz="3000" dirty="0">
                <a:latin typeface="+mn-lt"/>
                <a:cs typeface="Segoe UI" pitchFamily="34" charset="0"/>
              </a:rPr>
              <a:t>·Tedious (people do not download the app as they find it too time consuming)</a:t>
            </a:r>
          </a:p>
        </p:txBody>
      </p:sp>
      <p:pic>
        <p:nvPicPr>
          <p:cNvPr id="10" name="Picture 9"/>
          <p:cNvPicPr>
            <a:picLocks noChangeAspect="1"/>
          </p:cNvPicPr>
          <p:nvPr/>
        </p:nvPicPr>
        <p:blipFill>
          <a:blip r:embed="rId11"/>
          <a:stretch>
            <a:fillRect/>
          </a:stretch>
        </p:blipFill>
        <p:spPr>
          <a:xfrm>
            <a:off x="846099" y="15915776"/>
            <a:ext cx="4650562" cy="3094737"/>
          </a:xfrm>
          <a:prstGeom prst="rect">
            <a:avLst/>
          </a:prstGeom>
        </p:spPr>
      </p:pic>
      <p:pic>
        <p:nvPicPr>
          <p:cNvPr id="50" name="Picture 49"/>
          <p:cNvPicPr/>
          <p:nvPr/>
        </p:nvPicPr>
        <p:blipFill>
          <a:blip r:embed="rId12">
            <a:extLst>
              <a:ext uri="{28A0092B-C50C-407E-A947-70E740481C1C}">
                <a14:useLocalDpi xmlns:a14="http://schemas.microsoft.com/office/drawing/2010/main" val="0"/>
              </a:ext>
            </a:extLst>
          </a:blip>
          <a:srcRect/>
          <a:stretch>
            <a:fillRect/>
          </a:stretch>
        </p:blipFill>
        <p:spPr bwMode="auto">
          <a:xfrm rot="20865668">
            <a:off x="5652814" y="15931561"/>
            <a:ext cx="6761813" cy="2717584"/>
          </a:xfrm>
          <a:prstGeom prst="rect">
            <a:avLst/>
          </a:prstGeom>
          <a:noFill/>
          <a:extLst/>
        </p:spPr>
      </p:pic>
      <p:pic>
        <p:nvPicPr>
          <p:cNvPr id="51" name="Picture 50"/>
          <p:cNvPicPr/>
          <p:nvPr/>
        </p:nvPicPr>
        <p:blipFill>
          <a:blip r:embed="rId13">
            <a:extLst>
              <a:ext uri="{28A0092B-C50C-407E-A947-70E740481C1C}">
                <a14:useLocalDpi xmlns:a14="http://schemas.microsoft.com/office/drawing/2010/main" val="0"/>
              </a:ext>
            </a:extLst>
          </a:blip>
          <a:srcRect/>
          <a:stretch>
            <a:fillRect/>
          </a:stretch>
        </p:blipFill>
        <p:spPr bwMode="auto">
          <a:xfrm rot="550063">
            <a:off x="5715747" y="19004678"/>
            <a:ext cx="6698881" cy="2870372"/>
          </a:xfrm>
          <a:prstGeom prst="rect">
            <a:avLst/>
          </a:prstGeom>
          <a:noFill/>
          <a:extLst/>
        </p:spPr>
      </p:pic>
      <p:pic>
        <p:nvPicPr>
          <p:cNvPr id="52" name="officeArt object"/>
          <p:cNvPicPr/>
          <p:nvPr/>
        </p:nvPicPr>
        <p:blipFill rotWithShape="1">
          <a:blip r:embed="rId14">
            <a:extLst/>
          </a:blip>
          <a:srcRect l="1158" t="19842" r="5865" b="15927"/>
          <a:stretch/>
        </p:blipFill>
        <p:spPr>
          <a:xfrm>
            <a:off x="779107" y="19100813"/>
            <a:ext cx="4725433" cy="3193111"/>
          </a:xfrm>
          <a:prstGeom prst="rect">
            <a:avLst/>
          </a:prstGeom>
          <a:ln w="12700" cap="flat">
            <a:noFill/>
            <a:miter lim="400000"/>
          </a:ln>
          <a:effectLst/>
        </p:spPr>
      </p:pic>
      <p:pic>
        <p:nvPicPr>
          <p:cNvPr id="16" name="Picture 15"/>
          <p:cNvPicPr>
            <a:picLocks noChangeAspect="1"/>
          </p:cNvPicPr>
          <p:nvPr/>
        </p:nvPicPr>
        <p:blipFill rotWithShape="1">
          <a:blip r:embed="rId15"/>
          <a:srcRect b="4660"/>
          <a:stretch/>
        </p:blipFill>
        <p:spPr>
          <a:xfrm>
            <a:off x="12503830" y="15707495"/>
            <a:ext cx="4582264" cy="2891960"/>
          </a:xfrm>
          <a:prstGeom prst="rect">
            <a:avLst/>
          </a:prstGeom>
        </p:spPr>
      </p:pic>
      <p:pic>
        <p:nvPicPr>
          <p:cNvPr id="20" name="Picture 1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779083" y="18717124"/>
            <a:ext cx="4096923" cy="3200049"/>
          </a:xfrm>
          <a:prstGeom prst="rect">
            <a:avLst/>
          </a:prstGeom>
        </p:spPr>
      </p:pic>
      <p:pic>
        <p:nvPicPr>
          <p:cNvPr id="69" name="officeArt object" descr="C:\Users\真理子\AppData\Local\Microsoft\Windows\INetCache\Content.Word\IMG_7950.png"/>
          <p:cNvPicPr/>
          <p:nvPr/>
        </p:nvPicPr>
        <p:blipFill>
          <a:blip r:embed="rId17">
            <a:extLst/>
          </a:blip>
          <a:stretch>
            <a:fillRect/>
          </a:stretch>
        </p:blipFill>
        <p:spPr>
          <a:xfrm>
            <a:off x="1015190" y="24634103"/>
            <a:ext cx="3368684" cy="5495754"/>
          </a:xfrm>
          <a:prstGeom prst="rect">
            <a:avLst/>
          </a:prstGeom>
          <a:ln w="12700" cap="flat">
            <a:noFill/>
            <a:miter lim="400000"/>
          </a:ln>
          <a:effectLst/>
        </p:spPr>
      </p:pic>
      <p:sp>
        <p:nvSpPr>
          <p:cNvPr id="70" name="Text Box 12"/>
          <p:cNvSpPr txBox="1">
            <a:spLocks noChangeArrowheads="1"/>
          </p:cNvSpPr>
          <p:nvPr/>
        </p:nvSpPr>
        <p:spPr bwMode="auto">
          <a:xfrm>
            <a:off x="18131903" y="24145885"/>
            <a:ext cx="9642315" cy="60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 Different messages have different effects in different contexts. For </a:t>
            </a:r>
            <a:r>
              <a:rPr lang="en-US" sz="3000" b="1" dirty="0" smtClean="0">
                <a:latin typeface="+mn-lt"/>
                <a:cs typeface="Segoe UI" pitchFamily="34" charset="0"/>
              </a:rPr>
              <a:t>food </a:t>
            </a:r>
            <a:r>
              <a:rPr lang="en-US" sz="3000" b="1" dirty="0">
                <a:latin typeface="+mn-lt"/>
                <a:cs typeface="Segoe UI" pitchFamily="34" charset="0"/>
              </a:rPr>
              <a:t>related messages </a:t>
            </a:r>
            <a:r>
              <a:rPr lang="en-US" sz="3000" dirty="0">
                <a:latin typeface="+mn-lt"/>
                <a:cs typeface="Segoe UI" pitchFamily="34" charset="0"/>
              </a:rPr>
              <a:t>(recovery communication), the </a:t>
            </a:r>
            <a:r>
              <a:rPr lang="en-US" sz="3000" b="1" dirty="0">
                <a:latin typeface="+mn-lt"/>
                <a:cs typeface="Segoe UI" pitchFamily="34" charset="0"/>
              </a:rPr>
              <a:t>numerical messages</a:t>
            </a:r>
            <a:r>
              <a:rPr lang="en-US" sz="3000" dirty="0">
                <a:latin typeface="+mn-lt"/>
                <a:cs typeface="Segoe UI" pitchFamily="34" charset="0"/>
              </a:rPr>
              <a:t> appear to be more effective than narrative or combined messages. </a:t>
            </a:r>
          </a:p>
          <a:p>
            <a:pPr algn="just" eaLnBrk="1" hangingPunct="1"/>
            <a:endParaRPr lang="en-US" sz="3000" dirty="0">
              <a:latin typeface="+mn-lt"/>
              <a:cs typeface="Segoe UI" pitchFamily="34" charset="0"/>
            </a:endParaRPr>
          </a:p>
          <a:p>
            <a:pPr algn="just" eaLnBrk="1" hangingPunct="1"/>
            <a:r>
              <a:rPr lang="en-US" sz="3000" dirty="0">
                <a:latin typeface="+mn-lt"/>
                <a:cs typeface="Segoe UI" pitchFamily="34" charset="0"/>
              </a:rPr>
              <a:t>- For messages related to </a:t>
            </a:r>
            <a:r>
              <a:rPr lang="en-US" sz="3000" b="1" dirty="0">
                <a:latin typeface="+mn-lt"/>
                <a:cs typeface="Segoe UI" pitchFamily="34" charset="0"/>
              </a:rPr>
              <a:t>iodine pills </a:t>
            </a:r>
            <a:r>
              <a:rPr lang="en-US" sz="3000" dirty="0">
                <a:latin typeface="+mn-lt"/>
                <a:cs typeface="Segoe UI" pitchFamily="34" charset="0"/>
              </a:rPr>
              <a:t>(preparedness communication), </a:t>
            </a:r>
            <a:r>
              <a:rPr lang="en-US" sz="3000" b="1" dirty="0">
                <a:latin typeface="+mn-lt"/>
                <a:cs typeface="Segoe UI" pitchFamily="34" charset="0"/>
              </a:rPr>
              <a:t>the only significant difference was between a control group</a:t>
            </a:r>
            <a:r>
              <a:rPr lang="en-US" sz="3000" dirty="0">
                <a:latin typeface="+mn-lt"/>
                <a:cs typeface="Segoe UI" pitchFamily="34" charset="0"/>
              </a:rPr>
              <a:t> (not exposed to any communication about iodine pills) and other groups (exposed to numerical, narrative or combined messages). The difference between numerical, narrative or combined stimulus for the iodine tablets messages was not statistically significant.</a:t>
            </a:r>
          </a:p>
        </p:txBody>
      </p:sp>
      <p:sp>
        <p:nvSpPr>
          <p:cNvPr id="73" name="Text Box 12"/>
          <p:cNvSpPr txBox="1">
            <a:spLocks noChangeArrowheads="1"/>
          </p:cNvSpPr>
          <p:nvPr/>
        </p:nvSpPr>
        <p:spPr bwMode="auto">
          <a:xfrm>
            <a:off x="4619441" y="24076227"/>
            <a:ext cx="233146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Apps</a:t>
            </a:r>
          </a:p>
        </p:txBody>
      </p:sp>
      <p:sp>
        <p:nvSpPr>
          <p:cNvPr id="76" name="Text Box 12"/>
          <p:cNvSpPr txBox="1">
            <a:spLocks noChangeArrowheads="1"/>
          </p:cNvSpPr>
          <p:nvPr/>
        </p:nvSpPr>
        <p:spPr bwMode="auto">
          <a:xfrm>
            <a:off x="17565861" y="22787122"/>
            <a:ext cx="9831090" cy="130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en-AU" sz="4000" b="1" dirty="0">
                <a:solidFill>
                  <a:srgbClr val="4AA0B1"/>
                </a:solidFill>
                <a:latin typeface="+mj-lt"/>
                <a:cs typeface="Segoe UI" pitchFamily="34" charset="0"/>
              </a:rPr>
              <a:t>News: T</a:t>
            </a:r>
            <a:r>
              <a:rPr lang="en-US" sz="4000" b="1" dirty="0">
                <a:solidFill>
                  <a:srgbClr val="4AA0B1"/>
                </a:solidFill>
                <a:latin typeface="+mj-lt"/>
                <a:cs typeface="Segoe UI" pitchFamily="34" charset="0"/>
              </a:rPr>
              <a:t>he effectiveness of numerical and narrative messages</a:t>
            </a:r>
            <a:r>
              <a:rPr lang="en-AU" sz="4000" b="1" dirty="0">
                <a:solidFill>
                  <a:srgbClr val="4AA0B1"/>
                </a:solidFill>
                <a:latin typeface="+mj-lt"/>
                <a:cs typeface="Segoe UI" pitchFamily="34" charset="0"/>
              </a:rPr>
              <a:t> </a:t>
            </a:r>
          </a:p>
        </p:txBody>
      </p:sp>
      <p:pic>
        <p:nvPicPr>
          <p:cNvPr id="22" name="Picture 2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620553" y="24503054"/>
            <a:ext cx="4364282" cy="2909521"/>
          </a:xfrm>
          <a:prstGeom prst="rect">
            <a:avLst/>
          </a:prstGeom>
        </p:spPr>
      </p:pic>
      <p:sp>
        <p:nvSpPr>
          <p:cNvPr id="79" name="Text Box 12"/>
          <p:cNvSpPr txBox="1">
            <a:spLocks noChangeArrowheads="1"/>
          </p:cNvSpPr>
          <p:nvPr/>
        </p:nvSpPr>
        <p:spPr bwMode="auto">
          <a:xfrm>
            <a:off x="4691375" y="31976555"/>
            <a:ext cx="9562677" cy="791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3000" dirty="0">
                <a:latin typeface="+mn-lt"/>
                <a:cs typeface="Segoe UI" pitchFamily="34" charset="0"/>
              </a:rPr>
              <a:t>Noting the different languages and cultures in Europe, a one-size-fit-all-solution with a unique character of a SMS seems not feasible.</a:t>
            </a:r>
          </a:p>
          <a:p>
            <a:pPr marL="457200" indent="-457200">
              <a:buFontTx/>
              <a:buChar char="-"/>
            </a:pPr>
            <a:endParaRPr lang="en-GB" sz="3000" dirty="0">
              <a:latin typeface="+mn-lt"/>
              <a:cs typeface="Segoe UI" pitchFamily="34" charset="0"/>
            </a:endParaRPr>
          </a:p>
          <a:p>
            <a:r>
              <a:rPr lang="en-GB" sz="3000" dirty="0">
                <a:latin typeface="+mn-lt"/>
                <a:cs typeface="Segoe UI" pitchFamily="34" charset="0"/>
              </a:rPr>
              <a:t>A very short message reduces the message to a minimum, which could cause confusion and/or panic, a long one could be open to misinterpretation and a limited uptake of the information by the receiver. </a:t>
            </a:r>
          </a:p>
          <a:p>
            <a:pPr marL="457200" indent="-457200">
              <a:buFontTx/>
              <a:buChar char="-"/>
            </a:pPr>
            <a:endParaRPr lang="en-GB" sz="3000" dirty="0">
              <a:latin typeface="+mn-lt"/>
              <a:cs typeface="Segoe UI" pitchFamily="34" charset="0"/>
            </a:endParaRPr>
          </a:p>
          <a:p>
            <a:r>
              <a:rPr lang="en-GB" sz="3000" dirty="0">
                <a:latin typeface="+mn-lt"/>
                <a:cs typeface="Segoe UI" pitchFamily="34" charset="0"/>
              </a:rPr>
              <a:t>In the early phase of an emergency, a need for communicating unclear or uncertain information like the extent of damage and release of radioactivity is recognised, but needs frequent updates (like sending several messages) and additional communication means </a:t>
            </a:r>
          </a:p>
          <a:p>
            <a:endParaRPr lang="en-GB" sz="3000" dirty="0">
              <a:latin typeface="+mn-lt"/>
              <a:cs typeface="Segoe UI" pitchFamily="34" charset="0"/>
            </a:endParaRPr>
          </a:p>
          <a:p>
            <a:r>
              <a:rPr lang="en-GB" sz="3000" dirty="0">
                <a:latin typeface="+mn-lt"/>
                <a:cs typeface="Segoe UI" pitchFamily="34" charset="0"/>
              </a:rPr>
              <a:t>SMS should be designed individually and tailored for each country and also each nuclear power plant. </a:t>
            </a:r>
            <a:endParaRPr lang="en-US" sz="3000" dirty="0">
              <a:latin typeface="+mn-lt"/>
              <a:cs typeface="Segoe UI" pitchFamily="34" charset="0"/>
            </a:endParaRPr>
          </a:p>
        </p:txBody>
      </p:sp>
      <p:sp>
        <p:nvSpPr>
          <p:cNvPr id="82" name="Text Box 12"/>
          <p:cNvSpPr txBox="1">
            <a:spLocks noChangeArrowheads="1"/>
          </p:cNvSpPr>
          <p:nvPr/>
        </p:nvSpPr>
        <p:spPr bwMode="auto">
          <a:xfrm>
            <a:off x="4691375" y="30854792"/>
            <a:ext cx="233146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SMS</a:t>
            </a:r>
          </a:p>
        </p:txBody>
      </p:sp>
      <p:pic>
        <p:nvPicPr>
          <p:cNvPr id="23" name="Picture 22"/>
          <p:cNvPicPr>
            <a:picLocks noChangeAspect="1"/>
          </p:cNvPicPr>
          <p:nvPr/>
        </p:nvPicPr>
        <p:blipFill rotWithShape="1">
          <a:blip r:embed="rId19">
            <a:extLst>
              <a:ext uri="{28A0092B-C50C-407E-A947-70E740481C1C}">
                <a14:useLocalDpi xmlns:a14="http://schemas.microsoft.com/office/drawing/2010/main" val="0"/>
              </a:ext>
            </a:extLst>
          </a:blip>
          <a:srcRect l="24576" r="28234"/>
          <a:stretch/>
        </p:blipFill>
        <p:spPr>
          <a:xfrm>
            <a:off x="1084355" y="34192071"/>
            <a:ext cx="3177391" cy="3534945"/>
          </a:xfrm>
          <a:prstGeom prst="rect">
            <a:avLst/>
          </a:prstGeom>
        </p:spPr>
      </p:pic>
      <p:sp>
        <p:nvSpPr>
          <p:cNvPr id="83" name="Text Box 12"/>
          <p:cNvSpPr txBox="1">
            <a:spLocks noChangeArrowheads="1"/>
          </p:cNvSpPr>
          <p:nvPr/>
        </p:nvSpPr>
        <p:spPr bwMode="auto">
          <a:xfrm>
            <a:off x="17294082" y="30398943"/>
            <a:ext cx="981902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en-AU" sz="4000" b="1" dirty="0">
                <a:solidFill>
                  <a:srgbClr val="4AA0B1"/>
                </a:solidFill>
                <a:latin typeface="+mj-lt"/>
                <a:cs typeface="Segoe UI" pitchFamily="34" charset="0"/>
              </a:rPr>
              <a:t>Communication tools for </a:t>
            </a:r>
            <a:r>
              <a:rPr lang="en-US" sz="4000" b="1" dirty="0">
                <a:solidFill>
                  <a:srgbClr val="4AA0B1"/>
                </a:solidFill>
                <a:latin typeface="+mj-lt"/>
                <a:cs typeface="Segoe UI" pitchFamily="34" charset="0"/>
              </a:rPr>
              <a:t>waiting rooms</a:t>
            </a:r>
            <a:endParaRPr lang="en-AU" sz="4000" b="1" dirty="0">
              <a:solidFill>
                <a:srgbClr val="4AA0B1"/>
              </a:solidFill>
              <a:latin typeface="+mj-lt"/>
              <a:cs typeface="Segoe UI" pitchFamily="34" charset="0"/>
            </a:endParaRPr>
          </a:p>
        </p:txBody>
      </p:sp>
      <p:pic>
        <p:nvPicPr>
          <p:cNvPr id="84" name="Picture 83" descr="C:\Users\tperko\Pictures\2011_03_21 Thyroid measurement\IMG_3359.JPG"/>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8491921" y="31442105"/>
            <a:ext cx="6401477" cy="4245805"/>
          </a:xfrm>
          <a:prstGeom prst="rect">
            <a:avLst/>
          </a:prstGeom>
          <a:noFill/>
          <a:ln>
            <a:noFill/>
          </a:ln>
          <a:extLst/>
        </p:spPr>
      </p:pic>
      <p:sp>
        <p:nvSpPr>
          <p:cNvPr id="85" name="Text Box 12"/>
          <p:cNvSpPr txBox="1">
            <a:spLocks noChangeArrowheads="1"/>
          </p:cNvSpPr>
          <p:nvPr/>
        </p:nvSpPr>
        <p:spPr bwMode="auto">
          <a:xfrm>
            <a:off x="14977262" y="36131539"/>
            <a:ext cx="13018844" cy="376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latin typeface="+mn-lt"/>
                <a:cs typeface="Segoe UI" pitchFamily="34" charset="0"/>
              </a:rPr>
              <a:t>Communication tools can be in different forms, from pre-prepared face-to-face answers to frequently occurring questions, to printed material (e.g., leaflets and posters), and audio and video material. </a:t>
            </a:r>
          </a:p>
          <a:p>
            <a:pPr algn="just" eaLnBrk="1" hangingPunct="1"/>
            <a:endParaRPr lang="en-GB" sz="3000" dirty="0">
              <a:latin typeface="+mn-lt"/>
              <a:cs typeface="Segoe UI" pitchFamily="34" charset="0"/>
            </a:endParaRPr>
          </a:p>
          <a:p>
            <a:pPr algn="just" eaLnBrk="1" hangingPunct="1"/>
            <a:r>
              <a:rPr lang="en-GB" sz="3000" dirty="0">
                <a:latin typeface="+mn-lt"/>
                <a:cs typeface="Segoe UI" pitchFamily="34" charset="0"/>
              </a:rPr>
              <a:t>The CONFIDENCE video developed relating to thyroid measurements aimed to address psychometric risk characteristics in order to mediate in a trust building process between the affected people and experts. The video is open source and available on the internet </a:t>
            </a:r>
            <a:r>
              <a:rPr lang="en-US" sz="3000" dirty="0">
                <a:latin typeface="+mn-lt"/>
                <a:cs typeface="Segoe UI" pitchFamily="34" charset="0"/>
              </a:rPr>
              <a:t>at: </a:t>
            </a:r>
            <a:r>
              <a:rPr lang="en-US" sz="3000" dirty="0">
                <a:latin typeface="+mn-lt"/>
                <a:cs typeface="Segoe UI" pitchFamily="34" charset="0"/>
                <a:hlinkClick r:id="rId21"/>
              </a:rPr>
              <a:t>https://player.vimeo.com/video/368520124</a:t>
            </a:r>
            <a:r>
              <a:rPr lang="en-US" sz="3000" dirty="0">
                <a:latin typeface="+mn-lt"/>
                <a:cs typeface="Segoe UI" pitchFamily="34" charset="0"/>
              </a:rPr>
              <a:t> </a:t>
            </a:r>
          </a:p>
        </p:txBody>
      </p:sp>
      <p:sp>
        <p:nvSpPr>
          <p:cNvPr id="86" name="Text Box 12"/>
          <p:cNvSpPr txBox="1">
            <a:spLocks noChangeArrowheads="1"/>
          </p:cNvSpPr>
          <p:nvPr/>
        </p:nvSpPr>
        <p:spPr bwMode="auto">
          <a:xfrm>
            <a:off x="911041" y="10672844"/>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latin typeface="+mj-lt"/>
                <a:cs typeface="Segoe UI" pitchFamily="34" charset="0"/>
              </a:rPr>
              <a:t>Overall results</a:t>
            </a:r>
          </a:p>
        </p:txBody>
      </p:sp>
      <p:sp>
        <p:nvSpPr>
          <p:cNvPr id="87" name="Rectangle 86"/>
          <p:cNvSpPr/>
          <p:nvPr/>
        </p:nvSpPr>
        <p:spPr>
          <a:xfrm>
            <a:off x="17450894" y="16659468"/>
            <a:ext cx="11105163" cy="5186643"/>
          </a:xfrm>
          <a:prstGeom prst="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rPr>
              <a:t>A suggestion for your communication</a:t>
            </a:r>
          </a:p>
          <a:p>
            <a:endParaRPr lang="en-US" sz="3600" dirty="0"/>
          </a:p>
          <a:p>
            <a:r>
              <a:rPr lang="en-US" sz="3600" dirty="0"/>
              <a:t>You can use the following words to express </a:t>
            </a:r>
            <a:r>
              <a:rPr lang="en-US" sz="3600" dirty="0" smtClean="0"/>
              <a:t>uncertainty</a:t>
            </a:r>
            <a:r>
              <a:rPr lang="en-US" sz="3600" dirty="0"/>
              <a:t>: </a:t>
            </a:r>
            <a:r>
              <a:rPr lang="en-US" sz="3600" dirty="0"/>
              <a:t>“preliminary findings”, “based on current measurements”, ”based on current insights”, “as a first assessment”, “further measurements are needed</a:t>
            </a:r>
            <a:r>
              <a:rPr lang="en-US" sz="3600" dirty="0" smtClean="0"/>
              <a:t>”, </a:t>
            </a:r>
            <a:r>
              <a:rPr lang="en-US" sz="3600" dirty="0"/>
              <a:t>“there is considerable trust in …”, “many experts and scientists consider …”, “it is widely held that </a:t>
            </a:r>
            <a:r>
              <a:rPr lang="en-US" sz="3600" dirty="0" smtClean="0"/>
              <a:t>…”, “</a:t>
            </a:r>
            <a:r>
              <a:rPr lang="en-US" sz="3600" dirty="0" smtClean="0"/>
              <a:t>likely”, </a:t>
            </a:r>
            <a:r>
              <a:rPr lang="en-US" sz="3600" dirty="0"/>
              <a:t>“probably”, “not certain</a:t>
            </a:r>
            <a:r>
              <a:rPr lang="en-US" sz="3600" dirty="0" smtClean="0"/>
              <a:t>”, </a:t>
            </a:r>
            <a:r>
              <a:rPr lang="en-US" sz="3600" dirty="0"/>
              <a:t>“may”, “might</a:t>
            </a:r>
            <a:r>
              <a:rPr lang="en-US" sz="3600"/>
              <a:t>”, </a:t>
            </a:r>
            <a:r>
              <a:rPr lang="en-US" sz="3600" smtClean="0"/>
              <a:t>“seem</a:t>
            </a:r>
            <a:r>
              <a:rPr lang="en-US" sz="3600" dirty="0"/>
              <a:t>”, </a:t>
            </a:r>
            <a:r>
              <a:rPr lang="en-US" sz="3600" dirty="0" smtClean="0"/>
              <a:t>…</a:t>
            </a:r>
            <a:endParaRPr lang="en-US" sz="3600" dirty="0"/>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A9384A5144E14DA66146860F3D94B1" ma:contentTypeVersion="8" ma:contentTypeDescription="Create a new document." ma:contentTypeScope="" ma:versionID="421b05678dac1217d32cd90f2630b4d3">
  <xsd:schema xmlns:xsd="http://www.w3.org/2001/XMLSchema" xmlns:xs="http://www.w3.org/2001/XMLSchema" xmlns:p="http://schemas.microsoft.com/office/2006/metadata/properties" xmlns:ns3="55c03c04-d77b-4d75-891c-26781f9bb7ed" targetNamespace="http://schemas.microsoft.com/office/2006/metadata/properties" ma:root="true" ma:fieldsID="c56f8ab4d9a24ee8cfdddaf456c4337e" ns3:_="">
    <xsd:import namespace="55c03c04-d77b-4d75-891c-26781f9bb7ed"/>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c03c04-d77b-4d75-891c-26781f9bb7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1E13290-78F8-4AA9-AB40-1A9F808BE4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c03c04-d77b-4d75-891c-26781f9bb7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2D18AD-630F-4686-B02D-DE0845F6EADE}">
  <ds:schemaRefs>
    <ds:schemaRef ds:uri="http://schemas.microsoft.com/office/infopath/2007/PartnerControls"/>
    <ds:schemaRef ds:uri="http://purl.org/dc/elements/1.1/"/>
    <ds:schemaRef ds:uri="http://schemas.microsoft.com/office/2006/metadata/properties"/>
    <ds:schemaRef ds:uri="http://purl.org/dc/terms/"/>
    <ds:schemaRef ds:uri="55c03c04-d77b-4d75-891c-26781f9bb7ed"/>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2118</TotalTime>
  <Pages>22</Pages>
  <Words>915</Words>
  <Application>Microsoft Office PowerPoint</Application>
  <PresentationFormat>Custom</PresentationFormat>
  <Paragraphs>66</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Times New Roman</vt:lpstr>
      <vt:lpstr>Segoe UI</vt:lpstr>
      <vt:lpstr>Arial</vt:lpstr>
      <vt:lpstr>Interstate-Regular</vt:lpstr>
      <vt:lpstr>Calibri</vt:lpstr>
      <vt:lpstr>CenturyGothic-Bold</vt:lpstr>
      <vt:lpstr>Wingdings</vt:lpstr>
      <vt:lpstr>Arial Narrow</vt:lpstr>
      <vt:lpstr>Aharoni</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Perko Tanja</cp:lastModifiedBy>
  <cp:revision>281</cp:revision>
  <cp:lastPrinted>2019-11-27T10:58:19Z</cp:lastPrinted>
  <dcterms:created xsi:type="dcterms:W3CDTF">2017-11-13T09:28:55Z</dcterms:created>
  <dcterms:modified xsi:type="dcterms:W3CDTF">2019-11-28T08:01:32Z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0x01010048A9384A5144E14DA66146860F3D94B1</vt:lpwstr>
  </property>
  <property fmtid="{D5CDD505-2E9C-101B-9397-08002B2CF9AE}" pid="4" name="MSIP_Label_d0484126-3486-41a9-802e-7f1e2277276c_Enabled">
    <vt:lpwstr>True</vt:lpwstr>
  </property>
  <property fmtid="{D5CDD505-2E9C-101B-9397-08002B2CF9AE}" pid="5" name="MSIP_Label_d0484126-3486-41a9-802e-7f1e2277276c_SiteId">
    <vt:lpwstr>eec01f8e-737f-43e3-9ed5-f8a59913bd82</vt:lpwstr>
  </property>
  <property fmtid="{D5CDD505-2E9C-101B-9397-08002B2CF9AE}" pid="6" name="MSIP_Label_d0484126-3486-41a9-802e-7f1e2277276c_Owner">
    <vt:lpwstr>deborah.oughton@nmbu.no</vt:lpwstr>
  </property>
  <property fmtid="{D5CDD505-2E9C-101B-9397-08002B2CF9AE}" pid="7" name="MSIP_Label_d0484126-3486-41a9-802e-7f1e2277276c_SetDate">
    <vt:lpwstr>2019-11-27T20:07:30.2439017Z</vt:lpwstr>
  </property>
  <property fmtid="{D5CDD505-2E9C-101B-9397-08002B2CF9AE}" pid="8" name="MSIP_Label_d0484126-3486-41a9-802e-7f1e2277276c_Name">
    <vt:lpwstr>Internal</vt:lpwstr>
  </property>
  <property fmtid="{D5CDD505-2E9C-101B-9397-08002B2CF9AE}" pid="9" name="MSIP_Label_d0484126-3486-41a9-802e-7f1e2277276c_Application">
    <vt:lpwstr>Microsoft Azure Information Protection</vt:lpwstr>
  </property>
  <property fmtid="{D5CDD505-2E9C-101B-9397-08002B2CF9AE}" pid="10" name="MSIP_Label_d0484126-3486-41a9-802e-7f1e2277276c_ActionId">
    <vt:lpwstr>13685987-1d7b-40cd-8b3e-b155e6f6ca17</vt:lpwstr>
  </property>
  <property fmtid="{D5CDD505-2E9C-101B-9397-08002B2CF9AE}" pid="11" name="MSIP_Label_d0484126-3486-41a9-802e-7f1e2277276c_Extended_MSFT_Method">
    <vt:lpwstr>Automatic</vt:lpwstr>
  </property>
  <property fmtid="{D5CDD505-2E9C-101B-9397-08002B2CF9AE}" pid="12" name="Sensitivity">
    <vt:lpwstr>Internal</vt:lpwstr>
  </property>
</Properties>
</file>