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Aharoni" panose="020B0604020202020204" charset="-79"/>
      <p:bold r:id="rId12"/>
    </p:embeddedFont>
    <p:embeddedFont>
      <p:font typeface="Interstate-Regular" panose="020B0604020202020204" charset="0"/>
      <p:regular r:id="rId13"/>
    </p:embeddedFont>
    <p:embeddedFont>
      <p:font typeface="Arial Narrow" panose="020B0606020202030204" pitchFamily="34" charset="0"/>
      <p:regular r:id="rId14"/>
      <p:bold r:id="rId15"/>
      <p:italic r:id="rId16"/>
      <p:boldItalic r:id="rId17"/>
    </p:embeddedFont>
    <p:embeddedFont>
      <p:font typeface="Calibri" panose="020F0502020204030204" pitchFamily="34" charset="0"/>
      <p:regular r:id="rId18"/>
      <p:bold r:id="rId19"/>
      <p:italic r:id="rId20"/>
      <p:boldItalic r:id="rId21"/>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C9E4E9"/>
    <a:srgbClr val="BBDCE3"/>
    <a:srgbClr val="C5FFFF"/>
    <a:srgbClr val="FF9900"/>
    <a:srgbClr val="9ECDD6"/>
    <a:srgbClr val="B8DBE2"/>
    <a:srgbClr val="008080"/>
    <a:srgbClr val="92D050"/>
    <a:srgbClr val="D762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25" d="100"/>
          <a:sy n="25" d="100"/>
        </p:scale>
        <p:origin x="1488" y="14"/>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14.fntdata"/><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presProps" Target="pres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18" Type="http://schemas.microsoft.com/office/2007/relationships/hdphoto" Target="../media/hdphoto1.wdp"/><Relationship Id="rId3" Type="http://schemas.openxmlformats.org/officeDocument/2006/relationships/hyperlink" Target="http://www.engage-concert.eu/" TargetMode="External"/><Relationship Id="rId7" Type="http://schemas.openxmlformats.org/officeDocument/2006/relationships/image" Target="../media/image2.png"/><Relationship Id="rId12" Type="http://schemas.openxmlformats.org/officeDocument/2006/relationships/image" Target="../media/image7.png"/><Relationship Id="rId17" Type="http://schemas.openxmlformats.org/officeDocument/2006/relationships/image" Target="../media/image12.png"/><Relationship Id="rId2" Type="http://schemas.openxmlformats.org/officeDocument/2006/relationships/hyperlink" Target="https://concert-h2020.eu/" TargetMode="External"/><Relationship Id="rId16"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hyperlink" Target="mailto:cturcanu@sckcen.be" TargetMode="Externa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hyperlink" Target="https://www.eu-neris.net/projects.html" TargetMode="External"/><Relationship Id="rId9" Type="http://schemas.openxmlformats.org/officeDocument/2006/relationships/image" Target="../media/image4.emf"/><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875346" y="996949"/>
            <a:ext cx="14438835"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spcAft>
                <a:spcPts val="0"/>
              </a:spcAft>
            </a:pPr>
            <a:r>
              <a:rPr lang="en-US" sz="5000" b="1" dirty="0">
                <a:solidFill>
                  <a:srgbClr val="4AA0B1"/>
                </a:solidFill>
                <a:cs typeface="Segoe UI" pitchFamily="34" charset="0"/>
              </a:rPr>
              <a:t>Social uncertainties related to emergency actions: new insights for emergency </a:t>
            </a:r>
            <a:r>
              <a:rPr lang="en-US" sz="5000" b="1" dirty="0" smtClean="0">
                <a:solidFill>
                  <a:srgbClr val="4AA0B1"/>
                </a:solidFill>
                <a:cs typeface="Segoe UI" pitchFamily="34" charset="0"/>
              </a:rPr>
              <a:t>planning</a:t>
            </a:r>
            <a:endParaRPr lang="en-AU" sz="3600" b="1" dirty="0" smtClean="0">
              <a:solidFill>
                <a:srgbClr val="4AA0B1"/>
              </a:solidFill>
              <a:cs typeface="Segoe UI" pitchFamily="34" charset="0"/>
            </a:endParaRPr>
          </a:p>
          <a:p>
            <a:pPr fontAlgn="auto">
              <a:spcBef>
                <a:spcPts val="600"/>
              </a:spcBef>
              <a:spcAft>
                <a:spcPts val="0"/>
              </a:spcAft>
            </a:pPr>
            <a:r>
              <a:rPr lang="en-AU" sz="2500" b="1" i="1" dirty="0" smtClean="0">
                <a:solidFill>
                  <a:srgbClr val="4AA0B1"/>
                </a:solidFill>
                <a:cs typeface="Segoe UI" pitchFamily="34" charset="0"/>
              </a:rPr>
              <a:t>Catrinel Turcanu, SCK•CEN; Nadja </a:t>
            </a:r>
            <a:r>
              <a:rPr lang="en-AU" sz="2500" b="1" i="1" dirty="0" err="1">
                <a:solidFill>
                  <a:srgbClr val="4AA0B1"/>
                </a:solidFill>
                <a:cs typeface="Segoe UI" pitchFamily="34" charset="0"/>
              </a:rPr>
              <a:t>Zeleznik</a:t>
            </a:r>
            <a:r>
              <a:rPr lang="en-AU" sz="2500" b="1" i="1" dirty="0">
                <a:solidFill>
                  <a:srgbClr val="4AA0B1"/>
                </a:solidFill>
                <a:cs typeface="Segoe UI" pitchFamily="34" charset="0"/>
              </a:rPr>
              <a:t>, </a:t>
            </a:r>
            <a:r>
              <a:rPr lang="en-AU" sz="2500" b="1" i="1" dirty="0" err="1" smtClean="0">
                <a:solidFill>
                  <a:srgbClr val="4AA0B1"/>
                </a:solidFill>
                <a:cs typeface="Segoe UI" pitchFamily="34" charset="0"/>
              </a:rPr>
              <a:t>EIMV</a:t>
            </a:r>
            <a:r>
              <a:rPr lang="en-AU" sz="2500" b="1" i="1" dirty="0" smtClean="0">
                <a:solidFill>
                  <a:srgbClr val="4AA0B1"/>
                </a:solidFill>
                <a:cs typeface="Segoe UI" pitchFamily="34" charset="0"/>
              </a:rPr>
              <a:t>; Tanja </a:t>
            </a:r>
            <a:r>
              <a:rPr lang="en-AU" sz="2500" b="1" i="1" dirty="0">
                <a:solidFill>
                  <a:srgbClr val="4AA0B1"/>
                </a:solidFill>
                <a:cs typeface="Segoe UI" pitchFamily="34" charset="0"/>
              </a:rPr>
              <a:t>Perko, SCK•CEN </a:t>
            </a:r>
          </a:p>
          <a:p>
            <a:pPr fontAlgn="auto">
              <a:spcBef>
                <a:spcPts val="0"/>
              </a:spcBef>
              <a:spcAft>
                <a:spcPts val="0"/>
              </a:spcAft>
            </a:pPr>
            <a:r>
              <a:rPr lang="en-AU" sz="2500" b="1" i="1" dirty="0">
                <a:solidFill>
                  <a:srgbClr val="4AA0B1"/>
                </a:solidFill>
                <a:cs typeface="Segoe UI" pitchFamily="34" charset="0"/>
              </a:rPr>
              <a:t>Vasiliki </a:t>
            </a:r>
            <a:r>
              <a:rPr lang="en-AU" sz="2500" b="1" i="1" dirty="0" smtClean="0">
                <a:solidFill>
                  <a:srgbClr val="4AA0B1"/>
                </a:solidFill>
                <a:cs typeface="Segoe UI" pitchFamily="34" charset="0"/>
              </a:rPr>
              <a:t>Tafili, </a:t>
            </a:r>
            <a:r>
              <a:rPr lang="en-AU" sz="2500" b="1" i="1" dirty="0" err="1" smtClean="0">
                <a:solidFill>
                  <a:srgbClr val="4AA0B1"/>
                </a:solidFill>
                <a:cs typeface="Segoe UI" pitchFamily="34" charset="0"/>
              </a:rPr>
              <a:t>EEAE</a:t>
            </a:r>
            <a:r>
              <a:rPr lang="en-AU" sz="2500" b="1" i="1" dirty="0">
                <a:solidFill>
                  <a:srgbClr val="4AA0B1"/>
                </a:solidFill>
                <a:cs typeface="Segoe UI" pitchFamily="34" charset="0"/>
              </a:rPr>
              <a:t>; Tatiana Duranova, </a:t>
            </a:r>
            <a:r>
              <a:rPr lang="en-AU" sz="2500" b="1" i="1" dirty="0" err="1">
                <a:solidFill>
                  <a:srgbClr val="4AA0B1"/>
                </a:solidFill>
                <a:cs typeface="Segoe UI" pitchFamily="34" charset="0"/>
              </a:rPr>
              <a:t>VUJE</a:t>
            </a:r>
            <a:r>
              <a:rPr lang="en-AU" sz="2500" b="1" i="1" dirty="0">
                <a:solidFill>
                  <a:srgbClr val="4AA0B1"/>
                </a:solidFill>
                <a:cs typeface="Segoe UI" pitchFamily="34" charset="0"/>
              </a:rPr>
              <a:t>; Roser Sala, Christian Oltra, </a:t>
            </a:r>
            <a:r>
              <a:rPr lang="en-AU" sz="2500" b="1" i="1" dirty="0" err="1">
                <a:solidFill>
                  <a:srgbClr val="4AA0B1"/>
                </a:solidFill>
                <a:cs typeface="Segoe UI" pitchFamily="34" charset="0"/>
              </a:rPr>
              <a:t>CIEMAT</a:t>
            </a:r>
            <a:r>
              <a:rPr lang="en-AU" sz="2500" b="1" i="1" dirty="0">
                <a:solidFill>
                  <a:srgbClr val="4AA0B1"/>
                </a:solidFill>
                <a:cs typeface="Segoe UI" pitchFamily="34" charset="0"/>
              </a:rPr>
              <a:t>; </a:t>
            </a:r>
            <a:r>
              <a:rPr lang="en-AU" sz="2500" b="1" i="1" dirty="0" smtClean="0">
                <a:solidFill>
                  <a:srgbClr val="4AA0B1"/>
                </a:solidFill>
                <a:cs typeface="Segoe UI" pitchFamily="34" charset="0"/>
              </a:rPr>
              <a:t>Deborah Oughton, Yevgeniya Tomkiv, </a:t>
            </a:r>
            <a:r>
              <a:rPr lang="en-AU" sz="2500" b="1" i="1" dirty="0" err="1" smtClean="0">
                <a:solidFill>
                  <a:srgbClr val="4AA0B1"/>
                </a:solidFill>
                <a:cs typeface="Segoe UI" pitchFamily="34" charset="0"/>
              </a:rPr>
              <a:t>NMBU</a:t>
            </a:r>
            <a:r>
              <a:rPr lang="en-AU" sz="2500" b="1" i="1" dirty="0" smtClean="0">
                <a:solidFill>
                  <a:srgbClr val="4AA0B1"/>
                </a:solidFill>
                <a:cs typeface="Segoe UI" pitchFamily="34" charset="0"/>
              </a:rPr>
              <a:t>; Astrid Liland, </a:t>
            </a:r>
            <a:r>
              <a:rPr lang="en-AU" sz="2500" b="1" i="1" dirty="0" err="1" smtClean="0">
                <a:solidFill>
                  <a:srgbClr val="4AA0B1"/>
                </a:solidFill>
                <a:cs typeface="Segoe UI" pitchFamily="34" charset="0"/>
              </a:rPr>
              <a:t>DSA</a:t>
            </a:r>
            <a:r>
              <a:rPr lang="en-AU" sz="2500" b="1" i="1" dirty="0" smtClean="0">
                <a:solidFill>
                  <a:srgbClr val="4AA0B1"/>
                </a:solidFill>
                <a:cs typeface="Segoe UI" pitchFamily="34" charset="0"/>
              </a:rPr>
              <a:t>; Ludger </a:t>
            </a:r>
            <a:r>
              <a:rPr lang="en-AU" sz="2500" b="1" i="1" dirty="0">
                <a:solidFill>
                  <a:srgbClr val="4AA0B1"/>
                </a:solidFill>
                <a:cs typeface="Segoe UI" pitchFamily="34" charset="0"/>
              </a:rPr>
              <a:t>Benighaus, </a:t>
            </a:r>
            <a:r>
              <a:rPr lang="en-AU" sz="2500" b="1" i="1" dirty="0" err="1" smtClean="0">
                <a:solidFill>
                  <a:srgbClr val="4AA0B1"/>
                </a:solidFill>
                <a:cs typeface="Segoe UI" pitchFamily="34" charset="0"/>
              </a:rPr>
              <a:t>DIALOGIK</a:t>
            </a:r>
            <a:r>
              <a:rPr lang="en-AU" sz="2500" b="1" i="1" dirty="0" smtClean="0">
                <a:solidFill>
                  <a:srgbClr val="4AA0B1"/>
                </a:solidFill>
                <a:cs typeface="Segoe UI" pitchFamily="34" charset="0"/>
              </a:rPr>
              <a:t> </a:t>
            </a:r>
            <a:endParaRPr lang="en-AU" sz="2500" b="1" i="1" dirty="0">
              <a:solidFill>
                <a:srgbClr val="4AA0B1"/>
              </a:solidFill>
              <a:cs typeface="Segoe UI" pitchFamily="34" charset="0"/>
            </a:endParaRPr>
          </a:p>
          <a:p>
            <a:pPr fontAlgn="auto">
              <a:lnSpc>
                <a:spcPct val="90000"/>
              </a:lnSpc>
              <a:spcBef>
                <a:spcPts val="0"/>
              </a:spcBef>
              <a:spcAft>
                <a:spcPts val="0"/>
              </a:spcAft>
            </a:pPr>
            <a:endParaRPr lang="en-AU" sz="2500" i="1" dirty="0" smtClean="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hlinkClick r:id="rId5"/>
              </a:rPr>
              <a:t>cturcanu@sckcen.be</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9" name="Rectangle 495"/>
          <p:cNvSpPr/>
          <p:nvPr/>
        </p:nvSpPr>
        <p:spPr bwMode="auto">
          <a:xfrm>
            <a:off x="1277733" y="7908967"/>
            <a:ext cx="27720925" cy="277577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06838" y="8084302"/>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 &amp; 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257890" y="11043952"/>
            <a:ext cx="27720925" cy="552142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44002" y="11145106"/>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282847" y="17088871"/>
            <a:ext cx="27701082" cy="1502606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smtClean="0">
              <a:latin typeface="Segoe UI" pitchFamily="34" charset="0"/>
              <a:ea typeface="Segoe UI" pitchFamily="34" charset="0"/>
              <a:cs typeface="Segoe UI" pitchFamily="34" charset="0"/>
            </a:endParaRPr>
          </a:p>
          <a:p>
            <a:pPr defTabSz="4175125">
              <a:defRPr/>
            </a:pPr>
            <a:endParaRPr lang="en-US" sz="2800" dirty="0">
              <a:latin typeface="Segoe UI" pitchFamily="34" charset="0"/>
              <a:ea typeface="Segoe UI" pitchFamily="34" charset="0"/>
              <a:cs typeface="Segoe UI" pitchFamily="34" charset="0"/>
            </a:endParaRPr>
          </a:p>
        </p:txBody>
      </p:sp>
      <p:sp>
        <p:nvSpPr>
          <p:cNvPr id="44" name="Rectangle 502"/>
          <p:cNvSpPr/>
          <p:nvPr/>
        </p:nvSpPr>
        <p:spPr bwMode="auto">
          <a:xfrm>
            <a:off x="1257890" y="32302115"/>
            <a:ext cx="27720925" cy="7033212"/>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544002" y="32540754"/>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Discussion &amp; conclusions</a:t>
            </a:r>
            <a:endParaRPr lang="en-AU" sz="4000" b="1" dirty="0">
              <a:solidFill>
                <a:srgbClr val="4AA0B1"/>
              </a:solidFill>
              <a:latin typeface="+mj-lt"/>
              <a:cs typeface="Segoe UI" pitchFamily="34" charset="0"/>
            </a:endParaRPr>
          </a:p>
        </p:txBody>
      </p:sp>
      <p:sp>
        <p:nvSpPr>
          <p:cNvPr id="54" name="Text Box 12"/>
          <p:cNvSpPr txBox="1">
            <a:spLocks noChangeArrowheads="1"/>
          </p:cNvSpPr>
          <p:nvPr/>
        </p:nvSpPr>
        <p:spPr bwMode="auto">
          <a:xfrm>
            <a:off x="1544002" y="17296824"/>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a:t>
            </a:r>
          </a:p>
        </p:txBody>
      </p:sp>
      <p:sp>
        <p:nvSpPr>
          <p:cNvPr id="63" name="Text Box 12"/>
          <p:cNvSpPr txBox="1">
            <a:spLocks noChangeArrowheads="1"/>
          </p:cNvSpPr>
          <p:nvPr/>
        </p:nvSpPr>
        <p:spPr bwMode="auto">
          <a:xfrm>
            <a:off x="1513635" y="8713652"/>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Understanding peoples’ concerns, motivations, beliefs and value judgments underlying individual decision-making in an emergency situation, is crucial to improving the governance of nuclear or radiological accidents and incidents. A combined quantitative - qualitative empirical study has been undertaken in the framework of CONFIDENCE </a:t>
            </a:r>
            <a:r>
              <a:rPr lang="en-US" sz="3000" dirty="0" err="1">
                <a:latin typeface="+mn-lt"/>
                <a:cs typeface="Segoe UI" pitchFamily="34" charset="0"/>
              </a:rPr>
              <a:t>WP5</a:t>
            </a:r>
            <a:r>
              <a:rPr lang="en-US" sz="3000" dirty="0">
                <a:latin typeface="+mn-lt"/>
                <a:cs typeface="Segoe UI" pitchFamily="34" charset="0"/>
              </a:rPr>
              <a:t> in order to investigate citizens’ sense-making of emergency planning and response, their concerns in an emergency situation and their potential response to emergency actions recommended by authorities.</a:t>
            </a:r>
          </a:p>
          <a:p>
            <a:pPr algn="just" eaLnBrk="1" hangingPunct="1"/>
            <a:endParaRPr lang="en-AU" sz="3000" dirty="0">
              <a:latin typeface="+mn-lt"/>
              <a:cs typeface="Segoe UI" pitchFamily="34" charset="0"/>
            </a:endParaRPr>
          </a:p>
        </p:txBody>
      </p:sp>
      <p:sp>
        <p:nvSpPr>
          <p:cNvPr id="66" name="Text Box 12"/>
          <p:cNvSpPr txBox="1">
            <a:spLocks noChangeArrowheads="1"/>
          </p:cNvSpPr>
          <p:nvPr/>
        </p:nvSpPr>
        <p:spPr bwMode="auto">
          <a:xfrm>
            <a:off x="1515427" y="33378482"/>
            <a:ext cx="27138526" cy="4880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spcBef>
                <a:spcPts val="300"/>
              </a:spcBef>
              <a:buFont typeface="Arial" panose="020B0604020202020204" pitchFamily="34" charset="0"/>
              <a:buChar char="•"/>
            </a:pPr>
            <a:r>
              <a:rPr lang="en-US" sz="3000" dirty="0">
                <a:latin typeface="+mn-lt"/>
                <a:cs typeface="Segoe UI" pitchFamily="34" charset="0"/>
              </a:rPr>
              <a:t>Main concerns /</a:t>
            </a:r>
            <a:r>
              <a:rPr lang="en-US" sz="3000" dirty="0" smtClean="0">
                <a:latin typeface="+mn-lt"/>
                <a:cs typeface="Segoe UI" pitchFamily="34" charset="0"/>
              </a:rPr>
              <a:t>first </a:t>
            </a:r>
            <a:r>
              <a:rPr lang="en-US" sz="3000" dirty="0" smtClean="0">
                <a:latin typeface="+mn-lt"/>
                <a:cs typeface="Segoe UI" pitchFamily="34" charset="0"/>
              </a:rPr>
              <a:t>reactions </a:t>
            </a:r>
            <a:r>
              <a:rPr lang="en-US" sz="3000" dirty="0">
                <a:latin typeface="+mn-lt"/>
                <a:cs typeface="Segoe UI" pitchFamily="34" charset="0"/>
              </a:rPr>
              <a:t>differ between local populations in different countries, and between different areas in the same </a:t>
            </a:r>
            <a:r>
              <a:rPr lang="en-US" sz="3000" dirty="0" smtClean="0">
                <a:latin typeface="+mn-lt"/>
                <a:cs typeface="Segoe UI" pitchFamily="34" charset="0"/>
              </a:rPr>
              <a:t>country</a:t>
            </a:r>
            <a:r>
              <a:rPr lang="en-US" sz="3000" dirty="0">
                <a:latin typeface="+mn-lt"/>
                <a:cs typeface="Segoe UI" pitchFamily="34" charset="0"/>
              </a:rPr>
              <a:t>; </a:t>
            </a:r>
            <a:r>
              <a:rPr lang="en-US" sz="3000" dirty="0" smtClean="0">
                <a:latin typeface="+mn-lt"/>
                <a:cs typeface="Segoe UI" pitchFamily="34" charset="0"/>
              </a:rPr>
              <a:t>key issues are health </a:t>
            </a:r>
            <a:r>
              <a:rPr lang="en-US" sz="3000" dirty="0">
                <a:latin typeface="+mn-lt"/>
                <a:cs typeface="Segoe UI" pitchFamily="34" charset="0"/>
              </a:rPr>
              <a:t>risks, contamination of the environment, people (</a:t>
            </a:r>
            <a:r>
              <a:rPr lang="en-US" sz="3000" dirty="0" err="1">
                <a:latin typeface="+mn-lt"/>
                <a:cs typeface="Segoe UI" pitchFamily="34" charset="0"/>
              </a:rPr>
              <a:t>e.g</a:t>
            </a:r>
            <a:r>
              <a:rPr lang="en-US" sz="3000" dirty="0">
                <a:latin typeface="+mn-lt"/>
                <a:cs typeface="Segoe UI" pitchFamily="34" charset="0"/>
              </a:rPr>
              <a:t> children, family), staying/going indoors, finding and taking iodine pills, living the area, </a:t>
            </a:r>
            <a:r>
              <a:rPr lang="en-US" sz="3000" dirty="0" smtClean="0">
                <a:latin typeface="+mn-lt"/>
                <a:cs typeface="Segoe UI" pitchFamily="34" charset="0"/>
              </a:rPr>
              <a:t>what </a:t>
            </a:r>
            <a:r>
              <a:rPr lang="en-US" sz="3000" dirty="0">
                <a:latin typeface="+mn-lt"/>
                <a:cs typeface="Segoe UI" pitchFamily="34" charset="0"/>
              </a:rPr>
              <a:t>to do in case of an </a:t>
            </a:r>
            <a:r>
              <a:rPr lang="en-US" sz="3000" dirty="0" smtClean="0">
                <a:latin typeface="+mn-lt"/>
                <a:cs typeface="Segoe UI" pitchFamily="34" charset="0"/>
              </a:rPr>
              <a:t>accident, where to get information. </a:t>
            </a:r>
            <a:endParaRPr lang="en-US" sz="3000" dirty="0" smtClean="0">
              <a:latin typeface="+mn-lt"/>
              <a:cs typeface="Segoe UI" pitchFamily="34" charset="0"/>
            </a:endParaRPr>
          </a:p>
          <a:p>
            <a:pPr marL="457200" indent="-457200" algn="just" eaLnBrk="1" hangingPunct="1">
              <a:spcBef>
                <a:spcPts val="300"/>
              </a:spcBef>
              <a:buFont typeface="Arial" panose="020B0604020202020204" pitchFamily="34" charset="0"/>
              <a:buChar char="•"/>
            </a:pPr>
            <a:r>
              <a:rPr lang="en-US" sz="3000" dirty="0" smtClean="0">
                <a:latin typeface="+mn-lt"/>
                <a:cs typeface="Segoe UI" pitchFamily="34" charset="0"/>
              </a:rPr>
              <a:t>Specific </a:t>
            </a:r>
            <a:r>
              <a:rPr lang="en-US" sz="3000" dirty="0">
                <a:latin typeface="+mn-lt"/>
                <a:cs typeface="Segoe UI" pitchFamily="34" charset="0"/>
              </a:rPr>
              <a:t>protective </a:t>
            </a:r>
            <a:r>
              <a:rPr lang="en-US" sz="3000" dirty="0" smtClean="0">
                <a:latin typeface="+mn-lt"/>
                <a:cs typeface="Segoe UI" pitchFamily="34" charset="0"/>
              </a:rPr>
              <a:t>measures are not well known / understood. </a:t>
            </a:r>
          </a:p>
          <a:p>
            <a:pPr marL="457200" indent="-457200" algn="just" eaLnBrk="1" hangingPunct="1">
              <a:spcBef>
                <a:spcPts val="300"/>
              </a:spcBef>
              <a:buFont typeface="Arial" panose="020B0604020202020204" pitchFamily="34" charset="0"/>
              <a:buChar char="•"/>
            </a:pPr>
            <a:r>
              <a:rPr lang="en-US" sz="3000" dirty="0" smtClean="0">
                <a:latin typeface="+mn-lt"/>
                <a:cs typeface="Segoe UI" pitchFamily="34" charset="0"/>
              </a:rPr>
              <a:t>The </a:t>
            </a:r>
            <a:r>
              <a:rPr lang="en-US" sz="3000" dirty="0">
                <a:latin typeface="+mn-lt"/>
                <a:cs typeface="Segoe UI" pitchFamily="34" charset="0"/>
              </a:rPr>
              <a:t>memory of major nuclear accidents in Fukushima and Chernobyl is still present and defines the </a:t>
            </a:r>
            <a:r>
              <a:rPr lang="en-US" sz="3000" dirty="0" smtClean="0">
                <a:latin typeface="+mn-lt"/>
                <a:cs typeface="Segoe UI" pitchFamily="34" charset="0"/>
              </a:rPr>
              <a:t>mental models </a:t>
            </a:r>
            <a:r>
              <a:rPr lang="en-US" sz="3000" dirty="0">
                <a:latin typeface="+mn-lt"/>
                <a:cs typeface="Segoe UI" pitchFamily="34" charset="0"/>
              </a:rPr>
              <a:t>people have in relation to a nuclear accident. </a:t>
            </a:r>
            <a:r>
              <a:rPr lang="en-US" sz="3000" dirty="0" smtClean="0">
                <a:latin typeface="+mn-lt"/>
                <a:cs typeface="Segoe UI" pitchFamily="34" charset="0"/>
              </a:rPr>
              <a:t>Some fatalistic beliefs are revealed. </a:t>
            </a:r>
            <a:endParaRPr lang="en-US" sz="3000" dirty="0">
              <a:latin typeface="+mn-lt"/>
              <a:cs typeface="Segoe UI" pitchFamily="34" charset="0"/>
            </a:endParaRPr>
          </a:p>
          <a:p>
            <a:pPr marL="457200" indent="-457200" algn="just" eaLnBrk="1" hangingPunct="1">
              <a:spcBef>
                <a:spcPts val="300"/>
              </a:spcBef>
              <a:buFont typeface="Arial" panose="020B0604020202020204" pitchFamily="34" charset="0"/>
              <a:buChar char="•"/>
            </a:pPr>
            <a:r>
              <a:rPr lang="en-US" sz="3000" dirty="0" smtClean="0">
                <a:latin typeface="+mn-lt"/>
                <a:cs typeface="Segoe UI" pitchFamily="34" charset="0"/>
              </a:rPr>
              <a:t>People consider themselves insufficiently informed about protective actions in case of a nuclear accident.</a:t>
            </a:r>
          </a:p>
          <a:p>
            <a:pPr marL="457200" indent="-457200" algn="just" eaLnBrk="1" hangingPunct="1">
              <a:spcBef>
                <a:spcPts val="300"/>
              </a:spcBef>
              <a:buFont typeface="Arial" panose="020B0604020202020204" pitchFamily="34" charset="0"/>
              <a:buChar char="•"/>
            </a:pPr>
            <a:r>
              <a:rPr lang="en-US" sz="3000" dirty="0" smtClean="0">
                <a:latin typeface="+mn-lt"/>
                <a:cs typeface="Segoe UI" pitchFamily="34" charset="0"/>
              </a:rPr>
              <a:t>Increasing </a:t>
            </a:r>
            <a:r>
              <a:rPr lang="en-US" sz="3000" dirty="0">
                <a:latin typeface="+mn-lt"/>
                <a:cs typeface="Segoe UI" pitchFamily="34" charset="0"/>
              </a:rPr>
              <a:t>societal capacities to respond to and recover from </a:t>
            </a:r>
            <a:r>
              <a:rPr lang="en-US" sz="3000" dirty="0" smtClean="0">
                <a:latin typeface="+mn-lt"/>
                <a:cs typeface="Segoe UI" pitchFamily="34" charset="0"/>
              </a:rPr>
              <a:t>emergency situations </a:t>
            </a:r>
            <a:r>
              <a:rPr lang="en-US" sz="3000" dirty="0">
                <a:latin typeface="+mn-lt"/>
                <a:cs typeface="Segoe UI" pitchFamily="34" charset="0"/>
              </a:rPr>
              <a:t>requires </a:t>
            </a:r>
            <a:r>
              <a:rPr lang="en-US" sz="3000" dirty="0" smtClean="0">
                <a:latin typeface="+mn-lt"/>
                <a:cs typeface="Segoe UI" pitchFamily="34" charset="0"/>
              </a:rPr>
              <a:t>identifying and addressing </a:t>
            </a:r>
            <a:r>
              <a:rPr lang="en-US" sz="3000" dirty="0">
                <a:latin typeface="+mn-lt"/>
                <a:cs typeface="Segoe UI" pitchFamily="34" charset="0"/>
              </a:rPr>
              <a:t>societal concerns arising in various cultural contexts and joint reflection on how related vulnerabilities may bear on the effectiveness of emergency management</a:t>
            </a:r>
            <a:r>
              <a:rPr lang="en-US" sz="3000" dirty="0" smtClean="0">
                <a:latin typeface="+mn-lt"/>
                <a:cs typeface="Segoe UI" pitchFamily="34" charset="0"/>
              </a:rPr>
              <a:t>.</a:t>
            </a:r>
          </a:p>
          <a:p>
            <a:pPr marL="457200" indent="-457200" algn="just" eaLnBrk="1" hangingPunct="1">
              <a:spcBef>
                <a:spcPts val="300"/>
              </a:spcBef>
              <a:buFont typeface="Arial" panose="020B0604020202020204" pitchFamily="34" charset="0"/>
              <a:buChar char="•"/>
            </a:pPr>
            <a:r>
              <a:rPr lang="en-US" sz="3000" dirty="0" smtClean="0">
                <a:latin typeface="+mn-lt"/>
                <a:cs typeface="Segoe UI" pitchFamily="34" charset="0"/>
              </a:rPr>
              <a:t>There is a need </a:t>
            </a:r>
            <a:r>
              <a:rPr lang="en-US" sz="3000" dirty="0">
                <a:latin typeface="+mn-lt"/>
                <a:cs typeface="Segoe UI" pitchFamily="34" charset="0"/>
              </a:rPr>
              <a:t>for broader engagement in emergency planning and response in order to account for these aspects in current nuclear emergency plans. </a:t>
            </a:r>
            <a:endParaRPr lang="en-US" sz="3000" dirty="0" smtClean="0">
              <a:latin typeface="+mn-lt"/>
              <a:cs typeface="Segoe UI" pitchFamily="34" charset="0"/>
            </a:endParaRPr>
          </a:p>
        </p:txBody>
      </p:sp>
      <p:pic>
        <p:nvPicPr>
          <p:cNvPr id="32" name="Imagen 4"/>
          <p:cNvPicPr/>
          <p:nvPr/>
        </p:nvPicPr>
        <p:blipFill>
          <a:blip r:embed="rId7">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8">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err="1" smtClean="0">
                <a:solidFill>
                  <a:schemeClr val="accent2"/>
                </a:solidFill>
                <a:latin typeface="Arial Narrow" panose="020B0606020202030204" pitchFamily="34" charset="0"/>
                <a:cs typeface="Aharoni" panose="02010803020104030203" pitchFamily="2" charset="-79"/>
              </a:rPr>
              <a:t>Wp5</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35"/>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0035" y="797860"/>
            <a:ext cx="4191340" cy="2364031"/>
          </a:xfrm>
          <a:prstGeom prst="rect">
            <a:avLst/>
          </a:prstGeom>
          <a:noFill/>
          <a:ln>
            <a:noFill/>
          </a:ln>
        </p:spPr>
      </p:pic>
      <p:pic>
        <p:nvPicPr>
          <p:cNvPr id="49" name="Picture 48"/>
          <p:cNvPicPr>
            <a:picLocks noChangeAspect="1"/>
          </p:cNvPicPr>
          <p:nvPr/>
        </p:nvPicPr>
        <p:blipFill>
          <a:blip r:embed="rId10"/>
          <a:stretch>
            <a:fillRect/>
          </a:stretch>
        </p:blipFill>
        <p:spPr>
          <a:xfrm>
            <a:off x="0" y="3413775"/>
            <a:ext cx="7875346" cy="1351265"/>
          </a:xfrm>
          <a:prstGeom prst="rect">
            <a:avLst/>
          </a:prstGeom>
        </p:spPr>
      </p:pic>
      <p:pic>
        <p:nvPicPr>
          <p:cNvPr id="53" name="Picture 52"/>
          <p:cNvPicPr>
            <a:picLocks noChangeAspect="1"/>
          </p:cNvPicPr>
          <p:nvPr/>
        </p:nvPicPr>
        <p:blipFill>
          <a:blip r:embed="rId11"/>
          <a:stretch>
            <a:fillRect/>
          </a:stretch>
        </p:blipFill>
        <p:spPr>
          <a:xfrm>
            <a:off x="915201" y="5736439"/>
            <a:ext cx="3361008" cy="1303482"/>
          </a:xfrm>
          <a:prstGeom prst="rect">
            <a:avLst/>
          </a:prstGeom>
        </p:spPr>
      </p:pic>
      <p:pic>
        <p:nvPicPr>
          <p:cNvPr id="55" name="Picture 54"/>
          <p:cNvPicPr>
            <a:picLocks noChangeAspect="1"/>
          </p:cNvPicPr>
          <p:nvPr/>
        </p:nvPicPr>
        <p:blipFill>
          <a:blip r:embed="rId12"/>
          <a:stretch>
            <a:fillRect/>
          </a:stretch>
        </p:blipFill>
        <p:spPr>
          <a:xfrm>
            <a:off x="4981830" y="5493787"/>
            <a:ext cx="8000805" cy="1530922"/>
          </a:xfrm>
          <a:prstGeom prst="rect">
            <a:avLst/>
          </a:prstGeom>
        </p:spPr>
      </p:pic>
      <p:pic>
        <p:nvPicPr>
          <p:cNvPr id="57" name="Obrázok 4"/>
          <p:cNvPicPr/>
          <p:nvPr/>
        </p:nvPicPr>
        <p:blipFill>
          <a:blip r:embed="rId13">
            <a:extLst>
              <a:ext uri="{28A0092B-C50C-407E-A947-70E740481C1C}">
                <a14:useLocalDpi xmlns:a14="http://schemas.microsoft.com/office/drawing/2010/main" val="0"/>
              </a:ext>
            </a:extLst>
          </a:blip>
          <a:srcRect/>
          <a:stretch>
            <a:fillRect/>
          </a:stretch>
        </p:blipFill>
        <p:spPr bwMode="auto">
          <a:xfrm>
            <a:off x="13566974" y="5173765"/>
            <a:ext cx="3104752" cy="2008792"/>
          </a:xfrm>
          <a:prstGeom prst="rect">
            <a:avLst/>
          </a:prstGeom>
          <a:noFill/>
          <a:ln>
            <a:noFill/>
          </a:ln>
        </p:spPr>
      </p:pic>
      <p:pic>
        <p:nvPicPr>
          <p:cNvPr id="4" name="Picture 3"/>
          <p:cNvPicPr>
            <a:picLocks noChangeAspect="1"/>
          </p:cNvPicPr>
          <p:nvPr/>
        </p:nvPicPr>
        <p:blipFill>
          <a:blip r:embed="rId14"/>
          <a:stretch>
            <a:fillRect/>
          </a:stretch>
        </p:blipFill>
        <p:spPr>
          <a:xfrm>
            <a:off x="17585208" y="5122506"/>
            <a:ext cx="5336945" cy="1870212"/>
          </a:xfrm>
          <a:prstGeom prst="rect">
            <a:avLst/>
          </a:prstGeom>
        </p:spPr>
      </p:pic>
      <p:pic>
        <p:nvPicPr>
          <p:cNvPr id="7" name="Picture 6"/>
          <p:cNvPicPr>
            <a:picLocks noChangeAspect="1"/>
          </p:cNvPicPr>
          <p:nvPr/>
        </p:nvPicPr>
        <p:blipFill>
          <a:blip r:embed="rId15"/>
          <a:stretch>
            <a:fillRect/>
          </a:stretch>
        </p:blipFill>
        <p:spPr>
          <a:xfrm>
            <a:off x="23257452" y="5238726"/>
            <a:ext cx="6918168" cy="1405253"/>
          </a:xfrm>
          <a:prstGeom prst="rect">
            <a:avLst/>
          </a:prstGeom>
        </p:spPr>
      </p:pic>
      <p:pic>
        <p:nvPicPr>
          <p:cNvPr id="58" name="Picture 57"/>
          <p:cNvPicPr>
            <a:picLocks noChangeAspect="1"/>
          </p:cNvPicPr>
          <p:nvPr/>
        </p:nvPicPr>
        <p:blipFill>
          <a:blip r:embed="rId16"/>
          <a:stretch>
            <a:fillRect/>
          </a:stretch>
        </p:blipFill>
        <p:spPr>
          <a:xfrm>
            <a:off x="4813310" y="1077105"/>
            <a:ext cx="3374102" cy="1935531"/>
          </a:xfrm>
          <a:prstGeom prst="rect">
            <a:avLst/>
          </a:prstGeom>
        </p:spPr>
      </p:pic>
      <p:sp>
        <p:nvSpPr>
          <p:cNvPr id="8" name="Rectangle 7"/>
          <p:cNvSpPr/>
          <p:nvPr/>
        </p:nvSpPr>
        <p:spPr>
          <a:xfrm>
            <a:off x="1486995" y="11899238"/>
            <a:ext cx="13625711" cy="4362312"/>
          </a:xfrm>
          <a:prstGeom prst="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12"/>
          <p:cNvSpPr txBox="1">
            <a:spLocks noChangeArrowheads="1"/>
          </p:cNvSpPr>
          <p:nvPr/>
        </p:nvSpPr>
        <p:spPr bwMode="auto">
          <a:xfrm>
            <a:off x="1741580" y="12130382"/>
            <a:ext cx="13147102" cy="3918676"/>
          </a:xfrm>
          <a:prstGeom prst="rect">
            <a:avLst/>
          </a:prstGeom>
          <a:solidFill>
            <a:schemeClr val="accent4">
              <a:lumMod val="20000"/>
              <a:lumOff val="80000"/>
            </a:schemeClr>
          </a:solid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smtClean="0">
                <a:latin typeface="+mn-lt"/>
                <a:cs typeface="Segoe UI" pitchFamily="34" charset="0"/>
              </a:rPr>
              <a:t>Surveys </a:t>
            </a:r>
            <a:r>
              <a:rPr lang="en-US" sz="3000" dirty="0">
                <a:latin typeface="+mn-lt"/>
                <a:cs typeface="Segoe UI" pitchFamily="34" charset="0"/>
              </a:rPr>
              <a:t>in </a:t>
            </a:r>
            <a:r>
              <a:rPr lang="en-US" sz="3000" dirty="0" smtClean="0">
                <a:latin typeface="+mn-lt"/>
                <a:cs typeface="Segoe UI" pitchFamily="34" charset="0"/>
              </a:rPr>
              <a:t>Belgium</a:t>
            </a:r>
            <a:r>
              <a:rPr lang="en-US" sz="3000" dirty="0">
                <a:latin typeface="+mn-lt"/>
                <a:cs typeface="Segoe UI" pitchFamily="34" charset="0"/>
              </a:rPr>
              <a:t>, Spain and </a:t>
            </a:r>
            <a:r>
              <a:rPr lang="en-US" sz="3000" dirty="0" smtClean="0">
                <a:latin typeface="+mn-lt"/>
                <a:cs typeface="Segoe UI" pitchFamily="34" charset="0"/>
              </a:rPr>
              <a:t>Norway. Samples</a:t>
            </a:r>
            <a:r>
              <a:rPr lang="en-US" sz="3000" dirty="0">
                <a:latin typeface="+mn-lt"/>
                <a:cs typeface="Segoe UI" pitchFamily="34" charset="0"/>
              </a:rPr>
              <a:t>: </a:t>
            </a:r>
            <a:r>
              <a:rPr lang="en-US" sz="3000" dirty="0" smtClean="0">
                <a:latin typeface="+mn-lt"/>
                <a:cs typeface="Segoe UI" pitchFamily="34" charset="0"/>
              </a:rPr>
              <a:t>BE: N=1083 representative for 18+, N=315 residents living </a:t>
            </a:r>
            <a:r>
              <a:rPr lang="en-US" sz="3000" dirty="0">
                <a:latin typeface="+mn-lt"/>
                <a:cs typeface="Segoe UI" pitchFamily="34" charset="0"/>
              </a:rPr>
              <a:t>within 20 km around </a:t>
            </a:r>
            <a:r>
              <a:rPr lang="en-US" sz="3000" dirty="0" err="1" smtClean="0">
                <a:latin typeface="+mn-lt"/>
                <a:cs typeface="Segoe UI" pitchFamily="34" charset="0"/>
              </a:rPr>
              <a:t>NPPs</a:t>
            </a:r>
            <a:r>
              <a:rPr lang="en-US" sz="3000" dirty="0" smtClean="0">
                <a:latin typeface="+mn-lt"/>
                <a:cs typeface="Segoe UI" pitchFamily="34" charset="0"/>
              </a:rPr>
              <a:t>; </a:t>
            </a:r>
            <a:r>
              <a:rPr lang="en-US" sz="3000" dirty="0" err="1" smtClean="0">
                <a:latin typeface="+mn-lt"/>
                <a:cs typeface="Segoe UI" pitchFamily="34" charset="0"/>
              </a:rPr>
              <a:t>ES</a:t>
            </a:r>
            <a:r>
              <a:rPr lang="en-US" sz="3000" dirty="0" smtClean="0">
                <a:latin typeface="+mn-lt"/>
                <a:cs typeface="Segoe UI" pitchFamily="34" charset="0"/>
              </a:rPr>
              <a:t>: N=302 18+ residents </a:t>
            </a:r>
            <a:r>
              <a:rPr lang="en-US" sz="3000" dirty="0">
                <a:latin typeface="+mn-lt"/>
                <a:cs typeface="Segoe UI" pitchFamily="34" charset="0"/>
              </a:rPr>
              <a:t>living within 30 km from </a:t>
            </a:r>
            <a:r>
              <a:rPr lang="en-US" sz="3000" dirty="0" smtClean="0">
                <a:latin typeface="+mn-lt"/>
                <a:cs typeface="Segoe UI" pitchFamily="34" charset="0"/>
              </a:rPr>
              <a:t>an </a:t>
            </a:r>
            <a:r>
              <a:rPr lang="en-US" sz="3000" dirty="0" err="1" smtClean="0">
                <a:latin typeface="+mn-lt"/>
                <a:cs typeface="Segoe UI" pitchFamily="34" charset="0"/>
              </a:rPr>
              <a:t>NPP</a:t>
            </a:r>
            <a:r>
              <a:rPr lang="en-US" sz="3000" dirty="0" smtClean="0">
                <a:latin typeface="+mn-lt"/>
                <a:cs typeface="Segoe UI" pitchFamily="34" charset="0"/>
              </a:rPr>
              <a:t>, N=506 18+ living at </a:t>
            </a:r>
            <a:r>
              <a:rPr lang="en-US" sz="3000" dirty="0" err="1" smtClean="0">
                <a:latin typeface="+mn-lt"/>
                <a:cs typeface="Segoe UI" pitchFamily="34" charset="0"/>
              </a:rPr>
              <a:t>31km</a:t>
            </a:r>
            <a:r>
              <a:rPr lang="en-US" sz="3000" dirty="0" smtClean="0">
                <a:latin typeface="+mn-lt"/>
                <a:cs typeface="Segoe UI" pitchFamily="34" charset="0"/>
              </a:rPr>
              <a:t>- </a:t>
            </a:r>
            <a:r>
              <a:rPr lang="en-US" sz="3000" dirty="0" err="1" smtClean="0">
                <a:latin typeface="+mn-lt"/>
                <a:cs typeface="Segoe UI" pitchFamily="34" charset="0"/>
              </a:rPr>
              <a:t>100km</a:t>
            </a:r>
            <a:r>
              <a:rPr lang="en-US" sz="3000" dirty="0" smtClean="0">
                <a:latin typeface="+mn-lt"/>
                <a:cs typeface="Segoe UI" pitchFamily="34" charset="0"/>
              </a:rPr>
              <a:t> </a:t>
            </a:r>
            <a:r>
              <a:rPr lang="en-US" sz="3000" dirty="0">
                <a:latin typeface="+mn-lt"/>
                <a:cs typeface="Segoe UI" pitchFamily="34" charset="0"/>
              </a:rPr>
              <a:t>around </a:t>
            </a:r>
            <a:r>
              <a:rPr lang="en-US" sz="3000" dirty="0" err="1" smtClean="0">
                <a:latin typeface="+mn-lt"/>
                <a:cs typeface="Segoe UI" pitchFamily="34" charset="0"/>
              </a:rPr>
              <a:t>NPPs</a:t>
            </a:r>
            <a:r>
              <a:rPr lang="en-US" sz="3000" dirty="0" smtClean="0">
                <a:latin typeface="+mn-lt"/>
                <a:cs typeface="Segoe UI" pitchFamily="34" charset="0"/>
              </a:rPr>
              <a:t>; NO: N=1000, representative for 18+.  </a:t>
            </a:r>
          </a:p>
          <a:p>
            <a:pPr marL="457200" indent="-457200" algn="just" eaLnBrk="1" hangingPunct="1">
              <a:spcBef>
                <a:spcPts val="1200"/>
              </a:spcBef>
              <a:buFont typeface="Arial" panose="020B0604020202020204" pitchFamily="34" charset="0"/>
              <a:buChar char="•"/>
            </a:pPr>
            <a:r>
              <a:rPr lang="en-US" sz="3000" dirty="0" smtClean="0">
                <a:latin typeface="+mn-lt"/>
                <a:cs typeface="Segoe UI" pitchFamily="34" charset="0"/>
              </a:rPr>
              <a:t>The study assessed willingness to comply with emergency actions; perception of other residents’ </a:t>
            </a:r>
            <a:r>
              <a:rPr lang="en-US" sz="3000" dirty="0" err="1" smtClean="0">
                <a:latin typeface="+mn-lt"/>
                <a:cs typeface="Segoe UI" pitchFamily="34" charset="0"/>
              </a:rPr>
              <a:t>behaviour</a:t>
            </a:r>
            <a:r>
              <a:rPr lang="en-US" sz="3000" dirty="0" smtClean="0">
                <a:latin typeface="+mn-lt"/>
                <a:cs typeface="Segoe UI" pitchFamily="34" charset="0"/>
              </a:rPr>
              <a:t>; perceived difficulty and efficiency of protective actions; self-assessed </a:t>
            </a:r>
            <a:r>
              <a:rPr lang="en-US" sz="3000" dirty="0">
                <a:latin typeface="+mn-lt"/>
                <a:cs typeface="Segoe UI" pitchFamily="34" charset="0"/>
              </a:rPr>
              <a:t>level of knowledge about protective actions in case of a nuclear </a:t>
            </a:r>
            <a:r>
              <a:rPr lang="en-US" sz="3000" dirty="0" err="1" smtClean="0">
                <a:latin typeface="+mn-lt"/>
                <a:cs typeface="Segoe UI" pitchFamily="34" charset="0"/>
              </a:rPr>
              <a:t>accident</a:t>
            </a:r>
            <a:r>
              <a:rPr lang="en-US" sz="3000" baseline="30000" dirty="0" err="1" smtClean="0">
                <a:latin typeface="+mn-lt"/>
                <a:cs typeface="Segoe UI" pitchFamily="34" charset="0"/>
              </a:rPr>
              <a:t>1,2</a:t>
            </a:r>
            <a:r>
              <a:rPr lang="en-US" sz="3000" dirty="0" smtClean="0">
                <a:latin typeface="+mn-lt"/>
                <a:cs typeface="Segoe UI" pitchFamily="34" charset="0"/>
              </a:rPr>
              <a:t>. </a:t>
            </a:r>
            <a:endParaRPr lang="en-AU" sz="3000" dirty="0">
              <a:latin typeface="+mn-lt"/>
              <a:cs typeface="Segoe UI" pitchFamily="34" charset="0"/>
            </a:endParaRPr>
          </a:p>
        </p:txBody>
      </p:sp>
      <p:sp>
        <p:nvSpPr>
          <p:cNvPr id="71" name="Rectangle 70"/>
          <p:cNvSpPr/>
          <p:nvPr/>
        </p:nvSpPr>
        <p:spPr>
          <a:xfrm>
            <a:off x="15238550" y="11877577"/>
            <a:ext cx="13504362" cy="4383973"/>
          </a:xfrm>
          <a:prstGeom prst="rect">
            <a:avLst/>
          </a:prstGeom>
          <a:solidFill>
            <a:srgbClr val="4AA0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 Box 12"/>
          <p:cNvSpPr txBox="1">
            <a:spLocks noChangeArrowheads="1"/>
          </p:cNvSpPr>
          <p:nvPr/>
        </p:nvSpPr>
        <p:spPr bwMode="auto">
          <a:xfrm>
            <a:off x="15464890" y="12135963"/>
            <a:ext cx="13075636" cy="3918676"/>
          </a:xfrm>
          <a:prstGeom prst="rect">
            <a:avLst/>
          </a:prstGeom>
          <a:solidFill>
            <a:srgbClr val="C9E4E9"/>
          </a:solid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smtClean="0">
                <a:latin typeface="+mn-lt"/>
                <a:cs typeface="Segoe UI" pitchFamily="34" charset="0"/>
              </a:rPr>
              <a:t>Mental </a:t>
            </a:r>
            <a:r>
              <a:rPr lang="en-US" sz="3000" dirty="0" err="1" smtClean="0">
                <a:latin typeface="+mn-lt"/>
                <a:cs typeface="Segoe UI" pitchFamily="34" charset="0"/>
              </a:rPr>
              <a:t>models</a:t>
            </a:r>
            <a:r>
              <a:rPr lang="en-US" sz="3000" baseline="30000" dirty="0" err="1">
                <a:latin typeface="+mn-lt"/>
                <a:cs typeface="Segoe UI" pitchFamily="34" charset="0"/>
              </a:rPr>
              <a:t>3</a:t>
            </a:r>
            <a:r>
              <a:rPr lang="en-US" sz="3000" dirty="0" smtClean="0">
                <a:latin typeface="+mn-lt"/>
                <a:cs typeface="Segoe UI" pitchFamily="34" charset="0"/>
              </a:rPr>
              <a:t> of lay public </a:t>
            </a:r>
            <a:r>
              <a:rPr lang="en-US" sz="3000" dirty="0">
                <a:latin typeface="+mn-lt"/>
                <a:cs typeface="Segoe UI" pitchFamily="34" charset="0"/>
              </a:rPr>
              <a:t>in 5 countries: Germany, Greece, Slovakia, Slovenia and Spain. </a:t>
            </a:r>
            <a:r>
              <a:rPr lang="en-US" sz="3000" dirty="0" smtClean="0">
                <a:latin typeface="+mn-lt"/>
                <a:cs typeface="Segoe UI" pitchFamily="34" charset="0"/>
              </a:rPr>
              <a:t>Data were collected through 15-20 interviews per country.</a:t>
            </a:r>
          </a:p>
          <a:p>
            <a:pPr marL="457200" indent="-457200" algn="just" eaLnBrk="1" hangingPunct="1">
              <a:spcBef>
                <a:spcPts val="1200"/>
              </a:spcBef>
              <a:buFont typeface="Arial" panose="020B0604020202020204" pitchFamily="34" charset="0"/>
              <a:buChar char="•"/>
            </a:pPr>
            <a:r>
              <a:rPr lang="en-US" sz="3000" dirty="0" smtClean="0">
                <a:latin typeface="+mn-lt"/>
                <a:cs typeface="Segoe UI" pitchFamily="34" charset="0"/>
              </a:rPr>
              <a:t>The </a:t>
            </a:r>
            <a:r>
              <a:rPr lang="en-US" sz="3000" dirty="0">
                <a:latin typeface="+mn-lt"/>
                <a:cs typeface="Segoe UI" pitchFamily="34" charset="0"/>
              </a:rPr>
              <a:t>leading questions for the </a:t>
            </a:r>
            <a:r>
              <a:rPr lang="en-US" sz="3000" dirty="0" smtClean="0">
                <a:latin typeface="+mn-lt"/>
                <a:cs typeface="Segoe UI" pitchFamily="34" charset="0"/>
              </a:rPr>
              <a:t>investigation </a:t>
            </a:r>
            <a:r>
              <a:rPr lang="en-US" sz="3000" dirty="0">
                <a:latin typeface="+mn-lt"/>
                <a:cs typeface="Segoe UI" pitchFamily="34" charset="0"/>
              </a:rPr>
              <a:t>were: What are the mental models present within the potentially affected public regarding emergency management and associated uncertainties? What are the differences, gaps, misunderstandings and perceptions in the public compared with the ones provided by experts in the field? What </a:t>
            </a:r>
            <a:r>
              <a:rPr lang="en-US" sz="3000" dirty="0" smtClean="0">
                <a:latin typeface="+mn-lt"/>
                <a:cs typeface="Segoe UI" pitchFamily="34" charset="0"/>
              </a:rPr>
              <a:t>similarities </a:t>
            </a:r>
            <a:r>
              <a:rPr lang="en-US" sz="3000" dirty="0">
                <a:latin typeface="+mn-lt"/>
                <a:cs typeface="Segoe UI" pitchFamily="34" charset="0"/>
              </a:rPr>
              <a:t>and differences </a:t>
            </a:r>
            <a:r>
              <a:rPr lang="en-US" sz="3000" dirty="0" smtClean="0">
                <a:latin typeface="+mn-lt"/>
                <a:cs typeface="Segoe UI" pitchFamily="34" charset="0"/>
              </a:rPr>
              <a:t>can be found in mental </a:t>
            </a:r>
            <a:r>
              <a:rPr lang="en-US" sz="3000" dirty="0">
                <a:latin typeface="+mn-lt"/>
                <a:cs typeface="Segoe UI" pitchFamily="34" charset="0"/>
              </a:rPr>
              <a:t>models between the </a:t>
            </a:r>
            <a:r>
              <a:rPr lang="en-US" sz="3000" dirty="0" smtClean="0">
                <a:latin typeface="+mn-lt"/>
                <a:cs typeface="Segoe UI" pitchFamily="34" charset="0"/>
              </a:rPr>
              <a:t>countries?</a:t>
            </a:r>
            <a:endParaRPr lang="en-AU" sz="3000" dirty="0">
              <a:latin typeface="+mn-lt"/>
              <a:cs typeface="Segoe UI" pitchFamily="34" charset="0"/>
            </a:endParaRPr>
          </a:p>
        </p:txBody>
      </p:sp>
      <p:pic>
        <p:nvPicPr>
          <p:cNvPr id="74" name="Picture 73"/>
          <p:cNvPicPr>
            <a:picLocks noChangeAspect="1"/>
          </p:cNvPicPr>
          <p:nvPr/>
        </p:nvPicPr>
        <p:blipFill>
          <a:blip r:embed="rId17">
            <a:extLst>
              <a:ext uri="{BEBA8EAE-BF5A-486C-A8C5-ECC9F3942E4B}">
                <a14:imgProps xmlns:a14="http://schemas.microsoft.com/office/drawing/2010/main">
                  <a14:imgLayer r:embed="rId18">
                    <a14:imgEffect>
                      <a14:sharpenSoften amount="25000"/>
                    </a14:imgEffect>
                  </a14:imgLayer>
                </a14:imgProps>
              </a:ext>
            </a:extLst>
          </a:blip>
          <a:stretch>
            <a:fillRect/>
          </a:stretch>
        </p:blipFill>
        <p:spPr>
          <a:xfrm>
            <a:off x="3780626" y="17754534"/>
            <a:ext cx="9673359" cy="6596668"/>
          </a:xfrm>
          <a:prstGeom prst="rect">
            <a:avLst/>
          </a:prstGeom>
        </p:spPr>
      </p:pic>
      <p:sp>
        <p:nvSpPr>
          <p:cNvPr id="11" name="Rectangle 10"/>
          <p:cNvSpPr/>
          <p:nvPr/>
        </p:nvSpPr>
        <p:spPr>
          <a:xfrm>
            <a:off x="4308473" y="17718900"/>
            <a:ext cx="8776977" cy="11744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 respondents who would definitely or probably</a:t>
            </a:r>
          </a:p>
          <a:p>
            <a:pPr algn="ctr"/>
            <a:r>
              <a:rPr lang="en-US" sz="2800" dirty="0" smtClean="0">
                <a:solidFill>
                  <a:schemeClr val="tx1"/>
                </a:solidFill>
              </a:rPr>
              <a:t> comply with the action</a:t>
            </a:r>
            <a:endParaRPr lang="en-US" sz="2800" dirty="0">
              <a:solidFill>
                <a:schemeClr val="tx1"/>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900961369"/>
              </p:ext>
            </p:extLst>
          </p:nvPr>
        </p:nvGraphicFramePr>
        <p:xfrm>
          <a:off x="15084690" y="17568550"/>
          <a:ext cx="13455353" cy="6350635"/>
        </p:xfrm>
        <a:graphic>
          <a:graphicData uri="http://schemas.openxmlformats.org/drawingml/2006/table">
            <a:tbl>
              <a:tblPr firstRow="1" firstCol="1" bandRow="1">
                <a:tableStyleId>{5C22544A-7EE6-4342-B048-85BDC9FD1C3A}</a:tableStyleId>
              </a:tblPr>
              <a:tblGrid>
                <a:gridCol w="4101275">
                  <a:extLst>
                    <a:ext uri="{9D8B030D-6E8A-4147-A177-3AD203B41FA5}">
                      <a16:colId xmlns:a16="http://schemas.microsoft.com/office/drawing/2014/main" val="3285678927"/>
                    </a:ext>
                  </a:extLst>
                </a:gridCol>
                <a:gridCol w="1522154">
                  <a:extLst>
                    <a:ext uri="{9D8B030D-6E8A-4147-A177-3AD203B41FA5}">
                      <a16:colId xmlns:a16="http://schemas.microsoft.com/office/drawing/2014/main" val="2793970891"/>
                    </a:ext>
                  </a:extLst>
                </a:gridCol>
                <a:gridCol w="2373218">
                  <a:extLst>
                    <a:ext uri="{9D8B030D-6E8A-4147-A177-3AD203B41FA5}">
                      <a16:colId xmlns:a16="http://schemas.microsoft.com/office/drawing/2014/main" val="403260093"/>
                    </a:ext>
                  </a:extLst>
                </a:gridCol>
                <a:gridCol w="2046824">
                  <a:extLst>
                    <a:ext uri="{9D8B030D-6E8A-4147-A177-3AD203B41FA5}">
                      <a16:colId xmlns:a16="http://schemas.microsoft.com/office/drawing/2014/main" val="3053963178"/>
                    </a:ext>
                  </a:extLst>
                </a:gridCol>
                <a:gridCol w="1979715">
                  <a:extLst>
                    <a:ext uri="{9D8B030D-6E8A-4147-A177-3AD203B41FA5}">
                      <a16:colId xmlns:a16="http://schemas.microsoft.com/office/drawing/2014/main" val="2030957803"/>
                    </a:ext>
                  </a:extLst>
                </a:gridCol>
                <a:gridCol w="1432167">
                  <a:extLst>
                    <a:ext uri="{9D8B030D-6E8A-4147-A177-3AD203B41FA5}">
                      <a16:colId xmlns:a16="http://schemas.microsoft.com/office/drawing/2014/main" val="141546515"/>
                    </a:ext>
                  </a:extLst>
                </a:gridCol>
              </a:tblGrid>
              <a:tr h="182880">
                <a:tc>
                  <a:txBody>
                    <a:bodyPr/>
                    <a:lstStyle/>
                    <a:p>
                      <a:pPr algn="just">
                        <a:lnSpc>
                          <a:spcPct val="115000"/>
                        </a:lnSpc>
                        <a:spcBef>
                          <a:spcPts val="300"/>
                        </a:spcBef>
                        <a:spcAft>
                          <a:spcPts val="0"/>
                        </a:spcAft>
                      </a:pPr>
                      <a:r>
                        <a:rPr lang="en-GB" sz="2800">
                          <a:effectLst/>
                          <a:latin typeface="+mn-lt"/>
                        </a:rPr>
                        <a:t> </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gridSpan="5">
                  <a:txBody>
                    <a:bodyPr/>
                    <a:lstStyle/>
                    <a:p>
                      <a:pPr algn="ctr">
                        <a:lnSpc>
                          <a:spcPct val="115000"/>
                        </a:lnSpc>
                        <a:spcBef>
                          <a:spcPts val="300"/>
                        </a:spcBef>
                        <a:spcAft>
                          <a:spcPts val="0"/>
                        </a:spcAft>
                      </a:pPr>
                      <a:r>
                        <a:rPr lang="en-GB" sz="2800">
                          <a:effectLst/>
                          <a:latin typeface="+mn-lt"/>
                        </a:rPr>
                        <a:t>EFFECTIVENESS of protective actions*:</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6291054"/>
                  </a:ext>
                </a:extLst>
              </a:tr>
              <a:tr h="182880">
                <a:tc>
                  <a:txBody>
                    <a:bodyPr/>
                    <a:lstStyle/>
                    <a:p>
                      <a:endParaRPr lang="en-US" sz="4000" dirty="0">
                        <a:effectLst/>
                        <a:latin typeface="+mn-lt"/>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dirty="0">
                          <a:effectLst/>
                          <a:latin typeface="+mn-lt"/>
                        </a:rPr>
                        <a:t>Staying indoors </a:t>
                      </a:r>
                      <a:endParaRPr lang="en-US" sz="40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dirty="0">
                          <a:effectLst/>
                          <a:latin typeface="+mn-lt"/>
                        </a:rPr>
                        <a:t>Taking iodine tablets </a:t>
                      </a:r>
                      <a:r>
                        <a:rPr lang="en-GB" sz="2800" dirty="0" smtClean="0">
                          <a:effectLst/>
                          <a:latin typeface="+mn-lt"/>
                        </a:rPr>
                        <a:t>(to </a:t>
                      </a:r>
                      <a:r>
                        <a:rPr lang="en-GB" sz="2800" dirty="0">
                          <a:effectLst/>
                          <a:latin typeface="+mn-lt"/>
                        </a:rPr>
                        <a:t>protect oneself against radioactive </a:t>
                      </a:r>
                      <a:r>
                        <a:rPr lang="en-GB" sz="2800" dirty="0" smtClean="0">
                          <a:effectLst/>
                          <a:latin typeface="+mn-lt"/>
                        </a:rPr>
                        <a:t>iodine)</a:t>
                      </a:r>
                      <a:endParaRPr lang="en-US" sz="40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Leaving the area, as part of an organised evacuation</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Not consume local food products </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Not drink tap water </a:t>
                      </a:r>
                      <a:endParaRPr lang="en-US" sz="40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7794501"/>
                  </a:ext>
                </a:extLst>
              </a:tr>
              <a:tr h="182880">
                <a:tc>
                  <a:txBody>
                    <a:bodyPr/>
                    <a:lstStyle/>
                    <a:p>
                      <a:pPr algn="just">
                        <a:lnSpc>
                          <a:spcPct val="115000"/>
                        </a:lnSpc>
                        <a:spcBef>
                          <a:spcPts val="300"/>
                        </a:spcBef>
                        <a:spcAft>
                          <a:spcPts val="0"/>
                        </a:spcAft>
                      </a:pPr>
                      <a:r>
                        <a:rPr lang="en-GB" sz="2800">
                          <a:effectLst/>
                          <a:latin typeface="+mn-lt"/>
                        </a:rPr>
                        <a:t>Belg. local (&lt;20km Doel)</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35%</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59%</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69%</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64%</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71%</a:t>
                      </a:r>
                      <a:endParaRPr lang="en-US" sz="40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3013626"/>
                  </a:ext>
                </a:extLst>
              </a:tr>
              <a:tr h="182880">
                <a:tc>
                  <a:txBody>
                    <a:bodyPr/>
                    <a:lstStyle/>
                    <a:p>
                      <a:pPr algn="just">
                        <a:lnSpc>
                          <a:spcPct val="115000"/>
                        </a:lnSpc>
                        <a:spcBef>
                          <a:spcPts val="300"/>
                        </a:spcBef>
                        <a:spcAft>
                          <a:spcPts val="0"/>
                        </a:spcAft>
                      </a:pPr>
                      <a:r>
                        <a:rPr lang="en-GB" sz="2800">
                          <a:effectLst/>
                          <a:latin typeface="+mn-lt"/>
                        </a:rPr>
                        <a:t>Belg. local (&lt;20 km Tihange)</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17%</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28%</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39%</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60%</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67%</a:t>
                      </a:r>
                      <a:endParaRPr lang="en-US" sz="40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74219719"/>
                  </a:ext>
                </a:extLst>
              </a:tr>
              <a:tr h="182880">
                <a:tc>
                  <a:txBody>
                    <a:bodyPr/>
                    <a:lstStyle/>
                    <a:p>
                      <a:pPr algn="just">
                        <a:lnSpc>
                          <a:spcPct val="115000"/>
                        </a:lnSpc>
                        <a:spcBef>
                          <a:spcPts val="300"/>
                        </a:spcBef>
                        <a:spcAft>
                          <a:spcPts val="0"/>
                        </a:spcAft>
                      </a:pPr>
                      <a:r>
                        <a:rPr lang="en-GB" sz="2800">
                          <a:effectLst/>
                          <a:latin typeface="+mn-lt"/>
                        </a:rPr>
                        <a:t>Belg. national</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42%</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56%</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N/A</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59%</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65%</a:t>
                      </a:r>
                      <a:endParaRPr lang="en-US" sz="40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7017418"/>
                  </a:ext>
                </a:extLst>
              </a:tr>
              <a:tr h="182880">
                <a:tc>
                  <a:txBody>
                    <a:bodyPr/>
                    <a:lstStyle/>
                    <a:p>
                      <a:pPr algn="just">
                        <a:lnSpc>
                          <a:spcPct val="115000"/>
                        </a:lnSpc>
                        <a:spcBef>
                          <a:spcPts val="300"/>
                        </a:spcBef>
                        <a:spcAft>
                          <a:spcPts val="0"/>
                        </a:spcAft>
                      </a:pPr>
                      <a:r>
                        <a:rPr lang="en-GB" sz="2800">
                          <a:effectLst/>
                          <a:latin typeface="+mn-lt"/>
                        </a:rPr>
                        <a:t>Spain local (&lt;30 km NPP's)</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28%</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33%</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72%</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65%</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70%</a:t>
                      </a:r>
                      <a:endParaRPr lang="en-US" sz="40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0543703"/>
                  </a:ext>
                </a:extLst>
              </a:tr>
              <a:tr h="182880">
                <a:tc>
                  <a:txBody>
                    <a:bodyPr/>
                    <a:lstStyle/>
                    <a:p>
                      <a:pPr algn="just">
                        <a:lnSpc>
                          <a:spcPct val="115000"/>
                        </a:lnSpc>
                        <a:spcBef>
                          <a:spcPts val="300"/>
                        </a:spcBef>
                        <a:spcAft>
                          <a:spcPts val="0"/>
                        </a:spcAft>
                      </a:pPr>
                      <a:r>
                        <a:rPr lang="en-GB" sz="2800">
                          <a:effectLst/>
                          <a:latin typeface="+mn-lt"/>
                        </a:rPr>
                        <a:t>Spain  (30 -100 km  NPP's)</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21%</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24%</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73%</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a:effectLst/>
                          <a:latin typeface="+mn-lt"/>
                        </a:rPr>
                        <a:t>67%</a:t>
                      </a:r>
                      <a:endParaRPr lang="en-US" sz="40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Bef>
                          <a:spcPts val="300"/>
                        </a:spcBef>
                        <a:spcAft>
                          <a:spcPts val="0"/>
                        </a:spcAft>
                      </a:pPr>
                      <a:r>
                        <a:rPr lang="en-GB" sz="2800" dirty="0">
                          <a:effectLst/>
                          <a:latin typeface="+mn-lt"/>
                        </a:rPr>
                        <a:t>72%</a:t>
                      </a:r>
                      <a:endParaRPr lang="en-US" sz="40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81644853"/>
                  </a:ext>
                </a:extLst>
              </a:tr>
            </a:tbl>
          </a:graphicData>
        </a:graphic>
      </p:graphicFrame>
      <p:sp>
        <p:nvSpPr>
          <p:cNvPr id="13" name="Rectangle 1"/>
          <p:cNvSpPr>
            <a:spLocks noChangeArrowheads="1"/>
          </p:cNvSpPr>
          <p:nvPr/>
        </p:nvSpPr>
        <p:spPr bwMode="auto">
          <a:xfrm>
            <a:off x="15596831" y="23919185"/>
            <a:ext cx="1305712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lang="en-US" altLang="en-US" sz="2800" dirty="0">
                <a:latin typeface="Calibri" panose="020F0502020204030204" pitchFamily="34" charset="0"/>
                <a:ea typeface="Calibri" panose="020F0502020204030204" pitchFamily="34" charset="0"/>
                <a:cs typeface="Times New Roman" panose="02020603050405020304" pitchFamily="18" charset="0"/>
              </a:rPr>
              <a:t>%</a:t>
            </a:r>
            <a:r>
              <a:rPr kumimoji="0" lang="en-US" altLang="en-US" sz="2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respondents who think these actions can protect completely or quite a lot against the harmful health effects due to a radioactive release in the air</a:t>
            </a:r>
            <a:endParaRPr kumimoji="0" lang="en-US" altLang="en-US" sz="2800" b="0" i="0" u="none" strike="noStrike" cap="none" normalizeH="0" baseline="0" dirty="0" smtClean="0">
              <a:ln>
                <a:noFill/>
              </a:ln>
              <a:solidFill>
                <a:schemeClr val="tx1"/>
              </a:solidFill>
              <a:effectLst/>
              <a:latin typeface="Arial" panose="020B0604020202020204" pitchFamily="34" charset="0"/>
            </a:endParaRPr>
          </a:p>
        </p:txBody>
      </p:sp>
      <p:sp>
        <p:nvSpPr>
          <p:cNvPr id="75" name="TextBox 74"/>
          <p:cNvSpPr txBox="1"/>
          <p:nvPr/>
        </p:nvSpPr>
        <p:spPr>
          <a:xfrm>
            <a:off x="4959471" y="24343536"/>
            <a:ext cx="8494514" cy="954107"/>
          </a:xfrm>
          <a:prstGeom prst="rect">
            <a:avLst/>
          </a:prstGeom>
          <a:noFill/>
        </p:spPr>
        <p:txBody>
          <a:bodyPr wrap="square" rtlCol="0">
            <a:spAutoFit/>
          </a:bodyPr>
          <a:lstStyle/>
          <a:p>
            <a:r>
              <a:rPr lang="en-US" sz="2800" dirty="0">
                <a:latin typeface="+mn-lt"/>
                <a:ea typeface="Segoe UI" pitchFamily="34" charset="0"/>
                <a:cs typeface="Segoe UI" pitchFamily="34" charset="0"/>
              </a:rPr>
              <a:t>Fig. </a:t>
            </a:r>
            <a:r>
              <a:rPr lang="en-US" sz="2800" dirty="0" smtClean="0">
                <a:latin typeface="+mn-lt"/>
                <a:ea typeface="Segoe UI" pitchFamily="34" charset="0"/>
                <a:cs typeface="Segoe UI" pitchFamily="34" charset="0"/>
              </a:rPr>
              <a:t>1 </a:t>
            </a:r>
            <a:r>
              <a:rPr lang="en-US" sz="2800" dirty="0" err="1" smtClean="0">
                <a:latin typeface="+mn-lt"/>
                <a:ea typeface="Segoe UI" pitchFamily="34" charset="0"/>
                <a:cs typeface="Segoe UI" pitchFamily="34" charset="0"/>
              </a:rPr>
              <a:t>Behavioural</a:t>
            </a:r>
            <a:r>
              <a:rPr lang="en-US" sz="2800" dirty="0" smtClean="0">
                <a:latin typeface="+mn-lt"/>
                <a:ea typeface="Segoe UI" pitchFamily="34" charset="0"/>
                <a:cs typeface="Segoe UI" pitchFamily="34" charset="0"/>
              </a:rPr>
              <a:t> intentions in emergency situations</a:t>
            </a:r>
            <a:r>
              <a:rPr lang="en-US" sz="2800" dirty="0" smtClean="0">
                <a:latin typeface="Segoe UI" pitchFamily="34" charset="0"/>
                <a:ea typeface="Segoe UI" pitchFamily="34" charset="0"/>
                <a:cs typeface="Segoe UI" pitchFamily="34" charset="0"/>
              </a:rPr>
              <a:t>						</a:t>
            </a:r>
            <a:endParaRPr lang="nl-BE" sz="2800" dirty="0">
              <a:latin typeface="Segoe UI" pitchFamily="34" charset="0"/>
              <a:ea typeface="Segoe UI" pitchFamily="34" charset="0"/>
              <a:cs typeface="Segoe UI" pitchFamily="34" charset="0"/>
            </a:endParaRPr>
          </a:p>
        </p:txBody>
      </p:sp>
      <p:sp>
        <p:nvSpPr>
          <p:cNvPr id="14" name="TextBox 13"/>
          <p:cNvSpPr txBox="1"/>
          <p:nvPr/>
        </p:nvSpPr>
        <p:spPr>
          <a:xfrm>
            <a:off x="1486995" y="38613025"/>
            <a:ext cx="27053531" cy="1261884"/>
          </a:xfrm>
          <a:prstGeom prst="rect">
            <a:avLst/>
          </a:prstGeom>
          <a:solidFill>
            <a:schemeClr val="accent1">
              <a:lumMod val="20000"/>
              <a:lumOff val="80000"/>
            </a:schemeClr>
          </a:solidFill>
        </p:spPr>
        <p:txBody>
          <a:bodyPr wrap="square" rtlCol="0">
            <a:spAutoFit/>
          </a:bodyPr>
          <a:lstStyle/>
          <a:p>
            <a:r>
              <a:rPr lang="en-US" sz="2800" b="1" dirty="0" smtClean="0">
                <a:solidFill>
                  <a:srgbClr val="4AA0B1"/>
                </a:solidFill>
                <a:latin typeface="+mn-lt"/>
              </a:rPr>
              <a:t>References</a:t>
            </a:r>
          </a:p>
          <a:p>
            <a:r>
              <a:rPr lang="en-US" sz="2400" baseline="30000" dirty="0" err="1" smtClean="0">
                <a:latin typeface="+mn-lt"/>
              </a:rPr>
              <a:t>1</a:t>
            </a:r>
            <a:r>
              <a:rPr lang="en-US" sz="2400" dirty="0" err="1" smtClean="0">
                <a:latin typeface="+mn-lt"/>
              </a:rPr>
              <a:t>Ajzen</a:t>
            </a:r>
            <a:r>
              <a:rPr lang="en-US" sz="2400" dirty="0">
                <a:latin typeface="+mn-lt"/>
              </a:rPr>
              <a:t>, </a:t>
            </a:r>
            <a:r>
              <a:rPr lang="en-US" sz="2400" dirty="0" smtClean="0">
                <a:latin typeface="+mn-lt"/>
              </a:rPr>
              <a:t>I., 2002. </a:t>
            </a:r>
            <a:r>
              <a:rPr lang="en-US" sz="2400" dirty="0">
                <a:latin typeface="+mn-lt"/>
              </a:rPr>
              <a:t>Perceived behavioral control, self-efficacy, locus of control, and the theory of planned </a:t>
            </a:r>
            <a:r>
              <a:rPr lang="en-US" sz="2400" dirty="0" err="1">
                <a:latin typeface="+mn-lt"/>
              </a:rPr>
              <a:t>behaviour</a:t>
            </a:r>
            <a:r>
              <a:rPr lang="en-US" sz="2400" dirty="0">
                <a:latin typeface="+mn-lt"/>
              </a:rPr>
              <a:t>. Journal of </a:t>
            </a:r>
            <a:r>
              <a:rPr lang="en-US" sz="2400" dirty="0" smtClean="0">
                <a:latin typeface="+mn-lt"/>
              </a:rPr>
              <a:t>Applied Social Psychology </a:t>
            </a:r>
            <a:r>
              <a:rPr lang="en-US" sz="2400" dirty="0">
                <a:latin typeface="+mn-lt"/>
              </a:rPr>
              <a:t>32: </a:t>
            </a:r>
            <a:r>
              <a:rPr lang="en-US" sz="2400" dirty="0" smtClean="0">
                <a:latin typeface="+mn-lt"/>
              </a:rPr>
              <a:t>665-683; </a:t>
            </a:r>
            <a:r>
              <a:rPr lang="en-US" sz="2400" baseline="30000" dirty="0" err="1" smtClean="0">
                <a:latin typeface="+mn-lt"/>
              </a:rPr>
              <a:t>2</a:t>
            </a:r>
            <a:r>
              <a:rPr lang="en-US" sz="2400" dirty="0" err="1" smtClean="0">
                <a:latin typeface="+mn-lt"/>
              </a:rPr>
              <a:t>Lindell</a:t>
            </a:r>
            <a:r>
              <a:rPr lang="en-US" sz="2400" dirty="0">
                <a:latin typeface="+mn-lt"/>
              </a:rPr>
              <a:t>, </a:t>
            </a:r>
            <a:r>
              <a:rPr lang="en-US" sz="2400" dirty="0" err="1">
                <a:latin typeface="+mn-lt"/>
              </a:rPr>
              <a:t>M.K</a:t>
            </a:r>
            <a:r>
              <a:rPr lang="en-US" sz="2400" dirty="0" smtClean="0">
                <a:latin typeface="+mn-lt"/>
              </a:rPr>
              <a:t>. et al., 2016. </a:t>
            </a:r>
            <a:r>
              <a:rPr lang="en-US" sz="2400" dirty="0">
                <a:latin typeface="+mn-lt"/>
              </a:rPr>
              <a:t>Perceptions of protective actions for a water contamination emergency. Journal of Risk Research, 20(7): </a:t>
            </a:r>
            <a:r>
              <a:rPr lang="en-US" sz="2400" dirty="0" smtClean="0">
                <a:latin typeface="+mn-lt"/>
              </a:rPr>
              <a:t>887-908; </a:t>
            </a:r>
            <a:r>
              <a:rPr lang="en-US" sz="3200" baseline="30000" dirty="0" err="1" smtClean="0">
                <a:latin typeface="+mn-lt"/>
              </a:rPr>
              <a:t>3</a:t>
            </a:r>
            <a:r>
              <a:rPr lang="en-US" sz="2400" dirty="0" err="1" smtClean="0">
                <a:latin typeface="+mn-lt"/>
              </a:rPr>
              <a:t>Morgan</a:t>
            </a:r>
            <a:r>
              <a:rPr lang="en-US" sz="2400" dirty="0">
                <a:latin typeface="+mn-lt"/>
              </a:rPr>
              <a:t>, </a:t>
            </a:r>
            <a:r>
              <a:rPr lang="en-US" sz="2400" dirty="0" err="1">
                <a:latin typeface="+mn-lt"/>
              </a:rPr>
              <a:t>M.G</a:t>
            </a:r>
            <a:r>
              <a:rPr lang="en-US" sz="2400" dirty="0" smtClean="0">
                <a:latin typeface="+mn-lt"/>
              </a:rPr>
              <a:t>. et al., </a:t>
            </a:r>
            <a:r>
              <a:rPr lang="en-US" sz="2400" dirty="0">
                <a:latin typeface="+mn-lt"/>
              </a:rPr>
              <a:t>2002. Risk communication: A mental models approach. Cambridge </a:t>
            </a:r>
            <a:r>
              <a:rPr lang="en-US" sz="2400" dirty="0" smtClean="0">
                <a:latin typeface="+mn-lt"/>
              </a:rPr>
              <a:t>Univ. Press.</a:t>
            </a:r>
            <a:endParaRPr lang="en-US" sz="3200" dirty="0" smtClean="0">
              <a:latin typeface="+mn-lt"/>
            </a:endParaRPr>
          </a:p>
        </p:txBody>
      </p:sp>
      <p:sp>
        <p:nvSpPr>
          <p:cNvPr id="10" name="TextBox 9"/>
          <p:cNvSpPr txBox="1"/>
          <p:nvPr/>
        </p:nvSpPr>
        <p:spPr>
          <a:xfrm>
            <a:off x="2805707" y="25474676"/>
            <a:ext cx="12168928" cy="3262432"/>
          </a:xfrm>
          <a:prstGeom prst="rect">
            <a:avLst/>
          </a:prstGeom>
          <a:solidFill>
            <a:srgbClr val="C9E4E9"/>
          </a:solidFill>
        </p:spPr>
        <p:txBody>
          <a:bodyPr wrap="square" rtlCol="0">
            <a:spAutoFit/>
          </a:bodyPr>
          <a:lstStyle/>
          <a:p>
            <a:pPr marL="457200" indent="-457200">
              <a:spcBef>
                <a:spcPts val="600"/>
              </a:spcBef>
              <a:buFont typeface="Arial" panose="020B0604020202020204" pitchFamily="34" charset="0"/>
              <a:buChar char="•"/>
            </a:pPr>
            <a:r>
              <a:rPr lang="en-US" sz="2800" dirty="0" smtClean="0">
                <a:latin typeface="+mn-lt"/>
              </a:rPr>
              <a:t>While most actions are well accepted, leaving </a:t>
            </a:r>
            <a:r>
              <a:rPr lang="en-US" sz="2800" dirty="0">
                <a:latin typeface="+mn-lt"/>
              </a:rPr>
              <a:t>children at school is problematic; compliance </a:t>
            </a:r>
            <a:r>
              <a:rPr lang="en-US" sz="2800" dirty="0" smtClean="0">
                <a:latin typeface="+mn-lt"/>
              </a:rPr>
              <a:t>with this action positively </a:t>
            </a:r>
            <a:r>
              <a:rPr lang="en-US" sz="2800" dirty="0">
                <a:latin typeface="+mn-lt"/>
              </a:rPr>
              <a:t>correlated with knowing what to </a:t>
            </a:r>
            <a:r>
              <a:rPr lang="en-US" sz="2800" dirty="0" smtClean="0">
                <a:latin typeface="+mn-lt"/>
              </a:rPr>
              <a:t>do in case of an accident (particularly among local populations)</a:t>
            </a:r>
          </a:p>
          <a:p>
            <a:pPr marL="457200" indent="-457200">
              <a:spcBef>
                <a:spcPts val="600"/>
              </a:spcBef>
              <a:buFont typeface="Arial" panose="020B0604020202020204" pitchFamily="34" charset="0"/>
              <a:buChar char="•"/>
            </a:pPr>
            <a:r>
              <a:rPr lang="en-US" sz="2800" dirty="0" smtClean="0">
                <a:latin typeface="+mn-lt"/>
              </a:rPr>
              <a:t>Most important correlates of self-reported compliance: perception </a:t>
            </a:r>
            <a:r>
              <a:rPr lang="en-US" sz="2800" dirty="0">
                <a:latin typeface="+mn-lt"/>
              </a:rPr>
              <a:t>of other residents’ </a:t>
            </a:r>
            <a:r>
              <a:rPr lang="en-US" sz="2800" dirty="0" err="1" smtClean="0">
                <a:latin typeface="+mn-lt"/>
              </a:rPr>
              <a:t>behaviour</a:t>
            </a:r>
            <a:r>
              <a:rPr lang="en-US" sz="2800" dirty="0" smtClean="0">
                <a:latin typeface="+mn-lt"/>
              </a:rPr>
              <a:t>, perceived protection effectiveness of the action (positive correlation) and difficulty to carry out the action (negative correlation) </a:t>
            </a:r>
          </a:p>
          <a:p>
            <a:pPr marL="457200" indent="-457200">
              <a:spcBef>
                <a:spcPts val="600"/>
              </a:spcBef>
              <a:buFont typeface="Arial" panose="020B0604020202020204" pitchFamily="34" charset="0"/>
              <a:buChar char="•"/>
            </a:pPr>
            <a:r>
              <a:rPr lang="en-US" sz="2800" dirty="0" smtClean="0">
                <a:latin typeface="+mn-lt"/>
              </a:rPr>
              <a:t>Giving </a:t>
            </a:r>
            <a:r>
              <a:rPr lang="en-US" sz="2800" dirty="0">
                <a:latin typeface="+mn-lt"/>
              </a:rPr>
              <a:t>an iodine tablet to </a:t>
            </a:r>
            <a:r>
              <a:rPr lang="en-US" sz="2800" dirty="0" smtClean="0">
                <a:latin typeface="+mn-lt"/>
              </a:rPr>
              <a:t>children </a:t>
            </a:r>
            <a:r>
              <a:rPr lang="en-US" sz="2800" dirty="0">
                <a:latin typeface="+mn-lt"/>
              </a:rPr>
              <a:t>highly correlated with taking a tablet oneself. </a:t>
            </a:r>
          </a:p>
        </p:txBody>
      </p:sp>
      <p:sp>
        <p:nvSpPr>
          <p:cNvPr id="48" name="TextBox 47"/>
          <p:cNvSpPr txBox="1"/>
          <p:nvPr/>
        </p:nvSpPr>
        <p:spPr>
          <a:xfrm>
            <a:off x="16359235" y="25498071"/>
            <a:ext cx="11575656" cy="2400657"/>
          </a:xfrm>
          <a:prstGeom prst="rect">
            <a:avLst/>
          </a:prstGeom>
          <a:solidFill>
            <a:srgbClr val="C9E4E9"/>
          </a:solidFill>
        </p:spPr>
        <p:txBody>
          <a:bodyPr wrap="square" rtlCol="0">
            <a:spAutoFit/>
          </a:bodyPr>
          <a:lstStyle/>
          <a:p>
            <a:pPr marL="457200" indent="-457200">
              <a:spcBef>
                <a:spcPts val="600"/>
              </a:spcBef>
              <a:buFont typeface="Arial" panose="020B0604020202020204" pitchFamily="34" charset="0"/>
              <a:buChar char="•"/>
            </a:pPr>
            <a:r>
              <a:rPr lang="en-US" sz="2800" dirty="0">
                <a:latin typeface="+mn-lt"/>
              </a:rPr>
              <a:t>Perceived easy to undertake and effective: dietary restrictions, leaving the area and avoiding drinking tap water. </a:t>
            </a:r>
            <a:endParaRPr lang="en-US" sz="2800" dirty="0" smtClean="0">
              <a:latin typeface="+mn-lt"/>
            </a:endParaRPr>
          </a:p>
          <a:p>
            <a:pPr marL="457200" indent="-457200">
              <a:spcBef>
                <a:spcPts val="600"/>
              </a:spcBef>
              <a:buFont typeface="Arial" panose="020B0604020202020204" pitchFamily="34" charset="0"/>
              <a:buChar char="•"/>
            </a:pPr>
            <a:r>
              <a:rPr lang="en-US" sz="2800" dirty="0" smtClean="0">
                <a:latin typeface="+mn-lt"/>
              </a:rPr>
              <a:t>Staying </a:t>
            </a:r>
            <a:r>
              <a:rPr lang="en-US" sz="2800" dirty="0">
                <a:latin typeface="+mn-lt"/>
              </a:rPr>
              <a:t>indoors perceived as relatively easy, but less effective. </a:t>
            </a:r>
            <a:endParaRPr lang="en-US" sz="2800" dirty="0" smtClean="0">
              <a:latin typeface="+mn-lt"/>
            </a:endParaRPr>
          </a:p>
          <a:p>
            <a:pPr marL="457200" indent="-457200">
              <a:spcBef>
                <a:spcPts val="600"/>
              </a:spcBef>
              <a:buFont typeface="Arial" panose="020B0604020202020204" pitchFamily="34" charset="0"/>
              <a:buChar char="•"/>
            </a:pPr>
            <a:r>
              <a:rPr lang="en-US" sz="2800" dirty="0" smtClean="0">
                <a:latin typeface="+mn-lt"/>
              </a:rPr>
              <a:t>Taking </a:t>
            </a:r>
            <a:r>
              <a:rPr lang="en-US" sz="2800" dirty="0">
                <a:latin typeface="+mn-lt"/>
              </a:rPr>
              <a:t>an iodine tablet is considered as not very easy and only moderately effective.</a:t>
            </a:r>
          </a:p>
        </p:txBody>
      </p:sp>
      <p:sp>
        <p:nvSpPr>
          <p:cNvPr id="16" name="TextBox 15"/>
          <p:cNvSpPr txBox="1"/>
          <p:nvPr/>
        </p:nvSpPr>
        <p:spPr>
          <a:xfrm>
            <a:off x="2876240" y="29252234"/>
            <a:ext cx="10847220" cy="2015936"/>
          </a:xfrm>
          <a:prstGeom prst="rect">
            <a:avLst/>
          </a:prstGeom>
          <a:noFill/>
        </p:spPr>
        <p:txBody>
          <a:bodyPr wrap="square" rtlCol="0">
            <a:spAutoFit/>
          </a:bodyPr>
          <a:lstStyle/>
          <a:p>
            <a:r>
              <a:rPr lang="en-US" sz="3000" b="1" dirty="0">
                <a:solidFill>
                  <a:srgbClr val="4AA0B1"/>
                </a:solidFill>
                <a:latin typeface="+mn-lt"/>
              </a:rPr>
              <a:t>Main uncertainties </a:t>
            </a:r>
            <a:r>
              <a:rPr lang="en-US" sz="3000" b="1" dirty="0" smtClean="0">
                <a:solidFill>
                  <a:srgbClr val="4AA0B1"/>
                </a:solidFill>
                <a:latin typeface="+mn-lt"/>
              </a:rPr>
              <a:t>faced by citizens, as revealed by mental models: </a:t>
            </a:r>
          </a:p>
          <a:p>
            <a:pPr marL="457200" indent="-457200">
              <a:spcBef>
                <a:spcPts val="600"/>
              </a:spcBef>
              <a:buFont typeface="Arial" panose="020B0604020202020204" pitchFamily="34" charset="0"/>
              <a:buChar char="•"/>
            </a:pPr>
            <a:r>
              <a:rPr lang="en-US" sz="3000" dirty="0" smtClean="0">
                <a:latin typeface="+mn-lt"/>
              </a:rPr>
              <a:t>what </a:t>
            </a:r>
            <a:r>
              <a:rPr lang="en-US" sz="3000" dirty="0">
                <a:latin typeface="+mn-lt"/>
              </a:rPr>
              <a:t>to do, </a:t>
            </a:r>
            <a:endParaRPr lang="en-US" sz="3000" dirty="0" smtClean="0">
              <a:latin typeface="+mn-lt"/>
            </a:endParaRPr>
          </a:p>
          <a:p>
            <a:pPr marL="457200" indent="-457200">
              <a:buFont typeface="Arial" panose="020B0604020202020204" pitchFamily="34" charset="0"/>
              <a:buChar char="•"/>
            </a:pPr>
            <a:r>
              <a:rPr lang="en-US" sz="3000" dirty="0" smtClean="0">
                <a:latin typeface="+mn-lt"/>
              </a:rPr>
              <a:t>where </a:t>
            </a:r>
            <a:r>
              <a:rPr lang="en-US" sz="3000" dirty="0">
                <a:latin typeface="+mn-lt"/>
              </a:rPr>
              <a:t>to go, </a:t>
            </a:r>
            <a:endParaRPr lang="en-US" sz="3000" dirty="0" smtClean="0">
              <a:latin typeface="+mn-lt"/>
            </a:endParaRPr>
          </a:p>
          <a:p>
            <a:pPr marL="457200" indent="-457200">
              <a:buFont typeface="Arial" panose="020B0604020202020204" pitchFamily="34" charset="0"/>
              <a:buChar char="•"/>
            </a:pPr>
            <a:r>
              <a:rPr lang="en-US" sz="3000" dirty="0" smtClean="0">
                <a:latin typeface="+mn-lt"/>
              </a:rPr>
              <a:t>and </a:t>
            </a:r>
            <a:r>
              <a:rPr lang="en-US" sz="3000" dirty="0">
                <a:latin typeface="+mn-lt"/>
              </a:rPr>
              <a:t>how would they be informed. </a:t>
            </a:r>
          </a:p>
        </p:txBody>
      </p:sp>
      <p:sp>
        <p:nvSpPr>
          <p:cNvPr id="51" name="TextBox 50"/>
          <p:cNvSpPr txBox="1"/>
          <p:nvPr/>
        </p:nvSpPr>
        <p:spPr>
          <a:xfrm>
            <a:off x="16250573" y="28445568"/>
            <a:ext cx="12289953" cy="3170099"/>
          </a:xfrm>
          <a:prstGeom prst="rect">
            <a:avLst/>
          </a:prstGeom>
          <a:noFill/>
        </p:spPr>
        <p:txBody>
          <a:bodyPr wrap="square" rtlCol="0">
            <a:spAutoFit/>
          </a:bodyPr>
          <a:lstStyle/>
          <a:p>
            <a:r>
              <a:rPr lang="en-US" sz="3000" b="1" dirty="0" smtClean="0">
                <a:solidFill>
                  <a:srgbClr val="4AA0B1"/>
                </a:solidFill>
                <a:latin typeface="+mn-lt"/>
              </a:rPr>
              <a:t>Suggestions for improvement of </a:t>
            </a:r>
            <a:r>
              <a:rPr lang="en-US" sz="3000" b="1" dirty="0" err="1" smtClean="0">
                <a:solidFill>
                  <a:srgbClr val="4AA0B1"/>
                </a:solidFill>
                <a:latin typeface="+mn-lt"/>
              </a:rPr>
              <a:t>EP&amp;R</a:t>
            </a:r>
            <a:r>
              <a:rPr lang="en-US" sz="3000" b="1" dirty="0" smtClean="0">
                <a:solidFill>
                  <a:srgbClr val="4AA0B1"/>
                </a:solidFill>
                <a:latin typeface="+mn-lt"/>
              </a:rPr>
              <a:t> plans: </a:t>
            </a:r>
          </a:p>
          <a:p>
            <a:pPr marL="457200" indent="-457200">
              <a:spcBef>
                <a:spcPts val="600"/>
              </a:spcBef>
              <a:buFont typeface="Arial" panose="020B0604020202020204" pitchFamily="34" charset="0"/>
              <a:buChar char="•"/>
            </a:pPr>
            <a:r>
              <a:rPr lang="en-US" sz="3000" dirty="0" smtClean="0">
                <a:latin typeface="+mn-lt"/>
              </a:rPr>
              <a:t>Proactive </a:t>
            </a:r>
            <a:r>
              <a:rPr lang="en-US" sz="3000" dirty="0">
                <a:latin typeface="+mn-lt"/>
              </a:rPr>
              <a:t>provision of information before </a:t>
            </a:r>
            <a:r>
              <a:rPr lang="en-US" sz="3000" dirty="0" smtClean="0">
                <a:latin typeface="+mn-lt"/>
              </a:rPr>
              <a:t>an emergency.</a:t>
            </a:r>
          </a:p>
          <a:p>
            <a:pPr marL="457200" indent="-457200">
              <a:spcBef>
                <a:spcPts val="600"/>
              </a:spcBef>
              <a:buFont typeface="Arial" panose="020B0604020202020204" pitchFamily="34" charset="0"/>
              <a:buChar char="•"/>
            </a:pPr>
            <a:r>
              <a:rPr lang="en-US" sz="3000" dirty="0" smtClean="0">
                <a:latin typeface="+mn-lt"/>
              </a:rPr>
              <a:t>Consider </a:t>
            </a:r>
            <a:r>
              <a:rPr lang="en-US" sz="3000" dirty="0">
                <a:latin typeface="+mn-lt"/>
              </a:rPr>
              <a:t>the perceptions of risk by </a:t>
            </a:r>
            <a:r>
              <a:rPr lang="en-US" sz="3000" dirty="0" smtClean="0">
                <a:latin typeface="+mn-lt"/>
              </a:rPr>
              <a:t>publics in risk </a:t>
            </a:r>
            <a:r>
              <a:rPr lang="en-US" sz="3000" dirty="0">
                <a:latin typeface="+mn-lt"/>
              </a:rPr>
              <a:t>communication </a:t>
            </a:r>
            <a:r>
              <a:rPr lang="en-US" sz="3000" dirty="0" smtClean="0">
                <a:latin typeface="+mn-lt"/>
              </a:rPr>
              <a:t>activities. </a:t>
            </a:r>
          </a:p>
          <a:p>
            <a:pPr marL="457200" indent="-457200">
              <a:spcBef>
                <a:spcPts val="600"/>
              </a:spcBef>
              <a:buFont typeface="Arial" panose="020B0604020202020204" pitchFamily="34" charset="0"/>
              <a:buChar char="•"/>
            </a:pPr>
            <a:r>
              <a:rPr lang="en-US" sz="3000" dirty="0" smtClean="0">
                <a:latin typeface="+mn-lt"/>
              </a:rPr>
              <a:t>Make available resources to </a:t>
            </a:r>
            <a:r>
              <a:rPr lang="en-US" sz="3000" dirty="0">
                <a:latin typeface="+mn-lt"/>
              </a:rPr>
              <a:t>support the increased needs of information during </a:t>
            </a:r>
            <a:r>
              <a:rPr lang="en-US" sz="3000" dirty="0" smtClean="0">
                <a:latin typeface="+mn-lt"/>
              </a:rPr>
              <a:t>emergencies </a:t>
            </a:r>
          </a:p>
          <a:p>
            <a:pPr marL="457200" indent="-457200">
              <a:spcBef>
                <a:spcPts val="600"/>
              </a:spcBef>
              <a:buFont typeface="Arial" panose="020B0604020202020204" pitchFamily="34" charset="0"/>
              <a:buChar char="•"/>
            </a:pPr>
            <a:r>
              <a:rPr lang="en-US" sz="3000" dirty="0" smtClean="0">
                <a:latin typeface="+mn-lt"/>
              </a:rPr>
              <a:t>Include </a:t>
            </a:r>
            <a:r>
              <a:rPr lang="en-US" sz="3000" dirty="0">
                <a:latin typeface="+mn-lt"/>
              </a:rPr>
              <a:t>potentially affected population in exercises. </a:t>
            </a:r>
          </a:p>
        </p:txBody>
      </p:sp>
    </p:spTree>
    <p:extLst>
      <p:ext uri="{BB962C8B-B14F-4D97-AF65-F5344CB8AC3E}">
        <p14:creationId xmlns:p14="http://schemas.microsoft.com/office/powerpoint/2010/main" val="415770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purl.org/dc/dcmitype/"/>
    <ds:schemaRef ds:uri="http://purl.org/dc/terms/"/>
    <ds:schemaRef ds:uri="http://schemas.microsoft.com/office/infopath/2007/PartnerControls"/>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1805</TotalTime>
  <Pages>22</Pages>
  <Words>1032</Words>
  <Application>Microsoft Office PowerPoint</Application>
  <PresentationFormat>Custom</PresentationFormat>
  <Paragraphs>107</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Segoe UI</vt:lpstr>
      <vt:lpstr>Aharoni</vt:lpstr>
      <vt:lpstr>CenturyGothic-Bold</vt:lpstr>
      <vt:lpstr>Interstate-Regular</vt:lpstr>
      <vt:lpstr>Arial Narrow</vt:lpstr>
      <vt:lpstr>Calibri</vt:lpstr>
      <vt:lpstr>Wingdings</vt:lpstr>
      <vt:lpstr>Arial</vt:lpstr>
      <vt:lpstr>Times New Roman</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Turcanu Catrinel</cp:lastModifiedBy>
  <cp:revision>272</cp:revision>
  <cp:lastPrinted>2019-10-29T13:55:29Z</cp:lastPrinted>
  <dcterms:created xsi:type="dcterms:W3CDTF">2017-11-13T09:28:55Z</dcterms:created>
  <dcterms:modified xsi:type="dcterms:W3CDTF">2019-11-27T14:48:43Z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