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4" r:id="rId2"/>
    <p:sldId id="298" r:id="rId3"/>
    <p:sldId id="317" r:id="rId4"/>
    <p:sldId id="313" r:id="rId5"/>
    <p:sldId id="314" r:id="rId6"/>
    <p:sldId id="316" r:id="rId7"/>
    <p:sldId id="315" r:id="rId8"/>
  </p:sldIdLst>
  <p:sldSz cx="12192000" cy="6858000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32" autoAdjust="0"/>
    <p:restoredTop sz="91212" autoAdjust="0"/>
  </p:normalViewPr>
  <p:slideViewPr>
    <p:cSldViewPr>
      <p:cViewPr varScale="1">
        <p:scale>
          <a:sx n="74" d="100"/>
          <a:sy n="74" d="100"/>
        </p:scale>
        <p:origin x="-54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12192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" descr="image00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83" y="188141"/>
            <a:ext cx="1816451" cy="822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448" y="29068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9336" y="6507038"/>
            <a:ext cx="422681" cy="274122"/>
          </a:xfrm>
          <a:prstGeom prst="rect">
            <a:avLst/>
          </a:prstGeom>
        </p:spPr>
      </p:pic>
      <p:sp>
        <p:nvSpPr>
          <p:cNvPr id="12" name="Textfeld 6"/>
          <p:cNvSpPr txBox="1"/>
          <p:nvPr userDrawn="1"/>
        </p:nvSpPr>
        <p:spPr>
          <a:xfrm>
            <a:off x="526675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79418" y="333375"/>
            <a:ext cx="2785533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20700" y="333375"/>
            <a:ext cx="8155517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22817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5484" y="1198563"/>
            <a:ext cx="5469467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2543605" y="6445250"/>
            <a:ext cx="566420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0701" y="333376"/>
            <a:ext cx="921596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2818" y="1198563"/>
            <a:ext cx="11142133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8015818" y="6453188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11458056" y="6539254"/>
            <a:ext cx="43391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10128448" y="6549758"/>
            <a:ext cx="1151467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04.12.2019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3304116" y="6442379"/>
            <a:ext cx="364913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6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520" y="182108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Grafik 6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520" y="723125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Grafik 12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92945" y="6492486"/>
            <a:ext cx="430447" cy="266538"/>
          </a:xfrm>
          <a:prstGeom prst="rect">
            <a:avLst/>
          </a:prstGeom>
        </p:spPr>
      </p:pic>
      <p:sp>
        <p:nvSpPr>
          <p:cNvPr id="20" name="Textfeld 13"/>
          <p:cNvSpPr txBox="1"/>
          <p:nvPr userDrawn="1"/>
        </p:nvSpPr>
        <p:spPr>
          <a:xfrm>
            <a:off x="598861" y="6510536"/>
            <a:ext cx="75853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9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662287.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3" Type="http://schemas.openxmlformats.org/officeDocument/2006/relationships/image" Target="../media/image11.png"/><Relationship Id="rId7" Type="http://schemas.openxmlformats.org/officeDocument/2006/relationships/image" Target="../media/image15.gif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62715" y="1388892"/>
            <a:ext cx="9721080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3200" b="1" dirty="0">
                <a:solidFill>
                  <a:schemeClr val="tx2"/>
                </a:solidFill>
              </a:rPr>
              <a:t>Achievements and open </a:t>
            </a:r>
            <a:r>
              <a:rPr lang="en-US" altLang="de-DE" sz="3200" b="1" dirty="0" smtClean="0">
                <a:solidFill>
                  <a:schemeClr val="tx2"/>
                </a:solidFill>
              </a:rPr>
              <a:t>questions: WP2</a:t>
            </a:r>
            <a:endParaRPr lang="en-US" altLang="de-DE" sz="3200" b="1" dirty="0">
              <a:solidFill>
                <a:schemeClr val="tx2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631504" y="2492896"/>
            <a:ext cx="8370888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noProof="1" smtClean="0"/>
              <a:t>C. Woda (HMGU), F. Gering, T. Hamburger, M. Bleher (BfS), M.A. Lopez (CIEMAT), Linda Walsh (Uni Zürich)</a:t>
            </a:r>
            <a:endParaRPr lang="en-US" altLang="de-DE" dirty="0" smtClean="0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579862" y="5388460"/>
            <a:ext cx="5784850" cy="25241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de-DE" altLang="de-DE" smtClean="0">
              <a:solidFill>
                <a:srgbClr val="000000"/>
              </a:solidFill>
            </a:endParaRPr>
          </a:p>
        </p:txBody>
      </p:sp>
      <p:pic>
        <p:nvPicPr>
          <p:cNvPr id="21" name="Picture 2" descr="Bildergebnis für KIT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575" y="4904710"/>
            <a:ext cx="930855" cy="465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07" y="4970287"/>
            <a:ext cx="1340934" cy="512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4" descr="Bildergebnis für ciemat 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3855527"/>
            <a:ext cx="1463403" cy="78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Bildergebnis für STUK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4869" y="4132298"/>
            <a:ext cx="1011392" cy="269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Bildergebnis für NRPA logo norway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824" y="5764231"/>
            <a:ext cx="1162863" cy="38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Bildergebnis für IRSN log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145" y="3839007"/>
            <a:ext cx="1003050" cy="79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Bildergebnis für PHE log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400" y="5595976"/>
            <a:ext cx="883887" cy="55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Datei:Universität Zürich logo.sv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601" y="5449759"/>
            <a:ext cx="1430082" cy="643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rgb_a4_e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08" y="4076110"/>
            <a:ext cx="28670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593276" y="5577406"/>
            <a:ext cx="9753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L. Walsh</a:t>
            </a:r>
            <a:endParaRPr lang="de-DE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10474404" y="4934155"/>
            <a:ext cx="13147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B. Breustedt</a:t>
            </a:r>
            <a:endParaRPr lang="de-DE" sz="1600" dirty="0"/>
          </a:p>
        </p:txBody>
      </p:sp>
      <p:sp>
        <p:nvSpPr>
          <p:cNvPr id="32" name="TextBox 31"/>
          <p:cNvSpPr txBox="1"/>
          <p:nvPr/>
        </p:nvSpPr>
        <p:spPr>
          <a:xfrm>
            <a:off x="3647728" y="5449759"/>
            <a:ext cx="1430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J. Eakins,</a:t>
            </a:r>
          </a:p>
          <a:p>
            <a:r>
              <a:rPr lang="de-DE" sz="1600" dirty="0"/>
              <a:t>J. Marsh,</a:t>
            </a:r>
          </a:p>
          <a:p>
            <a:r>
              <a:rPr lang="de-DE" sz="1600" dirty="0" smtClean="0"/>
              <a:t>D. Gregoratto</a:t>
            </a:r>
            <a:endParaRPr lang="de-DE" sz="1600" dirty="0"/>
          </a:p>
        </p:txBody>
      </p:sp>
      <p:sp>
        <p:nvSpPr>
          <p:cNvPr id="33" name="TextBox 32"/>
          <p:cNvSpPr txBox="1"/>
          <p:nvPr/>
        </p:nvSpPr>
        <p:spPr>
          <a:xfrm>
            <a:off x="6177578" y="3805589"/>
            <a:ext cx="24713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C. </a:t>
            </a:r>
            <a:r>
              <a:rPr lang="de-DE" sz="1600" dirty="0" err="1" smtClean="0"/>
              <a:t>Challeton</a:t>
            </a:r>
            <a:r>
              <a:rPr lang="de-DE" sz="1600" dirty="0" smtClean="0"/>
              <a:t>-de </a:t>
            </a:r>
            <a:r>
              <a:rPr lang="de-DE" sz="1600" dirty="0" err="1" smtClean="0"/>
              <a:t>Vathaire</a:t>
            </a:r>
            <a:r>
              <a:rPr lang="de-DE" sz="1600" dirty="0" smtClean="0"/>
              <a:t>,</a:t>
            </a:r>
          </a:p>
          <a:p>
            <a:r>
              <a:rPr lang="de-DE" sz="1600" dirty="0"/>
              <a:t>D. Estelle</a:t>
            </a:r>
            <a:r>
              <a:rPr lang="de-DE" sz="1600" dirty="0" smtClean="0"/>
              <a:t>,</a:t>
            </a:r>
          </a:p>
          <a:p>
            <a:r>
              <a:rPr lang="de-DE" sz="1600" dirty="0" smtClean="0"/>
              <a:t>D. Franck</a:t>
            </a:r>
            <a:endParaRPr lang="de-DE" sz="1600" dirty="0"/>
          </a:p>
        </p:txBody>
      </p:sp>
      <p:sp>
        <p:nvSpPr>
          <p:cNvPr id="34" name="TextBox 33"/>
          <p:cNvSpPr txBox="1"/>
          <p:nvPr/>
        </p:nvSpPr>
        <p:spPr>
          <a:xfrm>
            <a:off x="10308454" y="4077072"/>
            <a:ext cx="12904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J. </a:t>
            </a:r>
            <a:r>
              <a:rPr lang="en-US" sz="1600" dirty="0" err="1" smtClean="0"/>
              <a:t>Lahtinen</a:t>
            </a:r>
            <a:endParaRPr lang="en-US" sz="1600" dirty="0" smtClean="0"/>
          </a:p>
          <a:p>
            <a:r>
              <a:rPr lang="en-US" sz="1600" dirty="0" smtClean="0"/>
              <a:t>T. </a:t>
            </a:r>
            <a:r>
              <a:rPr lang="en-US" sz="1600" dirty="0" err="1" smtClean="0"/>
              <a:t>Karhunen</a:t>
            </a:r>
            <a:endParaRPr lang="de-DE" sz="1600" dirty="0" smtClean="0"/>
          </a:p>
        </p:txBody>
      </p:sp>
      <p:sp>
        <p:nvSpPr>
          <p:cNvPr id="35" name="TextBox 34"/>
          <p:cNvSpPr txBox="1"/>
          <p:nvPr/>
        </p:nvSpPr>
        <p:spPr>
          <a:xfrm>
            <a:off x="7016290" y="5661248"/>
            <a:ext cx="1527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A. Nalbandyan</a:t>
            </a:r>
          </a:p>
          <a:p>
            <a:r>
              <a:rPr lang="de-DE" sz="1600" dirty="0" smtClean="0"/>
              <a:t>A. Jaworska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6719" y="4442111"/>
            <a:ext cx="34689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A. </a:t>
            </a:r>
            <a:r>
              <a:rPr lang="de-DE" sz="1600" dirty="0" err="1" smtClean="0"/>
              <a:t>Mafodda</a:t>
            </a:r>
            <a:r>
              <a:rPr lang="de-DE" sz="1600" dirty="0" smtClean="0"/>
              <a:t>, C. Kaiser, A. </a:t>
            </a:r>
            <a:r>
              <a:rPr lang="de-DE" sz="1600" dirty="0" err="1" smtClean="0"/>
              <a:t>Ulanowski</a:t>
            </a:r>
            <a:endParaRPr lang="de-DE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3156813" y="4704238"/>
            <a:ext cx="17251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I. Sierra </a:t>
            </a:r>
            <a:r>
              <a:rPr lang="de-DE" sz="1600" dirty="0" err="1" smtClean="0"/>
              <a:t>Bercedo</a:t>
            </a:r>
            <a:endParaRPr lang="de-DE" sz="1600" dirty="0" smtClean="0"/>
          </a:p>
          <a:p>
            <a:r>
              <a:rPr lang="de-DE" sz="1600" dirty="0" smtClean="0"/>
              <a:t>J.F. Navarro</a:t>
            </a:r>
            <a:endParaRPr lang="de-DE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5343100" y="4845228"/>
            <a:ext cx="24625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RPI	V. </a:t>
            </a:r>
            <a:r>
              <a:rPr lang="de-DE" sz="1600" dirty="0" err="1" smtClean="0"/>
              <a:t>Berkovskyy</a:t>
            </a:r>
            <a:endParaRPr lang="de-DE" sz="1600" dirty="0" smtClean="0"/>
          </a:p>
          <a:p>
            <a:r>
              <a:rPr lang="de-DE" sz="1600" dirty="0" smtClean="0"/>
              <a:t>Ukraine 	</a:t>
            </a:r>
            <a:r>
              <a:rPr lang="en-GB" sz="1600" dirty="0" err="1"/>
              <a:t>Gennadii</a:t>
            </a:r>
            <a:r>
              <a:rPr lang="en-GB" sz="1600" dirty="0"/>
              <a:t> </a:t>
            </a:r>
            <a:r>
              <a:rPr lang="en-GB" sz="1600" dirty="0" err="1"/>
              <a:t>Ratia</a:t>
            </a:r>
            <a:endParaRPr lang="de-DE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695400" y="5543921"/>
            <a:ext cx="12330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U. </a:t>
            </a:r>
            <a:r>
              <a:rPr lang="de-DE" sz="1600" dirty="0" err="1" smtClean="0"/>
              <a:t>Stöhlker</a:t>
            </a:r>
            <a:endParaRPr lang="de-DE" sz="1600" dirty="0" smtClean="0"/>
          </a:p>
          <a:p>
            <a:r>
              <a:rPr lang="de-DE" sz="1600" dirty="0" smtClean="0"/>
              <a:t>U. Kulka</a:t>
            </a:r>
          </a:p>
          <a:p>
            <a:r>
              <a:rPr lang="de-DE" sz="1600" dirty="0" smtClean="0"/>
              <a:t>A. Giussani</a:t>
            </a:r>
            <a:endParaRPr 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Environmental monitoring </a:t>
            </a:r>
            <a:endParaRPr lang="de-DE" sz="2800" dirty="0"/>
          </a:p>
        </p:txBody>
      </p:sp>
      <p:pic>
        <p:nvPicPr>
          <p:cNvPr id="6" name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12" y="977502"/>
            <a:ext cx="5661005" cy="1440160"/>
          </a:xfrm>
          <a:prstGeom prst="rect">
            <a:avLst/>
          </a:prstGeom>
        </p:spPr>
      </p:pic>
      <p:pic>
        <p:nvPicPr>
          <p:cNvPr id="7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546" y="1124744"/>
            <a:ext cx="5956287" cy="1188636"/>
          </a:xfrm>
          <a:prstGeom prst="rect">
            <a:avLst/>
          </a:prstGeom>
        </p:spPr>
      </p:pic>
      <p:pic>
        <p:nvPicPr>
          <p:cNvPr id="8" name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2636912"/>
            <a:ext cx="10532634" cy="374441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148546" y="5445224"/>
            <a:ext cx="361986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1511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Data </a:t>
            </a:r>
            <a:r>
              <a:rPr lang="de-DE" dirty="0" err="1" smtClean="0"/>
              <a:t>assimilation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individualized</a:t>
            </a:r>
            <a:r>
              <a:rPr lang="de-DE" dirty="0" smtClean="0"/>
              <a:t> dose </a:t>
            </a:r>
            <a:r>
              <a:rPr lang="de-DE" dirty="0" err="1" smtClean="0"/>
              <a:t>calculations</a:t>
            </a:r>
            <a:endParaRPr lang="de-DE" dirty="0"/>
          </a:p>
        </p:txBody>
      </p:sp>
      <p:pic>
        <p:nvPicPr>
          <p:cNvPr id="4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5104923" cy="4974346"/>
          </a:xfrm>
          <a:prstGeom prst="rect">
            <a:avLst/>
          </a:prstGeom>
        </p:spPr>
      </p:pic>
      <p:pic>
        <p:nvPicPr>
          <p:cNvPr id="5" name="Grafik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1991737"/>
            <a:ext cx="5104760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825370" y="5793640"/>
            <a:ext cx="22220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/>
              <a:t>With</a:t>
            </a:r>
            <a:r>
              <a:rPr lang="de-DE" sz="2000" dirty="0" smtClean="0"/>
              <a:t> </a:t>
            </a:r>
            <a:r>
              <a:rPr lang="de-DE" sz="2000" dirty="0" err="1" smtClean="0"/>
              <a:t>uncertainties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867963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Individual dose </a:t>
            </a:r>
            <a:r>
              <a:rPr lang="de-DE" dirty="0" err="1" smtClean="0"/>
              <a:t>measurements</a:t>
            </a:r>
            <a:r>
              <a:rPr lang="de-DE" dirty="0" smtClean="0"/>
              <a:t> + </a:t>
            </a:r>
            <a:r>
              <a:rPr lang="de-DE" dirty="0" err="1" smtClean="0"/>
              <a:t>health</a:t>
            </a:r>
            <a:r>
              <a:rPr lang="de-DE" dirty="0" smtClean="0"/>
              <a:t> </a:t>
            </a:r>
            <a:r>
              <a:rPr lang="de-DE" dirty="0" err="1" smtClean="0"/>
              <a:t>risk</a:t>
            </a:r>
            <a:r>
              <a:rPr lang="de-DE" dirty="0" smtClean="0"/>
              <a:t> </a:t>
            </a:r>
            <a:r>
              <a:rPr lang="de-DE" dirty="0" err="1" smtClean="0"/>
              <a:t>assessment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819" y="1198563"/>
            <a:ext cx="7877437" cy="4894262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External dosimetry:</a:t>
            </a:r>
          </a:p>
          <a:p>
            <a:r>
              <a:rPr lang="en-US" dirty="0" smtClean="0"/>
              <a:t>Method for using electronic </a:t>
            </a:r>
            <a:r>
              <a:rPr lang="en-US" dirty="0"/>
              <a:t>components of irradiated smart phones (&gt; 20 </a:t>
            </a:r>
            <a:r>
              <a:rPr lang="en-US" dirty="0" err="1"/>
              <a:t>mGy</a:t>
            </a:r>
            <a:r>
              <a:rPr lang="en-US" dirty="0" smtClean="0"/>
              <a:t>) and memory cards (&gt;100 </a:t>
            </a:r>
            <a:r>
              <a:rPr lang="en-US" dirty="0" err="1" smtClean="0"/>
              <a:t>mGy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Way forward to integrate </a:t>
            </a:r>
            <a:r>
              <a:rPr lang="en-US" dirty="0" err="1" smtClean="0"/>
              <a:t>biodosimetry</a:t>
            </a:r>
            <a:r>
              <a:rPr lang="en-US" dirty="0" smtClean="0"/>
              <a:t> into emergency response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Internal dosimetry:</a:t>
            </a:r>
          </a:p>
          <a:p>
            <a:r>
              <a:rPr lang="en-US" dirty="0" smtClean="0"/>
              <a:t>Thyroid  monitoring – Smart phone/tablet App developed by RPI for a rapid evaluation of  committed absorbed  doses in the thyroid </a:t>
            </a:r>
            <a:endParaRPr lang="en-US" dirty="0"/>
          </a:p>
          <a:p>
            <a:r>
              <a:rPr lang="en-US" dirty="0"/>
              <a:t>Sources of uncertainties on thyroid doses. Sensitivity study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u="sng" dirty="0" smtClean="0"/>
              <a:t>Health risk assessment</a:t>
            </a:r>
          </a:p>
          <a:p>
            <a:r>
              <a:rPr lang="en-US" dirty="0" smtClean="0"/>
              <a:t>Development of a software tool for immediate risk assessment using individual doses and based on the WHO methodology</a:t>
            </a:r>
            <a:endParaRPr lang="en-US" dirty="0"/>
          </a:p>
          <a:p>
            <a:r>
              <a:rPr lang="en-US" dirty="0" smtClean="0"/>
              <a:t>Consideration of uncertainties</a:t>
            </a:r>
            <a:endParaRPr lang="en-US" u="sng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4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1988840"/>
            <a:ext cx="2788980" cy="4285175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31" r="11967" b="5053"/>
          <a:stretch/>
        </p:blipFill>
        <p:spPr bwMode="auto">
          <a:xfrm rot="20725780">
            <a:off x="8540808" y="963915"/>
            <a:ext cx="1159058" cy="87997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2700"/>
          </a:effectLst>
          <a:extLst/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448" y="832274"/>
            <a:ext cx="1368152" cy="86409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41046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questions and future </a:t>
            </a:r>
            <a:r>
              <a:rPr lang="en-US" dirty="0" smtClean="0"/>
              <a:t>research - Monitoring</a:t>
            </a:r>
            <a:endParaRPr lang="de-DE" dirty="0"/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392112" y="1198563"/>
            <a:ext cx="11392519" cy="489426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 smtClean="0"/>
              <a:t>Combination </a:t>
            </a:r>
            <a:r>
              <a:rPr lang="en-GB" dirty="0"/>
              <a:t>techniques </a:t>
            </a:r>
            <a:r>
              <a:rPr lang="en-GB" b="1" dirty="0"/>
              <a:t>for prognostic results and monitoring </a:t>
            </a:r>
            <a:r>
              <a:rPr lang="en-GB" b="1" dirty="0" smtClean="0"/>
              <a:t>data </a:t>
            </a:r>
            <a:r>
              <a:rPr lang="en-GB" b="1" dirty="0" smtClean="0">
                <a:solidFill>
                  <a:srgbClr val="0070C0"/>
                </a:solidFill>
              </a:rPr>
              <a:t>should be improved</a:t>
            </a:r>
          </a:p>
          <a:p>
            <a:pPr lvl="1">
              <a:spcAft>
                <a:spcPts val="600"/>
              </a:spcAft>
            </a:pPr>
            <a:r>
              <a:rPr lang="en-GB" sz="2000" b="1" dirty="0">
                <a:solidFill>
                  <a:srgbClr val="0070C0"/>
                </a:solidFill>
              </a:rPr>
              <a:t>b</a:t>
            </a:r>
            <a:r>
              <a:rPr lang="en-GB" sz="2000" b="1" dirty="0" smtClean="0">
                <a:solidFill>
                  <a:srgbClr val="0070C0"/>
                </a:solidFill>
              </a:rPr>
              <a:t>y installing spectroscopic dose rate probes in the vicinity of NPPs and extracting the relevant information (is also required for individualized dose calculation)</a:t>
            </a:r>
          </a:p>
          <a:p>
            <a:pPr lvl="1">
              <a:spcAft>
                <a:spcPts val="600"/>
              </a:spcAft>
            </a:pPr>
            <a:r>
              <a:rPr lang="en-GB" sz="2000" b="1" dirty="0" smtClean="0">
                <a:solidFill>
                  <a:srgbClr val="0070C0"/>
                </a:solidFill>
              </a:rPr>
              <a:t>For releases involving predominantly alpha- and beta-emitters?</a:t>
            </a:r>
          </a:p>
          <a:p>
            <a:pPr lvl="1">
              <a:spcAft>
                <a:spcPts val="600"/>
              </a:spcAft>
            </a:pPr>
            <a:r>
              <a:rPr lang="en-GB" sz="2000" b="1" dirty="0" smtClean="0">
                <a:solidFill>
                  <a:srgbClr val="0070C0"/>
                </a:solidFill>
              </a:rPr>
              <a:t>How to deal with high resolution </a:t>
            </a:r>
            <a:r>
              <a:rPr lang="en-GB" sz="2000" b="1" dirty="0">
                <a:solidFill>
                  <a:srgbClr val="0070C0"/>
                </a:solidFill>
              </a:rPr>
              <a:t>monitoring data </a:t>
            </a:r>
            <a:r>
              <a:rPr lang="en-GB" sz="2000" b="1" dirty="0" smtClean="0">
                <a:solidFill>
                  <a:srgbClr val="0070C0"/>
                </a:solidFill>
              </a:rPr>
              <a:t>with high variability?</a:t>
            </a:r>
          </a:p>
          <a:p>
            <a:pPr>
              <a:spcAft>
                <a:spcPts val="600"/>
              </a:spcAft>
            </a:pPr>
            <a:r>
              <a:rPr lang="en-GB" dirty="0" smtClean="0"/>
              <a:t>Monitoring strategy</a:t>
            </a:r>
          </a:p>
          <a:p>
            <a:pPr lvl="1">
              <a:spcAft>
                <a:spcPts val="600"/>
              </a:spcAft>
            </a:pPr>
            <a:r>
              <a:rPr lang="en-GB" sz="2000" b="1" dirty="0" smtClean="0">
                <a:solidFill>
                  <a:srgbClr val="0070C0"/>
                </a:solidFill>
              </a:rPr>
              <a:t>Balance between properly </a:t>
            </a:r>
            <a:r>
              <a:rPr lang="en-GB" sz="2000" b="1" dirty="0">
                <a:solidFill>
                  <a:srgbClr val="0070C0"/>
                </a:solidFill>
              </a:rPr>
              <a:t>designed monitoring networks </a:t>
            </a:r>
            <a:r>
              <a:rPr lang="en-GB" sz="2000" b="1" dirty="0" smtClean="0">
                <a:solidFill>
                  <a:srgbClr val="0070C0"/>
                </a:solidFill>
              </a:rPr>
              <a:t>and </a:t>
            </a:r>
            <a:r>
              <a:rPr lang="en-GB" sz="2000" b="1" dirty="0">
                <a:solidFill>
                  <a:srgbClr val="0070C0"/>
                </a:solidFill>
              </a:rPr>
              <a:t>mobile monitoring </a:t>
            </a:r>
            <a:r>
              <a:rPr lang="en-GB" sz="2000" b="1" dirty="0" smtClean="0">
                <a:solidFill>
                  <a:srgbClr val="0070C0"/>
                </a:solidFill>
              </a:rPr>
              <a:t>capabilities?</a:t>
            </a:r>
          </a:p>
          <a:p>
            <a:pPr>
              <a:spcAft>
                <a:spcPts val="600"/>
              </a:spcAft>
            </a:pPr>
            <a:r>
              <a:rPr lang="en-GB" dirty="0"/>
              <a:t>Comparison of different data assimilation approaches in the context of radiation protection</a:t>
            </a:r>
          </a:p>
          <a:p>
            <a:pPr>
              <a:spcAft>
                <a:spcPts val="600"/>
              </a:spcAft>
            </a:pPr>
            <a:r>
              <a:rPr lang="en-GB" dirty="0"/>
              <a:t>Integrate data assimilation (and required ensemble calculations) into an operational context (technical and operational implementation</a:t>
            </a:r>
            <a:r>
              <a:rPr lang="en-GB" dirty="0" smtClean="0"/>
              <a:t>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707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701" y="1055018"/>
            <a:ext cx="11142133" cy="4894262"/>
          </a:xfrm>
        </p:spPr>
        <p:txBody>
          <a:bodyPr/>
          <a:lstStyle/>
          <a:p>
            <a:pPr marL="0" indent="0">
              <a:buNone/>
            </a:pPr>
            <a:r>
              <a:rPr lang="en-US" u="sng" dirty="0" smtClean="0"/>
              <a:t>External dosimetry</a:t>
            </a:r>
          </a:p>
          <a:p>
            <a:r>
              <a:rPr lang="en-US" dirty="0" smtClean="0"/>
              <a:t>Improvement of protocols for known material (phones, cards). Research on additional materials</a:t>
            </a:r>
            <a:endParaRPr lang="en-US" dirty="0"/>
          </a:p>
          <a:p>
            <a:r>
              <a:rPr lang="en-US" dirty="0" smtClean="0"/>
              <a:t>Validation in </a:t>
            </a:r>
            <a:r>
              <a:rPr lang="en-US" dirty="0" err="1" smtClean="0"/>
              <a:t>intercomparisons</a:t>
            </a:r>
            <a:r>
              <a:rPr lang="en-US" dirty="0"/>
              <a:t> </a:t>
            </a:r>
            <a:r>
              <a:rPr lang="en-US" dirty="0" smtClean="0"/>
              <a:t>and field tests -&gt; possibly additional uncertainty</a:t>
            </a:r>
            <a:endParaRPr lang="en-US" dirty="0"/>
          </a:p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r>
              <a:rPr lang="en-US" u="sng" dirty="0" smtClean="0"/>
              <a:t>Internal </a:t>
            </a:r>
            <a:r>
              <a:rPr lang="en-US" u="sng" dirty="0"/>
              <a:t>dosimetry</a:t>
            </a:r>
          </a:p>
          <a:p>
            <a:r>
              <a:rPr lang="en-US" dirty="0" smtClean="0"/>
              <a:t>Improvement </a:t>
            </a:r>
            <a:r>
              <a:rPr lang="en-US" dirty="0"/>
              <a:t>of calibration of in vivo monitoring techniques for children</a:t>
            </a:r>
          </a:p>
          <a:p>
            <a:r>
              <a:rPr lang="en-US" dirty="0"/>
              <a:t>Protocols for the use of in vivo mobile units, portable devices and other </a:t>
            </a:r>
            <a:r>
              <a:rPr lang="en-US" dirty="0" err="1"/>
              <a:t>transborder</a:t>
            </a:r>
            <a:r>
              <a:rPr lang="en-US" dirty="0"/>
              <a:t> equipment in case of accidental internal exposures in different intake scenarios</a:t>
            </a:r>
          </a:p>
          <a:p>
            <a:r>
              <a:rPr lang="en-US" dirty="0"/>
              <a:t>More rapid in vitro emergency bioassay methods especially for alpha emitters (actinides) and </a:t>
            </a:r>
            <a:r>
              <a:rPr lang="en-US" baseline="30000" dirty="0"/>
              <a:t>90</a:t>
            </a:r>
            <a:r>
              <a:rPr lang="en-US" dirty="0"/>
              <a:t>Sr. Measurements of large number of biological samples. </a:t>
            </a:r>
          </a:p>
          <a:p>
            <a:r>
              <a:rPr lang="en-US" dirty="0" smtClean="0"/>
              <a:t>Involvement </a:t>
            </a:r>
            <a:r>
              <a:rPr lang="en-US" dirty="0"/>
              <a:t>of citizens of contaminated areas in establishing and using tools or instruments for radioactivity measurements(e.g. thyroid counting)</a:t>
            </a:r>
          </a:p>
          <a:p>
            <a:r>
              <a:rPr lang="en-US" dirty="0" smtClean="0"/>
              <a:t>Comparison </a:t>
            </a:r>
            <a:r>
              <a:rPr lang="en-US" dirty="0"/>
              <a:t>of doses due to intakes of radionuclides based on environmental monitoring data vs results from individual monitoring </a:t>
            </a:r>
          </a:p>
          <a:p>
            <a:r>
              <a:rPr lang="en-US" dirty="0"/>
              <a:t>To link internal dosimetry after incorporation of radionuclides with biological dosimetry </a:t>
            </a:r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20701" y="333376"/>
            <a:ext cx="10615859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kern="0" dirty="0" smtClean="0"/>
              <a:t>Open questions and future research - </a:t>
            </a:r>
            <a:r>
              <a:rPr lang="en-US" dirty="0"/>
              <a:t>Individual dose </a:t>
            </a:r>
            <a:r>
              <a:rPr lang="en-US" dirty="0" smtClean="0"/>
              <a:t>measurements</a:t>
            </a:r>
            <a:endParaRPr lang="de-DE" kern="0" dirty="0"/>
          </a:p>
        </p:txBody>
      </p:sp>
    </p:spTree>
    <p:extLst>
      <p:ext uri="{BB962C8B-B14F-4D97-AF65-F5344CB8AC3E}">
        <p14:creationId xmlns:p14="http://schemas.microsoft.com/office/powerpoint/2010/main" val="81424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1" y="333376"/>
            <a:ext cx="10183811" cy="561975"/>
          </a:xfrm>
        </p:spPr>
        <p:txBody>
          <a:bodyPr/>
          <a:lstStyle/>
          <a:p>
            <a:r>
              <a:rPr lang="en-US" dirty="0"/>
              <a:t>Open questions and future </a:t>
            </a:r>
            <a:r>
              <a:rPr lang="en-US" dirty="0" smtClean="0"/>
              <a:t>research – Health Risk Assessment (HRA)</a:t>
            </a:r>
            <a:endParaRPr lang="de-DE" dirty="0"/>
          </a:p>
        </p:txBody>
      </p:sp>
      <p:sp>
        <p:nvSpPr>
          <p:cNvPr id="4" name="Inhaltsplatzhalter 2"/>
          <p:cNvSpPr>
            <a:spLocks noGrp="1"/>
          </p:cNvSpPr>
          <p:nvPr>
            <p:ph idx="1"/>
          </p:nvPr>
        </p:nvSpPr>
        <p:spPr>
          <a:xfrm>
            <a:off x="551384" y="1196752"/>
            <a:ext cx="11322099" cy="4752528"/>
          </a:xfrm>
        </p:spPr>
        <p:txBody>
          <a:bodyPr/>
          <a:lstStyle/>
          <a:p>
            <a:pPr marL="0" indent="0">
              <a:buNone/>
            </a:pPr>
            <a:r>
              <a:rPr lang="en-GB" u="sng" dirty="0" smtClean="0"/>
              <a:t>Research </a:t>
            </a:r>
            <a:r>
              <a:rPr lang="en-GB" u="sng" dirty="0" smtClean="0"/>
              <a:t>aspects:</a:t>
            </a:r>
          </a:p>
          <a:p>
            <a:r>
              <a:rPr lang="en-GB" dirty="0" smtClean="0"/>
              <a:t>Include population data for other countries</a:t>
            </a:r>
          </a:p>
          <a:p>
            <a:r>
              <a:rPr lang="en-GB" dirty="0" smtClean="0"/>
              <a:t>Keep the risk to dose response input models and population data up-to-date</a:t>
            </a:r>
          </a:p>
          <a:p>
            <a:r>
              <a:rPr lang="en-GB" dirty="0" smtClean="0"/>
              <a:t>Include ability to deal with lifetime </a:t>
            </a:r>
            <a:r>
              <a:rPr lang="en-GB" dirty="0" smtClean="0"/>
              <a:t>doses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u="sng" dirty="0" smtClean="0"/>
              <a:t>Practical aspects:</a:t>
            </a:r>
          </a:p>
          <a:p>
            <a:r>
              <a:rPr lang="en-GB" dirty="0" smtClean="0"/>
              <a:t>Improve accessibility of CONFIDENCE-tool software (executable and source code) so that it is rapidly available after an emergency situation.</a:t>
            </a:r>
          </a:p>
          <a:p>
            <a:r>
              <a:rPr lang="en-GB" dirty="0" smtClean="0"/>
              <a:t>Workshops and/or panel discussions on how or if to use the HRA tool in the urgent/early response and transition phase</a:t>
            </a:r>
          </a:p>
          <a:p>
            <a:r>
              <a:rPr lang="en-GB" dirty="0" smtClean="0"/>
              <a:t>Improve </a:t>
            </a:r>
            <a:r>
              <a:rPr lang="en-GB" dirty="0"/>
              <a:t>interface of HRA CONFIDENCE-tool to JRODOS</a:t>
            </a:r>
          </a:p>
          <a:p>
            <a:pPr marL="0" indent="0">
              <a:buNone/>
            </a:pPr>
            <a:r>
              <a:rPr lang="en-GB" dirty="0"/>
              <a:t>      – if </a:t>
            </a:r>
            <a:r>
              <a:rPr lang="en-GB" dirty="0" smtClean="0"/>
              <a:t>required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7853845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0</TotalTime>
  <Words>564</Words>
  <Application>Microsoft Office PowerPoint</Application>
  <PresentationFormat>Custom</PresentationFormat>
  <Paragraphs>69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KIT-PPT_Master_en_2016</vt:lpstr>
      <vt:lpstr>PowerPoint Presentation</vt:lpstr>
      <vt:lpstr>Environmental monitoring </vt:lpstr>
      <vt:lpstr>Data assimilation and individualized dose calculations</vt:lpstr>
      <vt:lpstr>Individual dose measurements + health risk assessment</vt:lpstr>
      <vt:lpstr>Open questions and future research - Monitoring</vt:lpstr>
      <vt:lpstr>PowerPoint Presentation</vt:lpstr>
      <vt:lpstr>Open questions and future research – Health Risk Assessment (HRA)</vt:lpstr>
    </vt:vector>
  </TitlesOfParts>
  <Company>Karlsruhe Institute of Technology (KIT)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clemens.woda</cp:lastModifiedBy>
  <cp:revision>191</cp:revision>
  <dcterms:created xsi:type="dcterms:W3CDTF">2015-12-14T06:33:20Z</dcterms:created>
  <dcterms:modified xsi:type="dcterms:W3CDTF">2019-12-04T14:22:13Z</dcterms:modified>
</cp:coreProperties>
</file>