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4" r:id="rId2"/>
    <p:sldId id="341" r:id="rId3"/>
    <p:sldId id="344" r:id="rId4"/>
    <p:sldId id="345" r:id="rId5"/>
    <p:sldId id="347" r:id="rId6"/>
    <p:sldId id="346" r:id="rId7"/>
    <p:sldId id="348" r:id="rId8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214"/>
    <a:srgbClr val="DCA01E"/>
    <a:srgbClr val="C0C0C0"/>
    <a:srgbClr val="5A6EB4"/>
    <a:srgbClr val="82BE3C"/>
    <a:srgbClr val="50AAE6"/>
    <a:srgbClr val="A00078"/>
    <a:srgbClr val="A01E28"/>
    <a:srgbClr val="A08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2" autoAdjust="0"/>
    <p:restoredTop sz="92551" autoAdjust="0"/>
  </p:normalViewPr>
  <p:slideViewPr>
    <p:cSldViewPr>
      <p:cViewPr>
        <p:scale>
          <a:sx n="71" d="100"/>
          <a:sy n="71" d="100"/>
        </p:scale>
        <p:origin x="1332" y="-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 smtClean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Click to add text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de-DE" altLang="de-DE" sz="900" b="1" dirty="0" smtClean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04.12.2019</a:t>
            </a:fld>
            <a:endParaRPr lang="de-DE" altLang="de-DE" sz="900" dirty="0" smtClean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jpe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hyperlink" Target="https://concert-h2020.eu/en/Publication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s://concert-h2020.eu/en/Publication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76898" y="1700855"/>
            <a:ext cx="8784976" cy="50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sz="3600" b="1" dirty="0" smtClean="0">
                <a:solidFill>
                  <a:srgbClr val="00B050"/>
                </a:solidFill>
              </a:rPr>
              <a:t>WP3 </a:t>
            </a:r>
            <a:r>
              <a:rPr lang="en-GB" sz="3600" b="1" dirty="0">
                <a:solidFill>
                  <a:srgbClr val="00B050"/>
                </a:solidFill>
              </a:rPr>
              <a:t>Radioecological modelling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48318" y="2065251"/>
            <a:ext cx="8784976" cy="1161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None/>
            </a:pPr>
            <a:endParaRPr lang="de-DE" altLang="de-DE" sz="1600" b="1" noProof="1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1049" y="3862033"/>
            <a:ext cx="1139515" cy="108622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44208" y="3942868"/>
            <a:ext cx="1445707" cy="105068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64651" y="5218383"/>
            <a:ext cx="2446729" cy="58688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Picture 2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411" y="5218383"/>
            <a:ext cx="1952793" cy="586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18" y="3854220"/>
            <a:ext cx="2707817" cy="726908"/>
          </a:xfrm>
          <a:prstGeom prst="rect">
            <a:avLst/>
          </a:prstGeom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67" y="4993548"/>
            <a:ext cx="2674979" cy="625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7709867" cy="561975"/>
          </a:xfrm>
        </p:spPr>
        <p:txBody>
          <a:bodyPr/>
          <a:lstStyle/>
          <a:p>
            <a:r>
              <a:rPr lang="en-GB" dirty="0" smtClean="0">
                <a:solidFill>
                  <a:srgbClr val="00B050"/>
                </a:solidFill>
              </a:rPr>
              <a:t>What have we done – some key things (</a:t>
            </a:r>
            <a:r>
              <a:rPr lang="en-GB" i="1" dirty="0" smtClean="0">
                <a:solidFill>
                  <a:srgbClr val="00B050"/>
                </a:solidFill>
              </a:rPr>
              <a:t>a reminder</a:t>
            </a:r>
            <a:r>
              <a:rPr lang="en-GB" dirty="0" smtClean="0">
                <a:solidFill>
                  <a:srgbClr val="00B050"/>
                </a:solidFill>
              </a:rPr>
              <a:t>)</a:t>
            </a:r>
            <a:endParaRPr lang="en-GB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96752"/>
            <a:ext cx="8356600" cy="48942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Incorporated the FDMT model into </a:t>
            </a:r>
            <a:r>
              <a:rPr lang="en-GB" dirty="0" smtClean="0"/>
              <a:t>flexible </a:t>
            </a:r>
            <a:r>
              <a:rPr lang="en-GB" dirty="0"/>
              <a:t>modelling </a:t>
            </a:r>
            <a:r>
              <a:rPr lang="en-GB" dirty="0" smtClean="0"/>
              <a:t>platform, allowing us to assess e.g. ‘hot particles’ in soil-plant system, regionalisation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70C0"/>
                </a:solidFill>
              </a:rPr>
              <a:t>Strengths and weaknesses of existing Cs process-based soil-plant </a:t>
            </a:r>
            <a:r>
              <a:rPr lang="en-GB" dirty="0" smtClean="0">
                <a:solidFill>
                  <a:srgbClr val="0070C0"/>
                </a:solidFill>
              </a:rPr>
              <a:t>model (‘Absalom’)</a:t>
            </a:r>
            <a:endParaRPr lang="en-GB" dirty="0">
              <a:solidFill>
                <a:srgbClr val="0070C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Developed process-based soil-plant models for </a:t>
            </a:r>
            <a:r>
              <a:rPr lang="en-GB" dirty="0" err="1" smtClean="0"/>
              <a:t>Sr</a:t>
            </a:r>
            <a:endParaRPr lang="en-GB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70C0"/>
                </a:solidFill>
              </a:rPr>
              <a:t>In </a:t>
            </a:r>
            <a:r>
              <a:rPr lang="en-GB" dirty="0">
                <a:solidFill>
                  <a:srgbClr val="0070C0"/>
                </a:solidFill>
              </a:rPr>
              <a:t>short-term – process based models give no added benefit (nor </a:t>
            </a:r>
            <a:r>
              <a:rPr lang="en-GB" dirty="0" smtClean="0">
                <a:solidFill>
                  <a:srgbClr val="0070C0"/>
                </a:solidFill>
              </a:rPr>
              <a:t>is there a </a:t>
            </a:r>
            <a:r>
              <a:rPr lang="en-GB" dirty="0">
                <a:solidFill>
                  <a:srgbClr val="0070C0"/>
                </a:solidFill>
              </a:rPr>
              <a:t>need to consider fuel particle behaviour in soil-plant system</a:t>
            </a:r>
            <a:r>
              <a:rPr lang="en-GB" dirty="0" smtClean="0">
                <a:solidFill>
                  <a:srgbClr val="0070C0"/>
                </a:solidFill>
              </a:rPr>
              <a:t>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70C0"/>
                </a:solidFill>
                <a:ea typeface="+mn-ea"/>
                <a:cs typeface="+mn-cs"/>
              </a:rPr>
              <a:t>Useful for longer-term predictions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Iodine studies (lack of root uptake, transfer to crops from foliar contamination)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70C0"/>
                </a:solidFill>
              </a:rPr>
              <a:t>Published biological half-life database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Demonstrated the predictive power (and problems) of proposed phylogenetic (or taxonomic) models for </a:t>
            </a:r>
            <a:r>
              <a:rPr lang="en-GB" dirty="0" smtClean="0"/>
              <a:t>Cs </a:t>
            </a:r>
            <a:r>
              <a:rPr lang="en-GB" dirty="0"/>
              <a:t>and </a:t>
            </a:r>
            <a:r>
              <a:rPr lang="en-GB" dirty="0" err="1"/>
              <a:t>Sr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0070C0"/>
                </a:solidFill>
              </a:rPr>
              <a:t>Mediterranean </a:t>
            </a:r>
            <a:r>
              <a:rPr lang="en-GB" dirty="0">
                <a:solidFill>
                  <a:srgbClr val="0070C0"/>
                </a:solidFill>
              </a:rPr>
              <a:t>transfer </a:t>
            </a:r>
            <a:r>
              <a:rPr lang="en-GB" dirty="0" smtClean="0">
                <a:solidFill>
                  <a:srgbClr val="0070C0"/>
                </a:solidFill>
              </a:rPr>
              <a:t>parameters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1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-99392"/>
            <a:ext cx="6911975" cy="561975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Recommendations for the future …..</a:t>
            </a:r>
          </a:p>
        </p:txBody>
      </p:sp>
    </p:spTree>
    <p:extLst>
      <p:ext uri="{BB962C8B-B14F-4D97-AF65-F5344CB8AC3E}">
        <p14:creationId xmlns:p14="http://schemas.microsoft.com/office/powerpoint/2010/main" val="409416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B050"/>
                </a:solidFill>
              </a:rPr>
              <a:t>From CONFIDENCE WP3 studies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525" y="1124744"/>
            <a:ext cx="8356600" cy="4894262"/>
          </a:xfrm>
        </p:spPr>
        <p:txBody>
          <a:bodyPr/>
          <a:lstStyle/>
          <a:p>
            <a:r>
              <a:rPr lang="en-GB" dirty="0" smtClean="0"/>
              <a:t>Soil-plant process-based models are worth </a:t>
            </a:r>
            <a:r>
              <a:rPr lang="en-GB" dirty="0"/>
              <a:t>pursuing </a:t>
            </a:r>
            <a:r>
              <a:rPr lang="en-GB" dirty="0" smtClean="0"/>
              <a:t>(</a:t>
            </a:r>
            <a:r>
              <a:rPr lang="en-GB" dirty="0" err="1">
                <a:solidFill>
                  <a:srgbClr val="FA8214"/>
                </a:solidFill>
              </a:rPr>
              <a:t>inc.</a:t>
            </a:r>
            <a:r>
              <a:rPr lang="en-GB" dirty="0" smtClean="0"/>
              <a:t> </a:t>
            </a:r>
            <a:r>
              <a:rPr lang="en-GB" dirty="0">
                <a:solidFill>
                  <a:srgbClr val="FA8214"/>
                </a:solidFill>
              </a:rPr>
              <a:t>from</a:t>
            </a:r>
            <a:r>
              <a:rPr lang="en-GB" dirty="0" smtClean="0">
                <a:solidFill>
                  <a:srgbClr val="FA8214"/>
                </a:solidFill>
              </a:rPr>
              <a:t> </a:t>
            </a:r>
            <a:r>
              <a:rPr lang="en-GB" dirty="0">
                <a:solidFill>
                  <a:srgbClr val="FA8214"/>
                </a:solidFill>
              </a:rPr>
              <a:t>WP7 workshop</a:t>
            </a:r>
            <a:r>
              <a:rPr lang="en-GB" dirty="0" smtClean="0"/>
              <a:t>)</a:t>
            </a:r>
          </a:p>
          <a:p>
            <a:pPr lvl="0"/>
            <a:r>
              <a:rPr lang="en-GB" dirty="0" smtClean="0"/>
              <a:t>‘</a:t>
            </a:r>
            <a:r>
              <a:rPr lang="en-GB" dirty="0"/>
              <a:t>Absalom’ process-based model for Cs soil-plant transfer </a:t>
            </a:r>
            <a:r>
              <a:rPr lang="en-GB" dirty="0" smtClean="0"/>
              <a:t>needs to be </a:t>
            </a:r>
            <a:r>
              <a:rPr lang="en-GB" dirty="0"/>
              <a:t>tested </a:t>
            </a:r>
            <a:r>
              <a:rPr lang="en-GB" dirty="0" smtClean="0"/>
              <a:t>(adapted?) </a:t>
            </a:r>
            <a:r>
              <a:rPr lang="en-GB" dirty="0"/>
              <a:t>for a wider range of crops grown on a variety of soil types with differing </a:t>
            </a:r>
            <a:r>
              <a:rPr lang="en-GB" dirty="0" err="1" smtClean="0"/>
              <a:t>mineralogies</a:t>
            </a:r>
            <a:r>
              <a:rPr lang="en-GB" dirty="0" smtClean="0"/>
              <a:t> </a:t>
            </a:r>
            <a:endParaRPr lang="en-GB" dirty="0"/>
          </a:p>
          <a:p>
            <a:pPr lvl="0"/>
            <a:r>
              <a:rPr lang="en-GB" dirty="0" smtClean="0"/>
              <a:t>Process-based </a:t>
            </a:r>
            <a:r>
              <a:rPr lang="en-GB" dirty="0"/>
              <a:t>soil-plant models </a:t>
            </a:r>
            <a:r>
              <a:rPr lang="en-GB" dirty="0" smtClean="0"/>
              <a:t>WP3 developed for </a:t>
            </a:r>
            <a:r>
              <a:rPr lang="en-GB" dirty="0" err="1"/>
              <a:t>Sr</a:t>
            </a:r>
            <a:r>
              <a:rPr lang="en-GB" dirty="0"/>
              <a:t> </a:t>
            </a:r>
            <a:r>
              <a:rPr lang="en-GB" dirty="0" smtClean="0"/>
              <a:t>need </a:t>
            </a:r>
            <a:r>
              <a:rPr lang="en-GB" dirty="0"/>
              <a:t>further </a:t>
            </a:r>
            <a:r>
              <a:rPr lang="en-GB" dirty="0" smtClean="0"/>
              <a:t>validation/testing</a:t>
            </a:r>
          </a:p>
          <a:p>
            <a:pPr lvl="1"/>
            <a:r>
              <a:rPr lang="en-GB" sz="2000" dirty="0" smtClean="0">
                <a:ea typeface="+mn-ea"/>
                <a:cs typeface="+mn-cs"/>
              </a:rPr>
              <a:t>How do we incorporate into </a:t>
            </a:r>
            <a:r>
              <a:rPr lang="en-GB" sz="2000" dirty="0">
                <a:ea typeface="+mn-ea"/>
                <a:cs typeface="+mn-cs"/>
              </a:rPr>
              <a:t>dynamic human food chain </a:t>
            </a:r>
            <a:r>
              <a:rPr lang="en-GB" sz="2000" dirty="0" smtClean="0">
                <a:ea typeface="+mn-ea"/>
                <a:cs typeface="+mn-cs"/>
              </a:rPr>
              <a:t>models? </a:t>
            </a:r>
          </a:p>
          <a:p>
            <a:r>
              <a:rPr lang="en-GB" dirty="0"/>
              <a:t>N</a:t>
            </a:r>
            <a:r>
              <a:rPr lang="en-GB" dirty="0" smtClean="0"/>
              <a:t>eed </a:t>
            </a:r>
            <a:r>
              <a:rPr lang="en-GB" dirty="0"/>
              <a:t>to better incorporate soil based countermeasures into process-based soil plant </a:t>
            </a:r>
            <a:r>
              <a:rPr lang="en-GB" dirty="0" smtClean="0"/>
              <a:t>models</a:t>
            </a:r>
            <a:endParaRPr lang="en-GB" dirty="0"/>
          </a:p>
          <a:p>
            <a:pPr lvl="0"/>
            <a:r>
              <a:rPr lang="en-GB" dirty="0"/>
              <a:t>Focussed training and communication on the benefits and use of process-based models is </a:t>
            </a:r>
            <a:r>
              <a:rPr lang="en-GB" dirty="0" smtClean="0"/>
              <a:t>required (</a:t>
            </a:r>
            <a:r>
              <a:rPr lang="en-GB" dirty="0" smtClean="0">
                <a:solidFill>
                  <a:srgbClr val="FA8214"/>
                </a:solidFill>
              </a:rPr>
              <a:t>from WP7 workshop</a:t>
            </a:r>
            <a:r>
              <a:rPr lang="en-GB" dirty="0" smtClean="0"/>
              <a:t>)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" t="77300" r="1176"/>
          <a:stretch/>
        </p:blipFill>
        <p:spPr>
          <a:xfrm>
            <a:off x="107504" y="5301208"/>
            <a:ext cx="8928992" cy="155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62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B050"/>
                </a:solidFill>
              </a:rPr>
              <a:t>From CONFIDENCE WP3 studies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Further </a:t>
            </a:r>
            <a:r>
              <a:rPr lang="en-GB" dirty="0"/>
              <a:t>development of phylogenetic models to make predictions for edible plant parts is </a:t>
            </a:r>
            <a:r>
              <a:rPr lang="en-GB" dirty="0" smtClean="0"/>
              <a:t>required</a:t>
            </a:r>
          </a:p>
          <a:p>
            <a:pPr lvl="1"/>
            <a:r>
              <a:rPr lang="en-GB" sz="2000" dirty="0">
                <a:ea typeface="+mn-ea"/>
                <a:cs typeface="+mn-cs"/>
              </a:rPr>
              <a:t>Link to process-based soil-plant </a:t>
            </a:r>
            <a:r>
              <a:rPr lang="en-GB" sz="2000" dirty="0" smtClean="0">
                <a:ea typeface="+mn-ea"/>
                <a:cs typeface="+mn-cs"/>
              </a:rPr>
              <a:t>models</a:t>
            </a:r>
            <a:endParaRPr lang="en-GB" sz="2000" dirty="0">
              <a:ea typeface="+mn-ea"/>
              <a:cs typeface="+mn-cs"/>
            </a:endParaRPr>
          </a:p>
          <a:p>
            <a:r>
              <a:rPr lang="en-GB" dirty="0"/>
              <a:t>Consideration should be given to investigating the </a:t>
            </a:r>
            <a:r>
              <a:rPr lang="en-GB" dirty="0" smtClean="0"/>
              <a:t>interception </a:t>
            </a:r>
            <a:r>
              <a:rPr lang="en-GB" dirty="0"/>
              <a:t>and subsequent </a:t>
            </a:r>
            <a:r>
              <a:rPr lang="en-GB" dirty="0" smtClean="0"/>
              <a:t>transport </a:t>
            </a:r>
            <a:r>
              <a:rPr lang="en-GB" dirty="0"/>
              <a:t>of deposited fuel </a:t>
            </a:r>
            <a:r>
              <a:rPr lang="en-GB" dirty="0" smtClean="0"/>
              <a:t>particles</a:t>
            </a:r>
          </a:p>
          <a:p>
            <a:r>
              <a:rPr lang="en-GB" dirty="0" smtClean="0"/>
              <a:t>Recommend </a:t>
            </a:r>
            <a:r>
              <a:rPr lang="en-GB" dirty="0"/>
              <a:t>that FDMT parameters </a:t>
            </a:r>
            <a:r>
              <a:rPr lang="en-GB" dirty="0" smtClean="0"/>
              <a:t>are updated (and greater </a:t>
            </a:r>
            <a:r>
              <a:rPr lang="en-GB" dirty="0"/>
              <a:t>transparency should be provided where parameters have to be extrapolated because data are </a:t>
            </a:r>
            <a:r>
              <a:rPr lang="en-GB" dirty="0" smtClean="0"/>
              <a:t>lacking)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697" y="4100624"/>
            <a:ext cx="2434924" cy="16732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753" y="4100624"/>
            <a:ext cx="2230944" cy="1673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48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404664"/>
            <a:ext cx="6911975" cy="561975"/>
          </a:xfrm>
        </p:spPr>
        <p:txBody>
          <a:bodyPr/>
          <a:lstStyle/>
          <a:p>
            <a:r>
              <a:rPr lang="en-GB" dirty="0" smtClean="0">
                <a:solidFill>
                  <a:srgbClr val="00B050"/>
                </a:solidFill>
              </a:rPr>
              <a:t>From </a:t>
            </a:r>
            <a:r>
              <a:rPr lang="en-GB" dirty="0">
                <a:solidFill>
                  <a:srgbClr val="00B050"/>
                </a:solidFill>
              </a:rPr>
              <a:t>CONFIDENCE-ALLIANCE workshop on ‘human food chain radioecology’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Data on the transfer of some radionuclides are poor and emphasis should be given to providing data and/or recommending modelling </a:t>
            </a:r>
            <a:r>
              <a:rPr lang="en-GB" dirty="0" smtClean="0"/>
              <a:t>approaches</a:t>
            </a:r>
            <a:endParaRPr lang="en-GB" dirty="0"/>
          </a:p>
          <a:p>
            <a:pPr lvl="1"/>
            <a:r>
              <a:rPr lang="en-GB" dirty="0" smtClean="0"/>
              <a:t>Medical radioisotopes, decommissioning, fusion, GDF ……..</a:t>
            </a:r>
          </a:p>
          <a:p>
            <a:r>
              <a:rPr lang="en-GB" dirty="0" smtClean="0"/>
              <a:t>Need to consider regional variation – transfer, agricultural practices, regionally important foodstuffs (data lacking)</a:t>
            </a:r>
          </a:p>
          <a:p>
            <a:pPr lvl="1"/>
            <a:r>
              <a:rPr lang="en-GB" dirty="0" smtClean="0"/>
              <a:t>Radionuclide behaviour under </a:t>
            </a:r>
            <a:r>
              <a:rPr lang="en-GB" dirty="0"/>
              <a:t>c</a:t>
            </a:r>
            <a:r>
              <a:rPr lang="en-GB" dirty="0" smtClean="0"/>
              <a:t>hanging climate scenarios</a:t>
            </a:r>
          </a:p>
          <a:p>
            <a:r>
              <a:rPr lang="en-GB" dirty="0" smtClean="0"/>
              <a:t>Diets &amp; agricultural practices evolve continually – need to keep-up</a:t>
            </a:r>
          </a:p>
          <a:p>
            <a:r>
              <a:rPr lang="en-GB" dirty="0" smtClean="0"/>
              <a:t>Extrapolation approaches (phylogeny, </a:t>
            </a:r>
            <a:r>
              <a:rPr lang="en-GB" dirty="0" err="1" smtClean="0"/>
              <a:t>ionomics</a:t>
            </a:r>
            <a:r>
              <a:rPr lang="en-GB" dirty="0" smtClean="0"/>
              <a:t>, </a:t>
            </a:r>
            <a:r>
              <a:rPr lang="en-GB" dirty="0" err="1" smtClean="0"/>
              <a:t>CR</a:t>
            </a:r>
            <a:r>
              <a:rPr lang="en-GB" baseline="-25000" dirty="0" err="1" smtClean="0"/>
              <a:t>diet</a:t>
            </a:r>
            <a:r>
              <a:rPr lang="en-GB" dirty="0" smtClean="0"/>
              <a:t> for animals)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10817" y="5991898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 smtClean="0">
                <a:solidFill>
                  <a:srgbClr val="0070C0"/>
                </a:solidFill>
              </a:rPr>
              <a:t>Deliverable 9.17 (soon)                         </a:t>
            </a:r>
            <a:r>
              <a:rPr lang="en-GB" sz="1400" dirty="0" smtClean="0">
                <a:solidFill>
                  <a:srgbClr val="0070C0"/>
                </a:solidFill>
                <a:hlinkClick r:id="rId2"/>
              </a:rPr>
              <a:t>https</a:t>
            </a:r>
            <a:r>
              <a:rPr lang="en-GB" sz="1400" dirty="0">
                <a:solidFill>
                  <a:srgbClr val="0070C0"/>
                </a:solidFill>
                <a:hlinkClick r:id="rId2"/>
              </a:rPr>
              <a:t>://concert-h2020.eu/en/Publications</a:t>
            </a:r>
            <a:endParaRPr lang="en-GB" sz="1400" i="1" dirty="0">
              <a:solidFill>
                <a:srgbClr val="0070C0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87619" y="4337146"/>
            <a:ext cx="8165588" cy="1538790"/>
            <a:chOff x="110817" y="4337146"/>
            <a:chExt cx="8165588" cy="1538790"/>
          </a:xfrm>
        </p:grpSpPr>
        <p:grpSp>
          <p:nvGrpSpPr>
            <p:cNvPr id="10" name="Group 9"/>
            <p:cNvGrpSpPr/>
            <p:nvPr/>
          </p:nvGrpSpPr>
          <p:grpSpPr>
            <a:xfrm>
              <a:off x="110817" y="4337146"/>
              <a:ext cx="6119634" cy="1538790"/>
              <a:chOff x="110817" y="4337146"/>
              <a:chExt cx="6119634" cy="1538790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817" y="4337146"/>
                <a:ext cx="2051720" cy="1538790"/>
              </a:xfrm>
              <a:prstGeom prst="rect">
                <a:avLst/>
              </a:prstGeom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38541" y="4337146"/>
                <a:ext cx="2045955" cy="1534466"/>
              </a:xfrm>
              <a:prstGeom prst="rect">
                <a:avLst/>
              </a:prstGeom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84496" y="4337146"/>
                <a:ext cx="2045955" cy="1534466"/>
              </a:xfrm>
              <a:prstGeom prst="rect">
                <a:avLst/>
              </a:prstGeom>
            </p:spPr>
          </p:pic>
        </p:grp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30451" y="4337146"/>
              <a:ext cx="2045954" cy="1534466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3" t="7427" r="1183" b="24211"/>
          <a:stretch/>
        </p:blipFill>
        <p:spPr>
          <a:xfrm>
            <a:off x="2483768" y="4337146"/>
            <a:ext cx="2091252" cy="154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8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404664"/>
            <a:ext cx="6911975" cy="561975"/>
          </a:xfrm>
        </p:spPr>
        <p:txBody>
          <a:bodyPr/>
          <a:lstStyle/>
          <a:p>
            <a:r>
              <a:rPr lang="en-GB" dirty="0" smtClean="0">
                <a:solidFill>
                  <a:srgbClr val="00B050"/>
                </a:solidFill>
              </a:rPr>
              <a:t>From </a:t>
            </a:r>
            <a:r>
              <a:rPr lang="en-GB" dirty="0">
                <a:solidFill>
                  <a:srgbClr val="00B050"/>
                </a:solidFill>
              </a:rPr>
              <a:t>CONFIDENCE-ALLIANCE workshop on ‘human food chain radioecology’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Remediation</a:t>
            </a:r>
          </a:p>
          <a:p>
            <a:pPr lvl="1"/>
            <a:r>
              <a:rPr lang="en-GB" dirty="0" smtClean="0"/>
              <a:t>Crop varieties with low uptakes</a:t>
            </a:r>
          </a:p>
          <a:p>
            <a:pPr lvl="1"/>
            <a:r>
              <a:rPr lang="en-GB" dirty="0" smtClean="0"/>
              <a:t>Modelling of soil based countermeasures</a:t>
            </a:r>
          </a:p>
          <a:p>
            <a:pPr lvl="1"/>
            <a:r>
              <a:rPr lang="en-GB" dirty="0" smtClean="0"/>
              <a:t>Forests</a:t>
            </a:r>
          </a:p>
          <a:p>
            <a:pPr lvl="1"/>
            <a:r>
              <a:rPr lang="en-GB" dirty="0" smtClean="0"/>
              <a:t>Working with communities </a:t>
            </a:r>
          </a:p>
          <a:p>
            <a:r>
              <a:rPr lang="en-GB" dirty="0" smtClean="0"/>
              <a:t>Radioecological models</a:t>
            </a:r>
          </a:p>
          <a:p>
            <a:pPr lvl="1"/>
            <a:r>
              <a:rPr lang="en-GB" dirty="0" smtClean="0"/>
              <a:t>Need to be able to demonstrate validation</a:t>
            </a:r>
          </a:p>
          <a:p>
            <a:pPr lvl="1"/>
            <a:r>
              <a:rPr lang="en-GB" dirty="0" smtClean="0"/>
              <a:t>Communication (training for) with end-users</a:t>
            </a:r>
          </a:p>
          <a:p>
            <a:pPr lvl="1"/>
            <a:r>
              <a:rPr lang="en-GB" dirty="0" smtClean="0"/>
              <a:t>Consider societal consequences if predictions wrong</a:t>
            </a:r>
          </a:p>
          <a:p>
            <a:pPr lvl="1"/>
            <a:r>
              <a:rPr lang="en-GB" dirty="0" smtClean="0"/>
              <a:t>Use ‘sensible’ parameters </a:t>
            </a:r>
          </a:p>
          <a:p>
            <a:pPr lvl="1"/>
            <a:r>
              <a:rPr lang="en-GB" dirty="0" smtClean="0"/>
              <a:t>Co-stressors</a:t>
            </a:r>
          </a:p>
          <a:p>
            <a:pPr lvl="1"/>
            <a:r>
              <a:rPr lang="en-GB" dirty="0" smtClean="0"/>
              <a:t>Include uncertainty outputs</a:t>
            </a:r>
          </a:p>
          <a:p>
            <a:pPr lvl="1"/>
            <a:r>
              <a:rPr lang="en-GB" smtClean="0"/>
              <a:t>Extrapolation approaches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10817" y="5991898"/>
            <a:ext cx="6480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 smtClean="0">
                <a:solidFill>
                  <a:srgbClr val="0070C0"/>
                </a:solidFill>
              </a:rPr>
              <a:t>Deliverable 9.17 (soon)                         </a:t>
            </a:r>
            <a:r>
              <a:rPr lang="en-GB" sz="1400" dirty="0" smtClean="0">
                <a:solidFill>
                  <a:srgbClr val="0070C0"/>
                </a:solidFill>
                <a:hlinkClick r:id="rId2"/>
              </a:rPr>
              <a:t>https</a:t>
            </a:r>
            <a:r>
              <a:rPr lang="en-GB" sz="1400" dirty="0">
                <a:solidFill>
                  <a:srgbClr val="0070C0"/>
                </a:solidFill>
                <a:hlinkClick r:id="rId2"/>
              </a:rPr>
              <a:t>://concert-h2020.eu/en/Publications</a:t>
            </a:r>
            <a:endParaRPr lang="en-GB" sz="1400" i="1" dirty="0">
              <a:solidFill>
                <a:srgbClr val="0070C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933" y="3645694"/>
            <a:ext cx="2266493" cy="16998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8932" y="1536768"/>
            <a:ext cx="2266493" cy="1699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71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860</TotalTime>
  <Words>455</Words>
  <Application>Microsoft Office PowerPoint</Application>
  <PresentationFormat>On-screen Show (4:3)</PresentationFormat>
  <Paragraphs>47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Interstate-Regular</vt:lpstr>
      <vt:lpstr>KIT-PPT_Master_en_2016</vt:lpstr>
      <vt:lpstr>PowerPoint Presentation</vt:lpstr>
      <vt:lpstr>What have we done – some key things (a reminder)</vt:lpstr>
      <vt:lpstr>Recommendations for the future …..</vt:lpstr>
      <vt:lpstr>From CONFIDENCE WP3 studies</vt:lpstr>
      <vt:lpstr>From CONFIDENCE WP3 studies</vt:lpstr>
      <vt:lpstr>From CONFIDENCE-ALLIANCE workshop on ‘human food chain radioecology’</vt:lpstr>
      <vt:lpstr>From CONFIDENCE-ALLIANCE workshop on ‘human food chain radioecology’</vt:lpstr>
    </vt:vector>
  </TitlesOfParts>
  <Company>Karlsruhe Institute of Technology (KIT)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Beresford, Nick</cp:lastModifiedBy>
  <cp:revision>189</cp:revision>
  <dcterms:created xsi:type="dcterms:W3CDTF">2015-12-14T06:33:20Z</dcterms:created>
  <dcterms:modified xsi:type="dcterms:W3CDTF">2019-12-04T15:24:07Z</dcterms:modified>
</cp:coreProperties>
</file>