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89" r:id="rId2"/>
    <p:sldId id="328" r:id="rId3"/>
    <p:sldId id="327" r:id="rId4"/>
    <p:sldId id="332" r:id="rId5"/>
    <p:sldId id="333" r:id="rId6"/>
    <p:sldId id="334" r:id="rId7"/>
  </p:sldIdLst>
  <p:sldSz cx="9144000" cy="6858000" type="screen4x3"/>
  <p:notesSz cx="6805613" cy="99393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214"/>
    <a:srgbClr val="4AA0B1"/>
    <a:srgbClr val="DCA01E"/>
    <a:srgbClr val="A01E28"/>
    <a:srgbClr val="008080"/>
    <a:srgbClr val="5A6EB4"/>
    <a:srgbClr val="50AAE6"/>
    <a:srgbClr val="A00078"/>
    <a:srgbClr val="A08232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1212" autoAdjust="0"/>
  </p:normalViewPr>
  <p:slideViewPr>
    <p:cSldViewPr>
      <p:cViewPr varScale="1">
        <p:scale>
          <a:sx n="88" d="100"/>
          <a:sy n="88" d="100"/>
        </p:scale>
        <p:origin x="-114" y="-6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1572" y="-102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939" y="0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562" y="4721186"/>
            <a:ext cx="5444490" cy="447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646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939" y="9440646"/>
            <a:ext cx="2949099" cy="49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92972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7834078" y="24992"/>
            <a:ext cx="1235055" cy="258854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1B492441-0EAF-483D-8500-C54EB8F6570A}" type="datetime1">
              <a:rPr lang="nl-BE" smtClean="0"/>
              <a:pPr>
                <a:defRPr/>
              </a:pPr>
              <a:t>1/12/2019</a:t>
            </a:fld>
            <a:endParaRPr lang="nl-BE" dirty="0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00104" y="6455849"/>
            <a:ext cx="1543792" cy="32514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2417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01.12.2019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tatiana.duranova@vuje.sk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cturcanu@sckcen.b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12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359" y="1772816"/>
            <a:ext cx="78733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ctr" hangingPunct="1"/>
            <a:r>
              <a:rPr lang="en-US" sz="2600" b="1" dirty="0" smtClean="0">
                <a:solidFill>
                  <a:srgbClr val="4AA0B1"/>
                </a:solidFill>
              </a:rPr>
              <a:t>WP7: Education and Training</a:t>
            </a:r>
            <a:endParaRPr lang="en-US" sz="2600" b="1" dirty="0">
              <a:solidFill>
                <a:srgbClr val="4AA0B1"/>
              </a:solidFill>
            </a:endParaRPr>
          </a:p>
          <a:p>
            <a:pPr algn="ctr" eaLnBrk="1" fontAlgn="ctr" hangingPunct="1"/>
            <a:endParaRPr lang="en-US" sz="2600" dirty="0" smtClean="0">
              <a:solidFill>
                <a:srgbClr val="007DC3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 eaLnBrk="1" fontAlgn="ctr" hangingPunct="1"/>
            <a:r>
              <a:rPr lang="en-US" sz="2600" b="1" dirty="0" smtClean="0">
                <a:solidFill>
                  <a:srgbClr val="FF0000"/>
                </a:solidFill>
                <a:latin typeface="Segoe UI Light" pitchFamily="34" charset="0"/>
              </a:rPr>
              <a:t> </a:t>
            </a:r>
            <a:endParaRPr lang="en-US" sz="2600" dirty="0" smtClean="0">
              <a:solidFill>
                <a:srgbClr val="FF0000"/>
              </a:solidFill>
              <a:latin typeface="Segoe UI Ligh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7731" y="3865697"/>
            <a:ext cx="7918685" cy="1590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FA8214"/>
                </a:solidFill>
              </a:rPr>
              <a:t>Achievements and way forward</a:t>
            </a:r>
          </a:p>
          <a:p>
            <a:pPr algn="ctr"/>
            <a:endParaRPr lang="en-GB" sz="1600" baseline="30000" dirty="0"/>
          </a:p>
          <a:p>
            <a:pPr algn="ctr"/>
            <a:endParaRPr lang="en-GB" sz="1600" baseline="30000" dirty="0" smtClean="0"/>
          </a:p>
          <a:p>
            <a:pPr algn="ctr"/>
            <a:r>
              <a:rPr lang="en-GB" sz="1600" dirty="0" smtClean="0"/>
              <a:t>Tatiana </a:t>
            </a:r>
            <a:r>
              <a:rPr lang="en-GB" sz="1600" dirty="0" err="1" smtClean="0"/>
              <a:t>Duranova</a:t>
            </a:r>
            <a:r>
              <a:rPr lang="en-GB" sz="1600" dirty="0" smtClean="0"/>
              <a:t>, </a:t>
            </a:r>
            <a:r>
              <a:rPr lang="en-GB" sz="1600" dirty="0" smtClean="0"/>
              <a:t>on behalf of </a:t>
            </a:r>
            <a:r>
              <a:rPr lang="en-GB" sz="1600" dirty="0" smtClean="0"/>
              <a:t>WP7</a:t>
            </a:r>
            <a:endParaRPr lang="en-GB" sz="1600" dirty="0" smtClean="0"/>
          </a:p>
          <a:p>
            <a:pPr algn="ctr"/>
            <a:r>
              <a:rPr lang="en-GB" sz="1600" dirty="0" smtClean="0">
                <a:hlinkClick r:id="rId3"/>
              </a:rPr>
              <a:t>tatiana.duranova@vuje.sk</a:t>
            </a:r>
            <a:r>
              <a:rPr lang="en-GB" sz="1600" dirty="0" smtClean="0"/>
              <a:t> </a:t>
            </a:r>
            <a:endParaRPr lang="en-GB" sz="1600" dirty="0" smtClean="0"/>
          </a:p>
          <a:p>
            <a:pPr algn="ctr"/>
            <a:endParaRPr lang="en-GB" sz="2000" dirty="0" smtClean="0">
              <a:latin typeface="+mn-lt"/>
              <a:hlinkClick r:id="rId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6021288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CONFIDENCE dissemination workshop, 2-5 December 2019, Bratislava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0614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67" y="548680"/>
            <a:ext cx="6911975" cy="561975"/>
          </a:xfrm>
        </p:spPr>
        <p:txBody>
          <a:bodyPr/>
          <a:lstStyle/>
          <a:p>
            <a:r>
              <a:rPr lang="en-US" sz="2000" dirty="0" smtClean="0">
                <a:solidFill>
                  <a:srgbClr val="4AA0B1"/>
                </a:solidFill>
              </a:rPr>
              <a:t>WP7: Education and Training</a:t>
            </a:r>
            <a:endParaRPr lang="en-US" sz="2000" dirty="0">
              <a:solidFill>
                <a:srgbClr val="4AA0B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167" y="1484784"/>
            <a:ext cx="8507313" cy="4678238"/>
          </a:xfrm>
        </p:spPr>
        <p:txBody>
          <a:bodyPr/>
          <a:lstStyle/>
          <a:p>
            <a:pPr marL="0" indent="0">
              <a:buNone/>
            </a:pPr>
            <a:r>
              <a:rPr lang="en-GB" b="1" dirty="0" smtClean="0">
                <a:solidFill>
                  <a:srgbClr val="FA8214"/>
                </a:solidFill>
              </a:rPr>
              <a:t>Main objectives: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 smtClean="0">
                <a:solidFill>
                  <a:srgbClr val="4AA0B1"/>
                </a:solidFill>
              </a:rPr>
              <a:t>Training </a:t>
            </a:r>
            <a:r>
              <a:rPr lang="en-US" sz="1800" dirty="0">
                <a:solidFill>
                  <a:srgbClr val="4AA0B1"/>
                </a:solidFill>
              </a:rPr>
              <a:t>course and education materials for decision makers and </a:t>
            </a:r>
            <a:r>
              <a:rPr lang="en-US" sz="1800" dirty="0" smtClean="0">
                <a:solidFill>
                  <a:srgbClr val="4AA0B1"/>
                </a:solidFill>
              </a:rPr>
              <a:t>stakeholders </a:t>
            </a:r>
            <a:r>
              <a:rPr lang="en-GB" sz="1800" dirty="0" smtClean="0"/>
              <a:t>development as </a:t>
            </a:r>
            <a:r>
              <a:rPr lang="en-US" sz="1800" b="1" dirty="0">
                <a:solidFill>
                  <a:srgbClr val="FA8214"/>
                </a:solidFill>
              </a:rPr>
              <a:t>Guidance on the use  of uncertainty information by decision makers at the various levels within the decision making process</a:t>
            </a:r>
            <a:r>
              <a:rPr lang="en-US" sz="1800" dirty="0"/>
              <a:t> </a:t>
            </a:r>
            <a:endParaRPr lang="en-GB" sz="1800" dirty="0" smtClean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>
                <a:solidFill>
                  <a:srgbClr val="4AA0B1"/>
                </a:solidFill>
              </a:rPr>
              <a:t>T</a:t>
            </a:r>
            <a:r>
              <a:rPr lang="en-US" sz="1800" dirty="0" smtClean="0">
                <a:solidFill>
                  <a:srgbClr val="4AA0B1"/>
                </a:solidFill>
              </a:rPr>
              <a:t>raining </a:t>
            </a:r>
            <a:r>
              <a:rPr lang="en-US" sz="1800" dirty="0">
                <a:solidFill>
                  <a:srgbClr val="4AA0B1"/>
                </a:solidFill>
              </a:rPr>
              <a:t>course/workshop for students and professionals </a:t>
            </a:r>
            <a:r>
              <a:rPr lang="en-US" sz="1800" dirty="0"/>
              <a:t>transferring knowledge from </a:t>
            </a:r>
            <a:r>
              <a:rPr lang="en-US" sz="1800" b="1" dirty="0">
                <a:solidFill>
                  <a:srgbClr val="FA8214"/>
                </a:solidFill>
              </a:rPr>
              <a:t>Derivation and application of ‘process’ based models to predict radionuclide activity concentrations in foodstuffs </a:t>
            </a:r>
            <a:endParaRPr lang="en-GB" sz="1800" dirty="0" smtClean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800" dirty="0" smtClean="0">
                <a:solidFill>
                  <a:srgbClr val="4AA0B1"/>
                </a:solidFill>
              </a:rPr>
              <a:t>Series </a:t>
            </a:r>
            <a:r>
              <a:rPr lang="en-US" sz="1800" dirty="0">
                <a:solidFill>
                  <a:srgbClr val="4AA0B1"/>
                </a:solidFill>
              </a:rPr>
              <a:t>of lectures and round table discussions at faculties of crisis management, communication and media studies </a:t>
            </a:r>
            <a:r>
              <a:rPr lang="en-US" sz="1800" dirty="0"/>
              <a:t>focused on </a:t>
            </a:r>
            <a:r>
              <a:rPr lang="en-US" sz="1800" b="1" dirty="0">
                <a:solidFill>
                  <a:srgbClr val="FA8214"/>
                </a:solidFill>
              </a:rPr>
              <a:t>Building of capabilities, trust and confidence in radiation protection issues (engage the young </a:t>
            </a:r>
            <a:r>
              <a:rPr lang="en-US" sz="1800" b="1" dirty="0" smtClean="0">
                <a:solidFill>
                  <a:srgbClr val="FA8214"/>
                </a:solidFill>
              </a:rPr>
              <a:t>generation</a:t>
            </a:r>
            <a:r>
              <a:rPr lang="en-US" sz="1800" dirty="0" smtClean="0">
                <a:solidFill>
                  <a:srgbClr val="4AA0B1"/>
                </a:solidFill>
              </a:rPr>
              <a:t> </a:t>
            </a:r>
            <a:r>
              <a:rPr lang="en-GB" sz="1800" dirty="0" smtClean="0">
                <a:solidFill>
                  <a:srgbClr val="4AA0B1"/>
                </a:solidFill>
              </a:rPr>
              <a:t> </a:t>
            </a:r>
            <a:endParaRPr lang="en-GB" sz="1800" dirty="0" smtClean="0">
              <a:solidFill>
                <a:srgbClr val="4AA0B1"/>
              </a:solidFill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sz="1800" dirty="0" smtClean="0">
                <a:solidFill>
                  <a:srgbClr val="4AA0B1"/>
                </a:solidFill>
              </a:rPr>
              <a:t>Dissemination of knowledge and achievements </a:t>
            </a:r>
            <a:r>
              <a:rPr lang="en-GB" sz="1800" dirty="0" smtClean="0"/>
              <a:t>through the </a:t>
            </a:r>
            <a:r>
              <a:rPr lang="en-GB" sz="1800" b="1" dirty="0" smtClean="0">
                <a:solidFill>
                  <a:srgbClr val="FA8214"/>
                </a:solidFill>
              </a:rPr>
              <a:t>Dissemination workshop </a:t>
            </a:r>
            <a:r>
              <a:rPr lang="en-GB" sz="1800" dirty="0" smtClean="0"/>
              <a:t>and </a:t>
            </a:r>
            <a:r>
              <a:rPr lang="en-GB" sz="1800" b="1" dirty="0">
                <a:solidFill>
                  <a:srgbClr val="FA8214"/>
                </a:solidFill>
              </a:rPr>
              <a:t>O</a:t>
            </a:r>
            <a:r>
              <a:rPr lang="en-GB" sz="1800" b="1" dirty="0" smtClean="0">
                <a:solidFill>
                  <a:srgbClr val="FA8214"/>
                </a:solidFill>
              </a:rPr>
              <a:t>pen Access publications (Radioprotection Journal, etc.)</a:t>
            </a:r>
            <a:endParaRPr lang="en-US" sz="1800" b="1" dirty="0">
              <a:solidFill>
                <a:srgbClr val="FA82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46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823" y="261423"/>
            <a:ext cx="6911975" cy="770042"/>
          </a:xfrm>
        </p:spPr>
        <p:txBody>
          <a:bodyPr/>
          <a:lstStyle/>
          <a:p>
            <a:r>
              <a:rPr lang="en-US" dirty="0">
                <a:solidFill>
                  <a:srgbClr val="4AA0B1"/>
                </a:solidFill>
              </a:rPr>
              <a:t>How we </a:t>
            </a:r>
            <a:r>
              <a:rPr lang="en-US" dirty="0" smtClean="0">
                <a:solidFill>
                  <a:srgbClr val="4AA0B1"/>
                </a:solidFill>
              </a:rPr>
              <a:t>achieved this?</a:t>
            </a:r>
            <a:endParaRPr lang="en-US" dirty="0">
              <a:solidFill>
                <a:srgbClr val="4AA0B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718" y="1196752"/>
            <a:ext cx="8356600" cy="4894262"/>
          </a:xfrm>
        </p:spPr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067944" y="1268760"/>
            <a:ext cx="23762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A8214"/>
                </a:solidFill>
              </a:rPr>
              <a:t>Workshop ”Do process-based models have a role in human food chain </a:t>
            </a:r>
            <a:r>
              <a:rPr lang="en-US" sz="1600" b="1" dirty="0" smtClean="0">
                <a:solidFill>
                  <a:srgbClr val="FA8214"/>
                </a:solidFill>
              </a:rPr>
              <a:t>assessments</a:t>
            </a:r>
            <a:r>
              <a:rPr lang="en-US" sz="1600" b="1" dirty="0">
                <a:solidFill>
                  <a:srgbClr val="FA8214"/>
                </a:solidFill>
              </a:rPr>
              <a:t>”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38040" y="1234257"/>
            <a:ext cx="33978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A8214"/>
                </a:solidFill>
              </a:rPr>
              <a:t>Training </a:t>
            </a:r>
            <a:r>
              <a:rPr lang="en-US" sz="1600" b="1" dirty="0">
                <a:solidFill>
                  <a:srgbClr val="FA8214"/>
                </a:solidFill>
              </a:rPr>
              <a:t>course: “Use of uncertain information by decision makers at the various levels within the decision making process and </a:t>
            </a:r>
            <a:r>
              <a:rPr lang="en-US" sz="1600" b="1" dirty="0" smtClean="0">
                <a:solidFill>
                  <a:srgbClr val="FA8214"/>
                </a:solidFill>
              </a:rPr>
              <a:t>its communication” </a:t>
            </a:r>
            <a:endParaRPr lang="en-US" sz="1600" b="1" dirty="0">
              <a:solidFill>
                <a:srgbClr val="FA8214"/>
              </a:solidFill>
            </a:endParaRPr>
          </a:p>
        </p:txBody>
      </p:sp>
      <p:grpSp>
        <p:nvGrpSpPr>
          <p:cNvPr id="22" name="Skupina 21"/>
          <p:cNvGrpSpPr/>
          <p:nvPr/>
        </p:nvGrpSpPr>
        <p:grpSpPr>
          <a:xfrm>
            <a:off x="395536" y="2773409"/>
            <a:ext cx="2189285" cy="2482128"/>
            <a:chOff x="218052" y="3742817"/>
            <a:chExt cx="2189285" cy="2482128"/>
          </a:xfrm>
        </p:grpSpPr>
        <p:pic>
          <p:nvPicPr>
            <p:cNvPr id="23" name="Picture 9" descr="D:\Users\v015662\Documents\TXT\CONCERT\CONFIDENCE\WP7 E&amp;T\Task 7.1 Training\Organizacne zabezpecenie SNUS\Foto\20190513_20402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1640" y="4790682"/>
              <a:ext cx="1075697" cy="1434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1" descr="D:\Users\v015662\Documents\TXT\CONCERT\CONFIDENCE\WP7 E&amp;T\Task 7.1 Training\Organizacne zabezpecenie SNUS\Foto\20190515_102953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3742817"/>
              <a:ext cx="1597801" cy="11983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0" descr="D:\Users\v015662\Documents\TXT\CONCERT\CONFIDENCE\WP7 E&amp;T\Task 7.1 Training\Organizacne zabezpecenie SNUS\Foto\20190513_14505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052" y="4437112"/>
              <a:ext cx="1113588" cy="1484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Skupina 34"/>
          <p:cNvGrpSpPr/>
          <p:nvPr/>
        </p:nvGrpSpPr>
        <p:grpSpPr>
          <a:xfrm>
            <a:off x="6043433" y="1287889"/>
            <a:ext cx="2705031" cy="2285127"/>
            <a:chOff x="6300193" y="3754441"/>
            <a:chExt cx="2613718" cy="2480717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16216" y="3754441"/>
              <a:ext cx="2092222" cy="1258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8344" y="4994660"/>
              <a:ext cx="1245567" cy="1026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1" descr="C:\Users\nab\Dropbox (Radioecology)\Screenshots\Screenshot 2019-09-16 16.06.20.png"/>
            <p:cNvPicPr/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65" t="15439" r="2967" b="12039"/>
            <a:stretch/>
          </p:blipFill>
          <p:spPr bwMode="auto">
            <a:xfrm>
              <a:off x="6300193" y="5157192"/>
              <a:ext cx="1800200" cy="1077966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39" name="Skupina 38"/>
          <p:cNvGrpSpPr/>
          <p:nvPr/>
        </p:nvGrpSpPr>
        <p:grpSpPr>
          <a:xfrm>
            <a:off x="6043433" y="4941168"/>
            <a:ext cx="2520280" cy="997369"/>
            <a:chOff x="2555776" y="3742817"/>
            <a:chExt cx="3600400" cy="1368152"/>
          </a:xfrm>
        </p:grpSpPr>
        <p:pic>
          <p:nvPicPr>
            <p:cNvPr id="40" name="Picture 5" descr="C:\Users\tperko\Pictures\telefon3\IMG_20180322_112013.jpg"/>
            <p:cNvPicPr/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0" t="5532" r="1"/>
            <a:stretch/>
          </p:blipFill>
          <p:spPr bwMode="auto">
            <a:xfrm>
              <a:off x="2555776" y="3742817"/>
              <a:ext cx="1800200" cy="136815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41" name="Picture 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7984" y="3789040"/>
              <a:ext cx="1728192" cy="1292715"/>
            </a:xfrm>
            <a:prstGeom prst="rect">
              <a:avLst/>
            </a:prstGeom>
          </p:spPr>
        </p:pic>
      </p:grpSp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827" y="3717032"/>
            <a:ext cx="3240359" cy="1179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Obrázok 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861205"/>
            <a:ext cx="1872208" cy="156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Rectangle 23"/>
          <p:cNvSpPr/>
          <p:nvPr/>
        </p:nvSpPr>
        <p:spPr>
          <a:xfrm>
            <a:off x="2771800" y="4667652"/>
            <a:ext cx="23911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solidFill>
                  <a:srgbClr val="FA8214"/>
                </a:solidFill>
              </a:rPr>
              <a:t>CONFIDENCE Dissemination Workshop </a:t>
            </a:r>
          </a:p>
          <a:p>
            <a:endParaRPr lang="en-US" sz="1600" b="1" dirty="0">
              <a:solidFill>
                <a:srgbClr val="FA8214"/>
              </a:solidFill>
            </a:endParaRPr>
          </a:p>
          <a:p>
            <a:r>
              <a:rPr lang="en-US" sz="1600" b="1" dirty="0" smtClean="0">
                <a:solidFill>
                  <a:srgbClr val="FA8214"/>
                </a:solidFill>
              </a:rPr>
              <a:t>Open Access publications</a:t>
            </a:r>
            <a:endParaRPr lang="en-US" sz="1600" b="1" dirty="0">
              <a:solidFill>
                <a:srgbClr val="FA8214"/>
              </a:solidFill>
            </a:endParaRPr>
          </a:p>
        </p:txBody>
      </p: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374" y="4736935"/>
            <a:ext cx="1011025" cy="135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480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356600" cy="4894262"/>
          </a:xfrm>
        </p:spPr>
        <p:txBody>
          <a:bodyPr/>
          <a:lstStyle/>
          <a:p>
            <a:r>
              <a:rPr lang="en-US" sz="1900" dirty="0"/>
              <a:t>“I learnt here about decisions tools as well as different uncertainties across different stages and multi-disciplinary aspects.“</a:t>
            </a:r>
          </a:p>
          <a:p>
            <a:r>
              <a:rPr lang="en-US" sz="1900" dirty="0"/>
              <a:t>“I can go back home and use these tools and provide some feedback.” </a:t>
            </a:r>
          </a:p>
          <a:p>
            <a:r>
              <a:rPr lang="en-US" sz="1900" dirty="0"/>
              <a:t>“What I would like to take home from this workshop is how I can engage food agencies in these situations of what CONFIDENCE is dealing with. The second goal is to think how we can apply this to our country context.”</a:t>
            </a:r>
          </a:p>
          <a:p>
            <a:r>
              <a:rPr lang="en-US" sz="1900" dirty="0"/>
              <a:t> “I got the chance to understand what everyone is doing, got to know about different packages, and get in touch with people from different disciplines.”</a:t>
            </a:r>
          </a:p>
          <a:p>
            <a:r>
              <a:rPr lang="en-US" sz="1900" dirty="0"/>
              <a:t>“It was very useful to have different points of view.”</a:t>
            </a:r>
          </a:p>
          <a:p>
            <a:r>
              <a:rPr lang="en-US" sz="1900" dirty="0"/>
              <a:t>“It was very useful to see what is being done on Europe so that we can exchange information with each-other.”</a:t>
            </a:r>
          </a:p>
          <a:p>
            <a:r>
              <a:rPr lang="en-US" sz="1900" dirty="0"/>
              <a:t>“The fact that some of our countries don’t have NPPs, doesn’t mean that we aren’t related to or shouldn’t be involved in emergency situations</a:t>
            </a:r>
            <a:r>
              <a:rPr lang="en-US" sz="1900" dirty="0" smtClean="0"/>
              <a:t>.”</a:t>
            </a:r>
            <a:endParaRPr lang="en-US" sz="19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23528" y="260648"/>
            <a:ext cx="6911975" cy="770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 dirty="0" smtClean="0">
                <a:solidFill>
                  <a:srgbClr val="4AA0B1"/>
                </a:solidFill>
              </a:rPr>
              <a:t>Contributions to </a:t>
            </a:r>
            <a:r>
              <a:rPr lang="en-US" kern="0" dirty="0" smtClean="0">
                <a:solidFill>
                  <a:srgbClr val="4AA0B1"/>
                </a:solidFill>
              </a:rPr>
              <a:t>Education and Training</a:t>
            </a:r>
            <a:endParaRPr lang="en-US" kern="0" dirty="0">
              <a:solidFill>
                <a:srgbClr val="4AA0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04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AA0B1"/>
                </a:solidFill>
              </a:rPr>
              <a:t>Ideas for </a:t>
            </a:r>
            <a:r>
              <a:rPr lang="en-US" dirty="0">
                <a:solidFill>
                  <a:srgbClr val="4AA0B1"/>
                </a:solidFill>
              </a:rPr>
              <a:t>further R&amp;D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1124744"/>
            <a:ext cx="8141915" cy="504056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 smtClean="0"/>
              <a:t>Apply the training course and lectures developed to any radiological aspects, not only to nuclear, </a:t>
            </a:r>
            <a:r>
              <a:rPr lang="en-US" dirty="0"/>
              <a:t>e.g. transport accidents, fire in a hospital treating patients, terrorist attacks, </a:t>
            </a:r>
            <a:r>
              <a:rPr lang="en-US" dirty="0" smtClean="0"/>
              <a:t>etc.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To increase media attention to the issues studied, </a:t>
            </a:r>
            <a:r>
              <a:rPr lang="en-US" dirty="0" err="1" smtClean="0"/>
              <a:t>analysed</a:t>
            </a:r>
            <a:r>
              <a:rPr lang="en-US" dirty="0" smtClean="0"/>
              <a:t> and developed in the area of uncertainties as well as efforts made to treat or reduce them via workshops and training courses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Education and training of public in different age via experiences from  participation in different activities (education in schools, Universities and Universities of Third Age, exercises) to be educated regarding radiological/nuclear aspects, dangers, risks, countermeasures, decision making at different levels, etc.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Further develop and apply the training </a:t>
            </a:r>
            <a:r>
              <a:rPr lang="en-US" dirty="0"/>
              <a:t>course </a:t>
            </a:r>
            <a:r>
              <a:rPr lang="en-US" dirty="0" smtClean="0"/>
              <a:t>“Use </a:t>
            </a:r>
            <a:r>
              <a:rPr lang="en-US" dirty="0"/>
              <a:t>of uncertain information by decision makers at the various levels within the decision making process and its </a:t>
            </a:r>
            <a:r>
              <a:rPr lang="en-US" dirty="0" smtClean="0"/>
              <a:t>communication” based on the CONFIDENCE Dissemination workshop outcomes and materials on regularly level complementary to the NERIS training courses.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83103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AA0B1"/>
                </a:solidFill>
              </a:rPr>
              <a:t>Ideas for </a:t>
            </a:r>
            <a:r>
              <a:rPr lang="en-US" dirty="0">
                <a:solidFill>
                  <a:srgbClr val="4AA0B1"/>
                </a:solidFill>
              </a:rPr>
              <a:t>further </a:t>
            </a:r>
            <a:r>
              <a:rPr lang="en-US" dirty="0" smtClean="0">
                <a:solidFill>
                  <a:srgbClr val="4AA0B1"/>
                </a:solidFill>
              </a:rPr>
              <a:t>R&amp;D (cont.)</a:t>
            </a:r>
            <a:endParaRPr lang="en-US" dirty="0">
              <a:solidFill>
                <a:srgbClr val="4AA0B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1124744"/>
            <a:ext cx="8141915" cy="504056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 smtClean="0"/>
              <a:t>Analyze recommendations developed for stakeholders engagement (ENGAGE Project) and strategy development with all involved within the emergency response and recovery processes (CONFIDENCE and TERRITORIES projects) for development of a complex method of education and training alongside the setting up a new stakeholders network to facilitate the involvement of local actors in the preparedness of emergency response and recovery</a:t>
            </a:r>
          </a:p>
          <a:p>
            <a:pPr>
              <a:spcBef>
                <a:spcPts val="600"/>
              </a:spcBef>
            </a:pPr>
            <a:r>
              <a:rPr lang="en-US" dirty="0"/>
              <a:t>Communication tools and messages should be developed and tested before an </a:t>
            </a:r>
            <a:r>
              <a:rPr lang="en-US" dirty="0" smtClean="0"/>
              <a:t>emergency and included in the education and training </a:t>
            </a:r>
            <a:r>
              <a:rPr lang="en-US" dirty="0" err="1" smtClean="0"/>
              <a:t>programmes</a:t>
            </a:r>
            <a:r>
              <a:rPr lang="en-US" dirty="0" smtClean="0"/>
              <a:t> of the wide range of stakeholders including public and mass media.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15511860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4896</TotalTime>
  <Words>635</Words>
  <Application>Microsoft Office PowerPoint</Application>
  <PresentationFormat>Prezentácia na obrazovke (4:3)</PresentationFormat>
  <Paragraphs>41</Paragraphs>
  <Slides>6</Slides>
  <Notes>1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6</vt:i4>
      </vt:variant>
    </vt:vector>
  </HeadingPairs>
  <TitlesOfParts>
    <vt:vector size="7" baseType="lpstr">
      <vt:lpstr>KIT-PPT_Master_en_2016</vt:lpstr>
      <vt:lpstr>Prezentácia programu PowerPoint</vt:lpstr>
      <vt:lpstr>WP7: Education and Training</vt:lpstr>
      <vt:lpstr>How we achieved this?</vt:lpstr>
      <vt:lpstr>Prezentácia programu PowerPoint</vt:lpstr>
      <vt:lpstr>Ideas for further R&amp;D</vt:lpstr>
      <vt:lpstr>Ideas for further R&amp;D (cont.)</vt:lpstr>
    </vt:vector>
  </TitlesOfParts>
  <Company>Karlsruhe Institute of Technology (KIT)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Ďúranová Tatiana, 200</cp:lastModifiedBy>
  <cp:revision>296</cp:revision>
  <cp:lastPrinted>2019-12-01T11:42:17Z</cp:lastPrinted>
  <dcterms:created xsi:type="dcterms:W3CDTF">2015-12-14T06:33:20Z</dcterms:created>
  <dcterms:modified xsi:type="dcterms:W3CDTF">2019-12-01T11:42:30Z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exandriaPath">
    <vt:lpwstr/>
  </property>
</Properties>
</file>