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1"/>
  </p:notesMasterIdLst>
  <p:sldIdLst>
    <p:sldId id="256" r:id="rId2"/>
    <p:sldId id="318" r:id="rId3"/>
    <p:sldId id="336" r:id="rId4"/>
    <p:sldId id="330" r:id="rId5"/>
    <p:sldId id="331" r:id="rId6"/>
    <p:sldId id="332" r:id="rId7"/>
    <p:sldId id="335" r:id="rId8"/>
    <p:sldId id="329" r:id="rId9"/>
    <p:sldId id="302" r:id="rId1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TA"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CC"/>
    <a:srgbClr val="F2B800"/>
    <a:srgbClr val="2E74B5"/>
    <a:srgbClr val="00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972" autoAdjust="0"/>
    <p:restoredTop sz="94660"/>
  </p:normalViewPr>
  <p:slideViewPr>
    <p:cSldViewPr snapToGrid="0">
      <p:cViewPr>
        <p:scale>
          <a:sx n="66" d="100"/>
          <a:sy n="66" d="100"/>
        </p:scale>
        <p:origin x="1388" y="28"/>
      </p:cViewPr>
      <p:guideLst>
        <p:guide orient="horz" pos="2160"/>
        <p:guide pos="2880"/>
      </p:guideLst>
    </p:cSldViewPr>
  </p:slideViewPr>
  <p:notesTextViewPr>
    <p:cViewPr>
      <p:scale>
        <a:sx n="1" d="1"/>
        <a:sy n="1" d="1"/>
      </p:scale>
      <p:origin x="0" y="0"/>
    </p:cViewPr>
  </p:notesTextViewPr>
  <p:sorterViewPr>
    <p:cViewPr>
      <p:scale>
        <a:sx n="66" d="100"/>
        <a:sy n="66" d="100"/>
      </p:scale>
      <p:origin x="0" y="47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79A24A-5713-40B1-9234-65FE002DD69D}" type="datetimeFigureOut">
              <a:rPr lang="es-ES" smtClean="0"/>
              <a:pPr/>
              <a:t>04/12/2019</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3DE5E3-CCBD-4D39-8CF6-B769D7C34C95}" type="slidenum">
              <a:rPr lang="es-ES" smtClean="0"/>
              <a:pPr/>
              <a:t>‹Nº›</a:t>
            </a:fld>
            <a:endParaRPr lang="es-ES"/>
          </a:p>
        </p:txBody>
      </p:sp>
    </p:spTree>
    <p:extLst>
      <p:ext uri="{BB962C8B-B14F-4D97-AF65-F5344CB8AC3E}">
        <p14:creationId xmlns:p14="http://schemas.microsoft.com/office/powerpoint/2010/main" val="3003339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1.jpeg"/><Relationship Id="rId5" Type="http://schemas.openxmlformats.org/officeDocument/2006/relationships/image" Target="../media/image9.png"/><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pal">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2094210" y="2698376"/>
            <a:ext cx="4955580" cy="448014"/>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600" b="0" smtClean="0">
                <a:solidFill>
                  <a:schemeClr val="tx1"/>
                </a:solidFill>
                <a:latin typeface="Arial" panose="020B0604020202020204" pitchFamily="34" charset="0"/>
                <a:cs typeface="Arial" panose="020B0604020202020204" pitchFamily="34" charset="0"/>
              </a:defRPr>
            </a:lvl1pPr>
          </a:lstStyle>
          <a:p>
            <a:pPr lvl="0"/>
            <a:r>
              <a:rPr lang="es-ES" altLang="es-ES" noProof="0" smtClean="0"/>
              <a:t>Haga clic para editar el estilo de subtítulo del patrón</a:t>
            </a:r>
            <a:endParaRPr lang="en-GB" altLang="es-ES" noProof="0" dirty="0" smtClean="0"/>
          </a:p>
        </p:txBody>
      </p:sp>
      <p:sp>
        <p:nvSpPr>
          <p:cNvPr id="6152" name="Rectangle 7"/>
          <p:cNvSpPr>
            <a:spLocks noGrp="1" noChangeArrowheads="1"/>
          </p:cNvSpPr>
          <p:nvPr>
            <p:ph type="ctrTitle" hasCustomPrompt="1"/>
          </p:nvPr>
        </p:nvSpPr>
        <p:spPr>
          <a:xfrm>
            <a:off x="1259021" y="1281955"/>
            <a:ext cx="6666300" cy="1237130"/>
          </a:xfrm>
          <a:noFill/>
          <a:effectLst/>
        </p:spPr>
        <p:txBody>
          <a:bodyPr/>
          <a:lstStyle>
            <a:lvl1pPr algn="ctr">
              <a:defRPr sz="2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smtClean="0"/>
              <a:t>Haga clic para modificar el título</a:t>
            </a:r>
          </a:p>
        </p:txBody>
      </p:sp>
      <p:sp>
        <p:nvSpPr>
          <p:cNvPr id="7" name="Rectangle 4"/>
          <p:cNvSpPr>
            <a:spLocks noChangeArrowheads="1"/>
          </p:cNvSpPr>
          <p:nvPr userDrawn="1"/>
        </p:nvSpPr>
        <p:spPr bwMode="auto">
          <a:xfrm>
            <a:off x="2604304" y="4801710"/>
            <a:ext cx="6370902" cy="1367429"/>
          </a:xfrm>
          <a:prstGeom prst="rect">
            <a:avLst/>
          </a:prstGeom>
          <a:noFill/>
          <a:ln>
            <a:noFill/>
          </a:ln>
          <a:effectLst/>
          <a:extLst/>
        </p:spPr>
        <p:txBody>
          <a:bodyPr wrap="square" lIns="26195" tIns="25592" rIns="26195" bIns="25592"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marL="674688" marR="0" lvl="1" indent="-260350" algn="r" defTabSz="828675" rtl="0" eaLnBrk="1" fontAlgn="auto" latinLnBrk="0" hangingPunct="1">
              <a:lnSpc>
                <a:spcPct val="100000"/>
              </a:lnSpc>
              <a:spcBef>
                <a:spcPts val="0"/>
              </a:spcBef>
              <a:spcAft>
                <a:spcPts val="0"/>
              </a:spcAft>
              <a:buClrTx/>
              <a:buSzTx/>
              <a:buFontTx/>
              <a:buNone/>
              <a:tabLst/>
              <a:defRPr/>
            </a:pPr>
            <a:r>
              <a:rPr lang="en-US" altLang="de-DE" sz="1800" b="0" kern="1200" dirty="0" smtClean="0">
                <a:ln>
                  <a:noFill/>
                </a:ln>
                <a:solidFill>
                  <a:schemeClr val="tx2"/>
                </a:solidFill>
                <a:effectLst/>
                <a:latin typeface="Arial" panose="020B0604020202020204" pitchFamily="34" charset="0"/>
                <a:ea typeface="ＭＳ Ｐゴシック"/>
                <a:cs typeface="Arial" panose="020B0604020202020204" pitchFamily="34" charset="0"/>
              </a:rPr>
              <a:t>CONFIDENCE Final Dissemination Workshop</a:t>
            </a:r>
          </a:p>
          <a:p>
            <a:pPr marL="674688" marR="0" lvl="1" indent="-260350" algn="r" defTabSz="828675" rtl="0" eaLnBrk="1" fontAlgn="auto" latinLnBrk="0" hangingPunct="1">
              <a:lnSpc>
                <a:spcPct val="100000"/>
              </a:lnSpc>
              <a:spcBef>
                <a:spcPts val="0"/>
              </a:spcBef>
              <a:spcAft>
                <a:spcPts val="0"/>
              </a:spcAft>
              <a:buClrTx/>
              <a:buSzTx/>
              <a:buFontTx/>
              <a:buNone/>
              <a:tabLst/>
              <a:defRPr/>
            </a:pPr>
            <a:endParaRPr lang="en-US" altLang="de-DE" sz="18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lvl="1" algn="r">
              <a:defRPr/>
            </a:pPr>
            <a:r>
              <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Coping with uncertainties for improved modelling</a:t>
            </a:r>
            <a:r>
              <a:rPr lang="en-US" altLang="es-ES" sz="18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 </a:t>
            </a:r>
            <a:r>
              <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and decision making in nuclear emergencies</a:t>
            </a:r>
          </a:p>
          <a:p>
            <a:pPr lvl="1" algn="r">
              <a:defRPr/>
            </a:pPr>
            <a:r>
              <a:rPr lang="en-US" altLang="es-ES" sz="135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2 - 5 December 2019. Bratislava, Slovakia</a:t>
            </a:r>
            <a:endParaRPr lang="en-US" altLang="es-ES" sz="1800" b="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p:txBody>
      </p:sp>
      <p:grpSp>
        <p:nvGrpSpPr>
          <p:cNvPr id="4" name="3 Grupo"/>
          <p:cNvGrpSpPr/>
          <p:nvPr userDrawn="1"/>
        </p:nvGrpSpPr>
        <p:grpSpPr>
          <a:xfrm>
            <a:off x="116876" y="6400838"/>
            <a:ext cx="6976448" cy="375829"/>
            <a:chOff x="155834" y="6400837"/>
            <a:chExt cx="9301931" cy="375829"/>
          </a:xfrm>
        </p:grpSpPr>
        <p:pic>
          <p:nvPicPr>
            <p:cNvPr id="12"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smtClean="0">
                  <a:solidFill>
                    <a:prstClr val="black"/>
                  </a:solidFill>
                  <a:latin typeface="Interstate-Regular" panose="02000603020000020004" pitchFamily="2" charset="0"/>
                </a:rPr>
                <a:t>This project has received funding from the </a:t>
              </a:r>
              <a:r>
                <a:rPr lang="en-GB" sz="825" dirty="0" err="1" smtClean="0">
                  <a:solidFill>
                    <a:prstClr val="black"/>
                  </a:solidFill>
                  <a:latin typeface="Interstate-Regular" panose="02000603020000020004" pitchFamily="2" charset="0"/>
                </a:rPr>
                <a:t>Euratom</a:t>
              </a:r>
              <a:r>
                <a:rPr lang="en-GB" sz="825" dirty="0" smtClean="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51012" y="142562"/>
            <a:ext cx="3423039" cy="1085810"/>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6755093" y="336316"/>
            <a:ext cx="2107379" cy="698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8558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1797988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236036" y="765776"/>
            <a:ext cx="3008160" cy="1063548"/>
          </a:xfrm>
        </p:spPr>
        <p:txBody>
          <a:bodyPr anchor="b"/>
          <a:lstStyle>
            <a:lvl1pPr algn="l">
              <a:defRPr sz="1350" b="1"/>
            </a:lvl1pPr>
          </a:lstStyle>
          <a:p>
            <a:r>
              <a:rPr lang="es-ES" smtClean="0"/>
              <a:t>Haga clic para modificar el estilo de título del patrón</a:t>
            </a:r>
            <a:endParaRPr lang="en-GB" dirty="0"/>
          </a:p>
        </p:txBody>
      </p:sp>
      <p:sp>
        <p:nvSpPr>
          <p:cNvPr id="3" name="Inhaltsplatzhalter 2"/>
          <p:cNvSpPr>
            <a:spLocks noGrp="1"/>
          </p:cNvSpPr>
          <p:nvPr>
            <p:ph idx="1"/>
          </p:nvPr>
        </p:nvSpPr>
        <p:spPr>
          <a:xfrm>
            <a:off x="3353637" y="765776"/>
            <a:ext cx="5112000" cy="5468063"/>
          </a:xfrm>
        </p:spPr>
        <p:txBody>
          <a:bodyPr/>
          <a:lstStyle>
            <a:lvl1pPr>
              <a:defRPr sz="2175"/>
            </a:lvl1pPr>
            <a:lvl2pPr>
              <a:defRPr sz="1875"/>
            </a:lvl2pPr>
            <a:lvl3pPr>
              <a:defRPr sz="1650"/>
            </a:lvl3pPr>
            <a:lvl4pPr>
              <a:defRPr sz="1350"/>
            </a:lvl4pPr>
            <a:lvl5pPr>
              <a:defRPr sz="1350"/>
            </a:lvl5pPr>
            <a:lvl6pPr>
              <a:defRPr sz="1350"/>
            </a:lvl6pPr>
            <a:lvl7pPr>
              <a:defRPr sz="1350"/>
            </a:lvl7pPr>
            <a:lvl8pPr>
              <a:defRPr sz="1350"/>
            </a:lvl8pPr>
            <a:lvl9pPr>
              <a:defRPr sz="135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Textplatzhalter 3"/>
          <p:cNvSpPr>
            <a:spLocks noGrp="1"/>
          </p:cNvSpPr>
          <p:nvPr>
            <p:ph type="body" sz="half" idx="2"/>
          </p:nvPr>
        </p:nvSpPr>
        <p:spPr>
          <a:xfrm>
            <a:off x="236036" y="1923683"/>
            <a:ext cx="3008160" cy="4310161"/>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smtClean="0"/>
              <a:t>Editar el estilo de texto del patrón</a:t>
            </a:r>
          </a:p>
        </p:txBody>
      </p:sp>
      <p:sp>
        <p:nvSpPr>
          <p:cNvPr id="5" name="4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2716246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801" y="4617126"/>
            <a:ext cx="5486400" cy="567420"/>
          </a:xfrm>
        </p:spPr>
        <p:txBody>
          <a:bodyPr anchor="b"/>
          <a:lstStyle>
            <a:lvl1pPr algn="l">
              <a:defRPr sz="1350" b="1"/>
            </a:lvl1pPr>
          </a:lstStyle>
          <a:p>
            <a:r>
              <a:rPr lang="es-ES" smtClean="0"/>
              <a:t>Haga clic para modificar el estilo de título del patrón</a:t>
            </a:r>
            <a:endParaRPr lang="en-GB"/>
          </a:p>
        </p:txBody>
      </p:sp>
      <p:sp>
        <p:nvSpPr>
          <p:cNvPr id="3" name="Bildplatzhalter 2"/>
          <p:cNvSpPr>
            <a:spLocks noGrp="1"/>
          </p:cNvSpPr>
          <p:nvPr>
            <p:ph type="pic" idx="1"/>
          </p:nvPr>
        </p:nvSpPr>
        <p:spPr>
          <a:xfrm>
            <a:off x="1792801" y="690644"/>
            <a:ext cx="5486400" cy="3888956"/>
          </a:xfrm>
        </p:spPr>
        <p:txBody>
          <a:bodyPr/>
          <a:lstStyle>
            <a:lvl1pPr marL="0" indent="0">
              <a:buNone/>
              <a:defRPr sz="2175"/>
            </a:lvl1pPr>
            <a:lvl2pPr marL="311037" indent="0">
              <a:buNone/>
              <a:defRPr sz="1875"/>
            </a:lvl2pPr>
            <a:lvl3pPr marL="622073" indent="0">
              <a:buNone/>
              <a:defRPr sz="1650"/>
            </a:lvl3pPr>
            <a:lvl4pPr marL="933111" indent="0">
              <a:buNone/>
              <a:defRPr sz="1350"/>
            </a:lvl4pPr>
            <a:lvl5pPr marL="1244147" indent="0">
              <a:buNone/>
              <a:defRPr sz="1350"/>
            </a:lvl5pPr>
            <a:lvl6pPr marL="1555184" indent="0">
              <a:buNone/>
              <a:defRPr sz="1350"/>
            </a:lvl6pPr>
            <a:lvl7pPr marL="1866221" indent="0">
              <a:buNone/>
              <a:defRPr sz="1350"/>
            </a:lvl7pPr>
            <a:lvl8pPr marL="2177258" indent="0">
              <a:buNone/>
              <a:defRPr sz="1350"/>
            </a:lvl8pPr>
            <a:lvl9pPr marL="2488295" indent="0">
              <a:buNone/>
              <a:defRPr sz="1350"/>
            </a:lvl9pPr>
          </a:lstStyle>
          <a:p>
            <a:pPr lvl="0"/>
            <a:r>
              <a:rPr lang="es-ES" noProof="0" smtClean="0"/>
              <a:t>Haga clic en el icono para agregar una imagen</a:t>
            </a:r>
            <a:endParaRPr lang="en-GB" noProof="0" smtClean="0"/>
          </a:p>
        </p:txBody>
      </p:sp>
      <p:sp>
        <p:nvSpPr>
          <p:cNvPr id="4" name="Textplatzhalter 3"/>
          <p:cNvSpPr>
            <a:spLocks noGrp="1"/>
          </p:cNvSpPr>
          <p:nvPr>
            <p:ph type="body" sz="half" idx="2"/>
          </p:nvPr>
        </p:nvSpPr>
        <p:spPr>
          <a:xfrm>
            <a:off x="1792801" y="5259598"/>
            <a:ext cx="5486400" cy="805044"/>
          </a:xfrm>
        </p:spPr>
        <p:txBody>
          <a:bodyPr/>
          <a:lstStyle>
            <a:lvl1pPr marL="0" indent="0">
              <a:buNone/>
              <a:defRPr sz="975"/>
            </a:lvl1pPr>
            <a:lvl2pPr marL="311037" indent="0">
              <a:buNone/>
              <a:defRPr sz="825"/>
            </a:lvl2pPr>
            <a:lvl3pPr marL="622073" indent="0">
              <a:buNone/>
              <a:defRPr sz="675"/>
            </a:lvl3pPr>
            <a:lvl4pPr marL="933111" indent="0">
              <a:buNone/>
              <a:defRPr sz="600"/>
            </a:lvl4pPr>
            <a:lvl5pPr marL="1244147" indent="0">
              <a:buNone/>
              <a:defRPr sz="600"/>
            </a:lvl5pPr>
            <a:lvl6pPr marL="1555184" indent="0">
              <a:buNone/>
              <a:defRPr sz="600"/>
            </a:lvl6pPr>
            <a:lvl7pPr marL="1866221" indent="0">
              <a:buNone/>
              <a:defRPr sz="600"/>
            </a:lvl7pPr>
            <a:lvl8pPr marL="2177258" indent="0">
              <a:buNone/>
              <a:defRPr sz="600"/>
            </a:lvl8pPr>
            <a:lvl9pPr marL="2488295" indent="0">
              <a:buNone/>
              <a:defRPr sz="600"/>
            </a:lvl9pPr>
          </a:lstStyle>
          <a:p>
            <a:pPr lvl="0"/>
            <a:r>
              <a:rPr lang="es-ES" smtClean="0"/>
              <a:t>Editar el estilo de texto del patrón</a:t>
            </a:r>
          </a:p>
        </p:txBody>
      </p:sp>
      <p:sp>
        <p:nvSpPr>
          <p:cNvPr id="5" name="4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6" name="5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35782396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1007401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276769" y="739563"/>
            <a:ext cx="2056320" cy="5471135"/>
          </a:xfrm>
        </p:spPr>
        <p:txBody>
          <a:bodyPr vert="eaVert"/>
          <a:lstStyle/>
          <a:p>
            <a:r>
              <a:rPr lang="es-ES" smtClean="0"/>
              <a:t>Haga clic para modificar el estilo de título del patrón</a:t>
            </a:r>
            <a:endParaRPr lang="en-GB"/>
          </a:p>
        </p:txBody>
      </p:sp>
      <p:sp>
        <p:nvSpPr>
          <p:cNvPr id="3" name="Vertikaler Textplatzhalter 2"/>
          <p:cNvSpPr>
            <a:spLocks noGrp="1"/>
          </p:cNvSpPr>
          <p:nvPr>
            <p:ph type="body" orient="vert" idx="1"/>
          </p:nvPr>
        </p:nvSpPr>
        <p:spPr>
          <a:xfrm>
            <a:off x="157676" y="739563"/>
            <a:ext cx="6032160" cy="5471135"/>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1380269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Contraportada_2">
    <p:spTree>
      <p:nvGrpSpPr>
        <p:cNvPr id="1" name=""/>
        <p:cNvGrpSpPr/>
        <p:nvPr/>
      </p:nvGrpSpPr>
      <p:grpSpPr>
        <a:xfrm>
          <a:off x="0" y="0"/>
          <a:ext cx="0" cy="0"/>
          <a:chOff x="0" y="0"/>
          <a:chExt cx="0" cy="0"/>
        </a:xfrm>
      </p:grpSpPr>
      <p:pic>
        <p:nvPicPr>
          <p:cNvPr id="9" name="Picture 9" descr="II_rahmen_neu_titel"/>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0" y="-12700"/>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6150" name="Rectangle 5"/>
          <p:cNvSpPr>
            <a:spLocks noGrp="1" noChangeArrowheads="1"/>
          </p:cNvSpPr>
          <p:nvPr>
            <p:ph type="subTitle" idx="1"/>
          </p:nvPr>
        </p:nvSpPr>
        <p:spPr>
          <a:xfrm>
            <a:off x="1674000" y="4297272"/>
            <a:ext cx="5796000" cy="576000"/>
          </a:xfrm>
          <a:effectLst/>
          <a:extLst>
            <a:ext uri="{AF507438-7753-43E0-B8FC-AC1667EBCBE1}">
              <a14:hiddenEffects xmlns:a14="http://schemas.microsoft.com/office/drawing/2010/main">
                <a:effectLst>
                  <a:outerShdw dist="28398" dir="1593903" algn="ctr" rotWithShape="0">
                    <a:srgbClr val="C0C0C0"/>
                  </a:outerShdw>
                </a:effectLst>
              </a14:hiddenEffects>
            </a:ext>
          </a:extLst>
        </p:spPr>
        <p:txBody>
          <a:bodyPr anchor="ctr" anchorCtr="0"/>
          <a:lstStyle>
            <a:lvl1pPr marL="0" indent="0" algn="ctr">
              <a:buFontTx/>
              <a:buNone/>
              <a:defRPr lang="en-GB" altLang="es-ES" sz="1500" b="0" noProof="0" dirty="0" smtClean="0">
                <a:solidFill>
                  <a:srgbClr val="2E74B5"/>
                </a:solidFill>
                <a:latin typeface="Arial" panose="020B0604020202020204" pitchFamily="34" charset="0"/>
                <a:ea typeface="+mn-ea"/>
                <a:cs typeface="Arial" panose="020B0604020202020204" pitchFamily="34" charset="0"/>
              </a:defRPr>
            </a:lvl1pPr>
          </a:lstStyle>
          <a:p>
            <a:pPr marL="0" lvl="0" indent="0" algn="ctr" defTabSz="244078" rtl="0" eaLnBrk="1" fontAlgn="base" hangingPunct="1">
              <a:lnSpc>
                <a:spcPct val="93000"/>
              </a:lnSpc>
              <a:spcBef>
                <a:spcPct val="0"/>
              </a:spcBef>
              <a:spcAft>
                <a:spcPts val="970"/>
              </a:spcAft>
              <a:buClr>
                <a:srgbClr val="000000"/>
              </a:buClr>
              <a:buSzPct val="100000"/>
              <a:buFontTx/>
              <a:buNone/>
            </a:pPr>
            <a:r>
              <a:rPr lang="es-ES" altLang="es-ES" noProof="0" smtClean="0"/>
              <a:t>Haga clic para editar el estilo de subtítulo del patrón</a:t>
            </a:r>
            <a:endParaRPr lang="en-GB" altLang="es-ES" noProof="0" dirty="0" smtClean="0"/>
          </a:p>
        </p:txBody>
      </p:sp>
      <p:sp>
        <p:nvSpPr>
          <p:cNvPr id="6152" name="Rectangle 7"/>
          <p:cNvSpPr>
            <a:spLocks noGrp="1" noChangeArrowheads="1"/>
          </p:cNvSpPr>
          <p:nvPr>
            <p:ph type="ctrTitle" hasCustomPrompt="1"/>
          </p:nvPr>
        </p:nvSpPr>
        <p:spPr>
          <a:xfrm>
            <a:off x="700200" y="2216099"/>
            <a:ext cx="7743600" cy="651600"/>
          </a:xfrm>
          <a:noFill/>
          <a:effectLst/>
        </p:spPr>
        <p:txBody>
          <a:bodyPr lIns="0"/>
          <a:lstStyle>
            <a:lvl1pPr algn="ctr">
              <a:defRPr sz="1800" b="0" baseline="0" smtClean="0">
                <a:solidFill>
                  <a:schemeClr val="tx1"/>
                </a:solidFill>
                <a:effectLst/>
                <a:latin typeface="Arial" panose="020B0604020202020204" pitchFamily="34" charset="0"/>
                <a:cs typeface="Arial" panose="020B0604020202020204" pitchFamily="34" charset="0"/>
              </a:defRPr>
            </a:lvl1pPr>
          </a:lstStyle>
          <a:p>
            <a:pPr lvl="0"/>
            <a:r>
              <a:rPr lang="es-ES" altLang="es-ES" noProof="0" dirty="0" smtClean="0"/>
              <a:t>Haga clic para modificar el título</a:t>
            </a:r>
          </a:p>
        </p:txBody>
      </p:sp>
      <p:sp>
        <p:nvSpPr>
          <p:cNvPr id="7" name="Rectangle 4"/>
          <p:cNvSpPr>
            <a:spLocks noChangeArrowheads="1"/>
          </p:cNvSpPr>
          <p:nvPr userDrawn="1"/>
        </p:nvSpPr>
        <p:spPr bwMode="auto">
          <a:xfrm>
            <a:off x="150128" y="113121"/>
            <a:ext cx="6215332" cy="1282790"/>
          </a:xfrm>
          <a:prstGeom prst="rect">
            <a:avLst/>
          </a:prstGeom>
          <a:noFill/>
          <a:ln>
            <a:noFill/>
          </a:ln>
          <a:effectLst/>
          <a:extLst/>
        </p:spPr>
        <p:txBody>
          <a:bodyPr wrap="square" lIns="180000" tIns="25592" rIns="0" bIns="25592" anchor="b">
            <a:spAutoFit/>
          </a:bodyPr>
          <a:lstStyle>
            <a:lvl1pPr algn="l" defTabSz="828675">
              <a:defRPr>
                <a:solidFill>
                  <a:schemeClr val="tx1"/>
                </a:solidFill>
                <a:latin typeface="Arial" pitchFamily="34" charset="0"/>
              </a:defRPr>
            </a:lvl1pPr>
            <a:lvl2pPr marL="674688" indent="-260350" algn="l" defTabSz="828675">
              <a:defRPr>
                <a:solidFill>
                  <a:schemeClr val="tx1"/>
                </a:solidFill>
                <a:latin typeface="Arial" pitchFamily="34" charset="0"/>
              </a:defRPr>
            </a:lvl2pPr>
            <a:lvl3pPr marL="1036638" indent="-207963" algn="l" defTabSz="828675">
              <a:defRPr>
                <a:solidFill>
                  <a:schemeClr val="tx1"/>
                </a:solidFill>
                <a:latin typeface="Arial" pitchFamily="34" charset="0"/>
              </a:defRPr>
            </a:lvl3pPr>
            <a:lvl4pPr marL="1450975" indent="-206375" algn="l" defTabSz="828675">
              <a:defRPr>
                <a:solidFill>
                  <a:schemeClr val="tx1"/>
                </a:solidFill>
                <a:latin typeface="Arial" pitchFamily="34" charset="0"/>
              </a:defRPr>
            </a:lvl4pPr>
            <a:lvl5pPr marL="1866900" indent="-207963" algn="l" defTabSz="828675">
              <a:defRPr>
                <a:solidFill>
                  <a:schemeClr val="tx1"/>
                </a:solidFill>
                <a:latin typeface="Arial" pitchFamily="34" charset="0"/>
              </a:defRPr>
            </a:lvl5pPr>
            <a:lvl6pPr marL="23241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6pPr>
            <a:lvl7pPr marL="27813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7pPr>
            <a:lvl8pPr marL="32385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8pPr>
            <a:lvl9pPr marL="3695700" indent="-207963" defTabSz="828675" eaLnBrk="0" fontAlgn="base" hangingPunct="0">
              <a:lnSpc>
                <a:spcPct val="93000"/>
              </a:lnSpc>
              <a:spcBef>
                <a:spcPct val="0"/>
              </a:spcBef>
              <a:spcAft>
                <a:spcPct val="0"/>
              </a:spcAft>
              <a:buClr>
                <a:srgbClr val="000000"/>
              </a:buClr>
              <a:buSzPct val="100000"/>
              <a:buFont typeface="Times New Roman" pitchFamily="18" charset="0"/>
              <a:defRPr>
                <a:solidFill>
                  <a:schemeClr val="tx1"/>
                </a:solidFill>
                <a:latin typeface="Arial" pitchFamily="34" charset="0"/>
              </a:defRPr>
            </a:lvl9pPr>
          </a:lstStyle>
          <a:p>
            <a:pPr marL="0" marR="0" lvl="1" indent="0" algn="l" defTabSz="828675" rtl="0" eaLnBrk="1" fontAlgn="auto" latinLnBrk="0" hangingPunct="1">
              <a:lnSpc>
                <a:spcPct val="100000"/>
              </a:lnSpc>
              <a:spcBef>
                <a:spcPts val="0"/>
              </a:spcBef>
              <a:spcAft>
                <a:spcPts val="0"/>
              </a:spcAft>
              <a:buClrTx/>
              <a:buSzTx/>
              <a:buFontTx/>
              <a:buNone/>
              <a:tabLst/>
              <a:defRPr/>
            </a:pPr>
            <a:r>
              <a:rPr lang="en-US" altLang="de-DE" sz="1400" b="0" kern="1200" dirty="0" smtClean="0">
                <a:ln>
                  <a:noFill/>
                </a:ln>
                <a:solidFill>
                  <a:schemeClr val="tx2"/>
                </a:solidFill>
                <a:effectLst/>
                <a:latin typeface="Arial" panose="020B0604020202020204" pitchFamily="34" charset="0"/>
                <a:ea typeface="ＭＳ Ｐゴシック"/>
                <a:cs typeface="Arial" panose="020B0604020202020204" pitchFamily="34" charset="0"/>
              </a:rPr>
              <a:t>CONFIDENCE Final</a:t>
            </a:r>
            <a:r>
              <a:rPr lang="en-US" altLang="de-DE" sz="1400" b="0" kern="1200" baseline="0" dirty="0" smtClean="0">
                <a:ln>
                  <a:noFill/>
                </a:ln>
                <a:solidFill>
                  <a:schemeClr val="tx2"/>
                </a:solidFill>
                <a:effectLst/>
                <a:latin typeface="Arial" panose="020B0604020202020204" pitchFamily="34" charset="0"/>
                <a:ea typeface="ＭＳ Ｐゴシック"/>
                <a:cs typeface="Arial" panose="020B0604020202020204" pitchFamily="34" charset="0"/>
              </a:rPr>
              <a:t> Dissemination Workshop </a:t>
            </a:r>
            <a:endParaRPr lang="en-US" altLang="de-DE" sz="14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marL="0" marR="0" lvl="1" indent="0" algn="l" defTabSz="828675" rtl="0" eaLnBrk="1" fontAlgn="auto" latinLnBrk="0" hangingPunct="1">
              <a:lnSpc>
                <a:spcPct val="100000"/>
              </a:lnSpc>
              <a:spcBef>
                <a:spcPts val="0"/>
              </a:spcBef>
              <a:spcAft>
                <a:spcPts val="0"/>
              </a:spcAft>
              <a:buClrTx/>
              <a:buSzTx/>
              <a:buFontTx/>
              <a:buNone/>
              <a:tabLst/>
              <a:defRPr/>
            </a:pPr>
            <a:endParaRPr lang="en-US" altLang="de-DE" sz="1400" b="0" kern="120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marL="0" lvl="1" indent="0" algn="l">
              <a:defRPr/>
            </a:pPr>
            <a:r>
              <a:rPr lang="en-US" altLang="es-ES" sz="1600" b="0" noProof="0" dirty="0" smtClean="0">
                <a:ln>
                  <a:noFill/>
                </a:ln>
                <a:solidFill>
                  <a:schemeClr val="tx2"/>
                </a:solidFill>
                <a:effectLst/>
                <a:latin typeface="Arial" panose="020B0604020202020204" pitchFamily="34" charset="0"/>
                <a:ea typeface="ＭＳ Ｐゴシック"/>
                <a:cs typeface="Arial" panose="020B0604020202020204" pitchFamily="34" charset="0"/>
              </a:rPr>
              <a:t>Coping with uncertainties for improved modelling and decision making in nuclear emergencies</a:t>
            </a:r>
          </a:p>
          <a:p>
            <a:pPr marL="0" lvl="1" indent="0" algn="l">
              <a:defRPr/>
            </a:pPr>
            <a:endParaRPr lang="en-US" altLang="es-ES" sz="6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a:p>
            <a:pPr marL="0" lvl="1" indent="0" algn="l">
              <a:defRPr/>
            </a:pPr>
            <a:r>
              <a:rPr lang="en-US" altLang="es-ES" sz="1200" b="0" baseline="0" noProof="0" dirty="0" smtClean="0">
                <a:ln>
                  <a:noFill/>
                </a:ln>
                <a:solidFill>
                  <a:schemeClr val="tx2"/>
                </a:solidFill>
                <a:effectLst/>
                <a:latin typeface="Arial" panose="020B0604020202020204" pitchFamily="34" charset="0"/>
                <a:ea typeface="ＭＳ Ｐゴシック"/>
                <a:cs typeface="Arial" panose="020B0604020202020204" pitchFamily="34" charset="0"/>
              </a:rPr>
              <a:t>2 – 5 December 2019. Bratislava, Slovakia</a:t>
            </a:r>
            <a:endParaRPr lang="en-US" altLang="es-ES" sz="1200" b="0" noProof="0" dirty="0" smtClean="0">
              <a:ln>
                <a:noFill/>
              </a:ln>
              <a:solidFill>
                <a:schemeClr val="tx2"/>
              </a:solidFill>
              <a:effectLst/>
              <a:latin typeface="Arial" panose="020B0604020202020204" pitchFamily="34" charset="0"/>
              <a:ea typeface="ＭＳ Ｐゴシック"/>
              <a:cs typeface="Arial" panose="020B0604020202020204" pitchFamily="34" charset="0"/>
            </a:endParaRPr>
          </a:p>
        </p:txBody>
      </p:sp>
      <p:grpSp>
        <p:nvGrpSpPr>
          <p:cNvPr id="4" name="3 Grupo"/>
          <p:cNvGrpSpPr/>
          <p:nvPr userDrawn="1"/>
        </p:nvGrpSpPr>
        <p:grpSpPr>
          <a:xfrm>
            <a:off x="116876" y="6400838"/>
            <a:ext cx="6976448" cy="375829"/>
            <a:chOff x="155834" y="6400837"/>
            <a:chExt cx="9301931" cy="375829"/>
          </a:xfrm>
        </p:grpSpPr>
        <p:pic>
          <p:nvPicPr>
            <p:cNvPr id="12"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55834" y="6400837"/>
              <a:ext cx="563575" cy="375829"/>
            </a:xfrm>
            <a:prstGeom prst="rect">
              <a:avLst/>
            </a:prstGeom>
          </p:spPr>
        </p:pic>
        <p:sp>
          <p:nvSpPr>
            <p:cNvPr id="13" name="Textfeld 6"/>
            <p:cNvSpPr txBox="1"/>
            <p:nvPr userDrawn="1"/>
          </p:nvSpPr>
          <p:spPr>
            <a:xfrm>
              <a:off x="725842" y="6442560"/>
              <a:ext cx="8731923" cy="250062"/>
            </a:xfrm>
            <a:prstGeom prst="rect">
              <a:avLst/>
            </a:prstGeom>
            <a:noFill/>
          </p:spPr>
          <p:txBody>
            <a:bodyPr wrap="square" lIns="121914" tIns="60957" rIns="121914" bIns="60957" rtlCol="0">
              <a:spAutoFit/>
            </a:bodyPr>
            <a:lstStyle/>
            <a:p>
              <a:pPr defTabSz="914355">
                <a:defRPr/>
              </a:pPr>
              <a:r>
                <a:rPr lang="en-GB" sz="825" dirty="0" smtClean="0">
                  <a:solidFill>
                    <a:prstClr val="black"/>
                  </a:solidFill>
                  <a:latin typeface="Interstate-Regular" panose="02000603020000020004" pitchFamily="2" charset="0"/>
                </a:rPr>
                <a:t>This project has received funding from the </a:t>
              </a:r>
              <a:r>
                <a:rPr lang="en-GB" sz="825" dirty="0" err="1" smtClean="0">
                  <a:solidFill>
                    <a:prstClr val="black"/>
                  </a:solidFill>
                  <a:latin typeface="Interstate-Regular" panose="02000603020000020004" pitchFamily="2" charset="0"/>
                </a:rPr>
                <a:t>Euratom</a:t>
              </a:r>
              <a:r>
                <a:rPr lang="en-GB" sz="825" dirty="0" smtClean="0">
                  <a:solidFill>
                    <a:prstClr val="black"/>
                  </a:solidFill>
                  <a:latin typeface="Interstate-Regular" panose="02000603020000020004" pitchFamily="2" charset="0"/>
                </a:rPr>
                <a:t> research and training programme 2014-2018 under grant agreement No 662287</a:t>
              </a:r>
              <a:endParaRPr lang="en-GB" sz="825" dirty="0">
                <a:solidFill>
                  <a:prstClr val="black">
                    <a:tint val="75000"/>
                  </a:prstClr>
                </a:solidFill>
              </a:endParaRPr>
            </a:p>
          </p:txBody>
        </p:sp>
      </p:grpSp>
      <p:pic>
        <p:nvPicPr>
          <p:cNvPr id="14" name="19 Imagen" descr="Logo_CONFIDENCE_v2.pn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6683342" y="164021"/>
            <a:ext cx="2113613" cy="671285"/>
          </a:xfrm>
          <a:prstGeom prst="rect">
            <a:avLst/>
          </a:prstGeom>
        </p:spPr>
      </p:pic>
      <p:pic>
        <p:nvPicPr>
          <p:cNvPr id="16" name="Grafik 6"/>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7421199" y="999327"/>
            <a:ext cx="140491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1 Imagen"/>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5445364" y="5605200"/>
            <a:ext cx="3557016" cy="658368"/>
          </a:xfrm>
          <a:prstGeom prst="rect">
            <a:avLst/>
          </a:prstGeom>
        </p:spPr>
      </p:pic>
      <p:sp>
        <p:nvSpPr>
          <p:cNvPr id="18" name="Rectangle 7"/>
          <p:cNvSpPr txBox="1">
            <a:spLocks noChangeArrowheads="1"/>
          </p:cNvSpPr>
          <p:nvPr userDrawn="1"/>
        </p:nvSpPr>
        <p:spPr bwMode="auto">
          <a:xfrm>
            <a:off x="1420200" y="2958176"/>
            <a:ext cx="6303600" cy="9756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8000" rIns="0" bIns="0" numCol="1" anchor="ctr" anchorCtr="0" compatLnSpc="1">
            <a:prstTxWarp prst="textNoShape">
              <a:avLst/>
            </a:prstTxWarp>
          </a:bodyPr>
          <a:lstStyle>
            <a:lvl1pPr algn="ctr" defTabSz="244078" rtl="0" eaLnBrk="1" fontAlgn="base" hangingPunct="1">
              <a:lnSpc>
                <a:spcPct val="93000"/>
              </a:lnSpc>
              <a:spcBef>
                <a:spcPct val="0"/>
              </a:spcBef>
              <a:spcAft>
                <a:spcPct val="0"/>
              </a:spcAft>
              <a:buClr>
                <a:srgbClr val="000000"/>
              </a:buClr>
              <a:buSzPct val="100000"/>
              <a:buFont typeface="Times New Roman" pitchFamily="18" charset="0"/>
              <a:defRPr lang="en-GB" altLang="es-ES" sz="2800" b="1" baseline="0" noProof="0" dirty="0" err="1" smtClean="0">
                <a:solidFill>
                  <a:schemeClr val="tx1"/>
                </a:solidFill>
                <a:effectLst/>
                <a:latin typeface="Arial" panose="020B0604020202020204" pitchFamily="34" charset="0"/>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a:lstStyle>
          <a:p>
            <a:r>
              <a:rPr lang="en-US" kern="0" dirty="0" smtClean="0">
                <a:solidFill>
                  <a:schemeClr val="bg1">
                    <a:lumMod val="95000"/>
                  </a:schemeClr>
                </a:solidFill>
              </a:rPr>
              <a:t>Thank you for your attention!</a:t>
            </a:r>
            <a:r>
              <a:rPr lang="en-US" kern="0" dirty="0" smtClean="0"/>
              <a:t>	</a:t>
            </a:r>
            <a:endParaRPr lang="en-US" kern="0" dirty="0"/>
          </a:p>
        </p:txBody>
      </p:sp>
    </p:spTree>
    <p:extLst>
      <p:ext uri="{BB962C8B-B14F-4D97-AF65-F5344CB8AC3E}">
        <p14:creationId xmlns:p14="http://schemas.microsoft.com/office/powerpoint/2010/main" val="421838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secundario">
    <p:spTree>
      <p:nvGrpSpPr>
        <p:cNvPr id="1" name=""/>
        <p:cNvGrpSpPr/>
        <p:nvPr/>
      </p:nvGrpSpPr>
      <p:grpSpPr>
        <a:xfrm>
          <a:off x="0" y="0"/>
          <a:ext cx="0" cy="0"/>
          <a:chOff x="0" y="0"/>
          <a:chExt cx="0" cy="0"/>
        </a:xfrm>
      </p:grpSpPr>
      <p:sp>
        <p:nvSpPr>
          <p:cNvPr id="3" name="2 Marcador de pie de página"/>
          <p:cNvSpPr>
            <a:spLocks noGrp="1"/>
          </p:cNvSpPr>
          <p:nvPr>
            <p:ph type="ftr" sz="quarter" idx="10"/>
          </p:nvPr>
        </p:nvSpPr>
        <p:spPr>
          <a:xfrm>
            <a:off x="5578997" y="6504712"/>
            <a:ext cx="2798541" cy="286007"/>
          </a:xfrm>
        </p:spPr>
        <p:txBody>
          <a:bodyPr/>
          <a:lstStyle>
            <a:lvl1pPr>
              <a:defRPr sz="825"/>
            </a:lvl1pPr>
          </a:lstStyle>
          <a:p>
            <a:r>
              <a:rPr lang="en-US" sz="900" smtClean="0"/>
              <a:t>CONFIDENCE Final Dissemination Workshop. 2-5 December, Bratislava (Slovakia)</a:t>
            </a:r>
            <a:endParaRPr lang="en-US" sz="70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5" name="Rectangle 5"/>
          <p:cNvSpPr>
            <a:spLocks noGrp="1" noChangeArrowheads="1"/>
          </p:cNvSpPr>
          <p:nvPr>
            <p:ph type="subTitle" idx="1"/>
          </p:nvPr>
        </p:nvSpPr>
        <p:spPr>
          <a:xfrm>
            <a:off x="2094750" y="4715055"/>
            <a:ext cx="4954500" cy="868412"/>
          </a:xfrm>
          <a:extLst>
            <a:ext uri="{AF507438-7753-43E0-B8FC-AC1667EBCBE1}">
              <a14:hiddenEffects xmlns:a14="http://schemas.microsoft.com/office/drawing/2010/main">
                <a:effectLst>
                  <a:outerShdw dist="28398" dir="1593903" algn="ctr" rotWithShape="0">
                    <a:srgbClr val="C0C0C0"/>
                  </a:outerShdw>
                </a:effectLst>
              </a14:hiddenEffects>
            </a:ext>
          </a:extLst>
        </p:spPr>
        <p:txBody>
          <a:bodyPr/>
          <a:lstStyle>
            <a:lvl1pPr marL="0" indent="0" algn="ctr">
              <a:buFontTx/>
              <a:buNone/>
              <a:defRPr sz="1500" b="0" smtClean="0">
                <a:solidFill>
                  <a:srgbClr val="2E74B5"/>
                </a:solidFill>
                <a:latin typeface="Arial" panose="020B0604020202020204" pitchFamily="34" charset="0"/>
                <a:cs typeface="Arial" panose="020B0604020202020204" pitchFamily="34" charset="0"/>
              </a:defRPr>
            </a:lvl1pPr>
          </a:lstStyle>
          <a:p>
            <a:pPr lvl="0"/>
            <a:r>
              <a:rPr lang="es-ES" altLang="es-ES" noProof="0" smtClean="0"/>
              <a:t>Haga clic para editar el estilo de subtítulo del patrón</a:t>
            </a:r>
            <a:endParaRPr lang="en-GB" altLang="es-ES" noProof="0" dirty="0" smtClean="0"/>
          </a:p>
        </p:txBody>
      </p:sp>
      <p:sp>
        <p:nvSpPr>
          <p:cNvPr id="6" name="Rectangle 7"/>
          <p:cNvSpPr>
            <a:spLocks noGrp="1" noChangeArrowheads="1"/>
          </p:cNvSpPr>
          <p:nvPr>
            <p:ph type="ctrTitle" hasCustomPrompt="1"/>
          </p:nvPr>
        </p:nvSpPr>
        <p:spPr>
          <a:xfrm>
            <a:off x="1238850" y="2466985"/>
            <a:ext cx="6666300" cy="1952845"/>
          </a:xfrm>
          <a:effectLst/>
        </p:spPr>
        <p:txBody>
          <a:bodyPr/>
          <a:lstStyle>
            <a:lvl1pPr algn="ctr">
              <a:defRPr lang="en-GB" altLang="es-ES" sz="2700" b="0" baseline="0" noProof="0" dirty="0" err="1" smtClean="0">
                <a:solidFill>
                  <a:schemeClr val="tx1"/>
                </a:solidFill>
                <a:effectLst/>
                <a:latin typeface="Arial" panose="020B0604020202020204" pitchFamily="34" charset="0"/>
                <a:ea typeface="+mj-ea"/>
                <a:cs typeface="Arial" panose="020B0604020202020204" pitchFamily="34" charset="0"/>
              </a:defRPr>
            </a:lvl1pPr>
          </a:lstStyle>
          <a:p>
            <a:pPr lvl="0"/>
            <a:r>
              <a:rPr lang="en-GB" altLang="es-ES" noProof="0" dirty="0" err="1" smtClean="0"/>
              <a:t>Haga</a:t>
            </a:r>
            <a:r>
              <a:rPr lang="en-GB" altLang="es-ES" noProof="0" dirty="0" smtClean="0"/>
              <a:t> </a:t>
            </a:r>
            <a:r>
              <a:rPr lang="en-GB" altLang="es-ES" noProof="0" dirty="0" err="1" smtClean="0"/>
              <a:t>clic</a:t>
            </a:r>
            <a:r>
              <a:rPr lang="en-GB" altLang="es-ES" noProof="0" dirty="0" smtClean="0"/>
              <a:t> para </a:t>
            </a:r>
            <a:r>
              <a:rPr lang="en-GB" altLang="es-ES" noProof="0" dirty="0" err="1" smtClean="0"/>
              <a:t>cambiar</a:t>
            </a:r>
            <a:r>
              <a:rPr lang="en-GB" altLang="es-ES" noProof="0" dirty="0" smtClean="0"/>
              <a:t> el </a:t>
            </a:r>
            <a:r>
              <a:rPr lang="en-GB" altLang="es-ES" noProof="0" dirty="0" err="1" smtClean="0"/>
              <a:t>estilo</a:t>
            </a:r>
            <a:r>
              <a:rPr lang="en-GB" altLang="es-ES" noProof="0" dirty="0" smtClean="0"/>
              <a:t> de </a:t>
            </a:r>
            <a:r>
              <a:rPr lang="en-GB" altLang="es-ES" noProof="0" dirty="0" err="1" smtClean="0"/>
              <a:t>título</a:t>
            </a:r>
            <a:r>
              <a:rPr lang="en-GB" altLang="es-ES" noProof="0" dirty="0" smtClean="0"/>
              <a:t>	</a:t>
            </a:r>
          </a:p>
        </p:txBody>
      </p:sp>
    </p:spTree>
    <p:extLst>
      <p:ext uri="{BB962C8B-B14F-4D97-AF65-F5344CB8AC3E}">
        <p14:creationId xmlns:p14="http://schemas.microsoft.com/office/powerpoint/2010/main" val="3692086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ulo +En Blanc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tx1"/>
                </a:solidFill>
              </a:defRPr>
            </a:lvl1pPr>
          </a:lstStyle>
          <a:p>
            <a:r>
              <a:rPr lang="es-ES" noProof="0" smtClean="0"/>
              <a:t>Haga clic para modificar el estilo de título del patrón</a:t>
            </a:r>
            <a:endParaRPr lang="en-GB" noProof="0" dirty="0"/>
          </a:p>
        </p:txBody>
      </p:sp>
      <p:sp>
        <p:nvSpPr>
          <p:cNvPr id="3" name="2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4" name="3 Marcador de pie de página"/>
          <p:cNvSpPr>
            <a:spLocks noGrp="1"/>
          </p:cNvSpPr>
          <p:nvPr>
            <p:ph type="ftr" sz="quarter" idx="11"/>
          </p:nvPr>
        </p:nvSpPr>
        <p:spPr>
          <a:xfrm>
            <a:off x="5382228" y="6496050"/>
            <a:ext cx="2952448" cy="286007"/>
          </a:xfrm>
        </p:spPr>
        <p:txBody>
          <a:bodyPr/>
          <a:lstStyle>
            <a:lvl1pPr>
              <a:defRPr sz="825"/>
            </a:lvl1pPr>
          </a:lstStyle>
          <a:p>
            <a:r>
              <a:rPr lang="en-US" sz="900" smtClean="0"/>
              <a:t>CONFIDENCE Final Dissemination Workshop. 2-5 December, Bratislava (Slovakia)</a:t>
            </a:r>
            <a:endParaRPr lang="en-US" sz="700" dirty="0"/>
          </a:p>
        </p:txBody>
      </p:sp>
    </p:spTree>
    <p:extLst>
      <p:ext uri="{BB962C8B-B14F-4D97-AF65-F5344CB8AC3E}">
        <p14:creationId xmlns:p14="http://schemas.microsoft.com/office/powerpoint/2010/main" val="3874161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ulo de capitulo">
    <p:spTree>
      <p:nvGrpSpPr>
        <p:cNvPr id="1" name=""/>
        <p:cNvGrpSpPr/>
        <p:nvPr/>
      </p:nvGrpSpPr>
      <p:grpSpPr>
        <a:xfrm>
          <a:off x="0" y="0"/>
          <a:ext cx="0" cy="0"/>
          <a:chOff x="0" y="0"/>
          <a:chExt cx="0" cy="0"/>
        </a:xfrm>
      </p:grpSpPr>
      <p:sp>
        <p:nvSpPr>
          <p:cNvPr id="2" name="Titel 1"/>
          <p:cNvSpPr>
            <a:spLocks noGrp="1"/>
          </p:cNvSpPr>
          <p:nvPr>
            <p:ph type="ctrTitle"/>
          </p:nvPr>
        </p:nvSpPr>
        <p:spPr>
          <a:xfrm>
            <a:off x="1238850" y="2129992"/>
            <a:ext cx="6666300" cy="2771767"/>
          </a:xfrm>
        </p:spPr>
        <p:txBody>
          <a:bodyPr/>
          <a:lstStyle>
            <a:lvl1pPr algn="ctr">
              <a:defRPr sz="2475" b="0">
                <a:solidFill>
                  <a:schemeClr val="tx1"/>
                </a:solidFill>
                <a:latin typeface="Arial" panose="020B0604020202020204" pitchFamily="34" charset="0"/>
                <a:cs typeface="Arial" panose="020B0604020202020204" pitchFamily="34" charset="0"/>
              </a:defRPr>
            </a:lvl1pPr>
          </a:lstStyle>
          <a:p>
            <a:r>
              <a:rPr lang="es-ES" noProof="0" smtClean="0"/>
              <a:t>Haga clic para modificar el estilo de título del patrón</a:t>
            </a:r>
            <a:endParaRPr lang="en-GB" noProof="0" dirty="0"/>
          </a:p>
        </p:txBody>
      </p:sp>
      <p:sp>
        <p:nvSpPr>
          <p:cNvPr id="3" name="2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4" name="3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2869176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ulo y texto">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solidFill>
                  <a:schemeClr val="tx1"/>
                </a:solidFill>
              </a:defRPr>
            </a:lvl1pPr>
          </a:lstStyle>
          <a:p>
            <a:r>
              <a:rPr lang="en-US" noProof="0" dirty="0" smtClean="0"/>
              <a:t>Click to edit the title text format</a:t>
            </a:r>
            <a:endParaRPr lang="en-GB" noProof="0" dirty="0"/>
          </a:p>
        </p:txBody>
      </p:sp>
      <p:sp>
        <p:nvSpPr>
          <p:cNvPr id="3" name="Inhaltsplatzhalter 2"/>
          <p:cNvSpPr>
            <a:spLocks noGrp="1"/>
          </p:cNvSpPr>
          <p:nvPr>
            <p:ph idx="1" hasCustomPrompt="1"/>
          </p:nvPr>
        </p:nvSpPr>
        <p:spPr>
          <a:xfrm>
            <a:off x="262656" y="1223488"/>
            <a:ext cx="8685616" cy="5078701"/>
          </a:xfrm>
        </p:spPr>
        <p:txBody>
          <a:bodyPr/>
          <a:lstStyle>
            <a:lvl1pPr>
              <a:defRPr sz="1800">
                <a:solidFill>
                  <a:schemeClr val="tx1"/>
                </a:solidFill>
              </a:defRPr>
            </a:lvl1pPr>
            <a:lvl2pPr marL="505436" indent="-194399">
              <a:buFontTx/>
              <a:buBlip>
                <a:blip r:embed="rId2"/>
              </a:buBlip>
              <a:defRPr sz="1650">
                <a:solidFill>
                  <a:schemeClr val="tx1"/>
                </a:solidFill>
              </a:defRPr>
            </a:lvl2pPr>
            <a:lvl3pPr>
              <a:defRPr sz="1500">
                <a:solidFill>
                  <a:schemeClr val="tx1"/>
                </a:solidFill>
              </a:defRPr>
            </a:lvl3pPr>
            <a:lvl4pPr>
              <a:defRPr sz="1350">
                <a:solidFill>
                  <a:schemeClr val="tx1"/>
                </a:solidFill>
              </a:defRPr>
            </a:lvl4pPr>
            <a:lvl5pPr>
              <a:defRPr>
                <a:solidFill>
                  <a:schemeClr val="tx1"/>
                </a:solidFill>
              </a:defRPr>
            </a:lvl5pPr>
          </a:lstStyle>
          <a:p>
            <a:pPr lvl="0"/>
            <a:r>
              <a:rPr lang="en-US" noProof="0" dirty="0" smtClean="0"/>
              <a:t>Click to edit the outline text format</a:t>
            </a:r>
          </a:p>
          <a:p>
            <a:pPr lvl="1"/>
            <a:r>
              <a:rPr lang="en-GB" noProof="0" dirty="0" smtClean="0"/>
              <a:t>Second Outline Level</a:t>
            </a:r>
          </a:p>
          <a:p>
            <a:pPr lvl="2"/>
            <a:r>
              <a:rPr lang="en-GB" noProof="0" dirty="0" smtClean="0"/>
              <a:t>Third Outline Level</a:t>
            </a:r>
          </a:p>
          <a:p>
            <a:pPr lvl="3"/>
            <a:r>
              <a:rPr lang="en-GB" noProof="0" dirty="0" smtClean="0"/>
              <a:t>Fourth Outline Level</a:t>
            </a:r>
          </a:p>
          <a:p>
            <a:pPr lvl="4"/>
            <a:r>
              <a:rPr lang="en-GB" noProof="0" dirty="0" smtClean="0"/>
              <a:t>Fifth Outline Level</a:t>
            </a:r>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4106866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880" y="4406871"/>
            <a:ext cx="7771680" cy="1362383"/>
          </a:xfrm>
        </p:spPr>
        <p:txBody>
          <a:bodyPr anchor="t"/>
          <a:lstStyle>
            <a:lvl1pPr algn="l">
              <a:defRPr sz="2700" b="1" cap="all">
                <a:solidFill>
                  <a:schemeClr val="tx1"/>
                </a:solidFill>
              </a:defRPr>
            </a:lvl1pPr>
          </a:lstStyle>
          <a:p>
            <a:r>
              <a:rPr lang="es-ES" smtClean="0"/>
              <a:t>Haga clic para modificar el estilo de título del patrón</a:t>
            </a:r>
            <a:endParaRPr lang="en-GB" dirty="0"/>
          </a:p>
        </p:txBody>
      </p:sp>
      <p:sp>
        <p:nvSpPr>
          <p:cNvPr id="3" name="Textplatzhalter 2"/>
          <p:cNvSpPr>
            <a:spLocks noGrp="1"/>
          </p:cNvSpPr>
          <p:nvPr>
            <p:ph type="body" idx="1"/>
          </p:nvPr>
        </p:nvSpPr>
        <p:spPr>
          <a:xfrm>
            <a:off x="722880" y="2906230"/>
            <a:ext cx="7771680" cy="1500639"/>
          </a:xfrm>
        </p:spPr>
        <p:txBody>
          <a:bodyPr anchor="b"/>
          <a:lstStyle>
            <a:lvl1pPr marL="0" indent="0">
              <a:buNone/>
              <a:defRPr sz="1350"/>
            </a:lvl1pPr>
            <a:lvl2pPr marL="311037" indent="0">
              <a:buNone/>
              <a:defRPr sz="1200"/>
            </a:lvl2pPr>
            <a:lvl3pPr marL="622073" indent="0">
              <a:buNone/>
              <a:defRPr sz="1125"/>
            </a:lvl3pPr>
            <a:lvl4pPr marL="933111" indent="0">
              <a:buNone/>
              <a:defRPr sz="975"/>
            </a:lvl4pPr>
            <a:lvl5pPr marL="1244147" indent="0">
              <a:buNone/>
              <a:defRPr sz="975"/>
            </a:lvl5pPr>
            <a:lvl6pPr marL="1555184" indent="0">
              <a:buNone/>
              <a:defRPr sz="975"/>
            </a:lvl6pPr>
            <a:lvl7pPr marL="1866221" indent="0">
              <a:buNone/>
              <a:defRPr sz="975"/>
            </a:lvl7pPr>
            <a:lvl8pPr marL="2177258" indent="0">
              <a:buNone/>
              <a:defRPr sz="975"/>
            </a:lvl8pPr>
            <a:lvl9pPr marL="2488295" indent="0">
              <a:buNone/>
              <a:defRPr sz="975"/>
            </a:lvl9pPr>
          </a:lstStyle>
          <a:p>
            <a:pPr lvl="0"/>
            <a:r>
              <a:rPr lang="es-ES" smtClean="0"/>
              <a:t>Editar el estilo de texto del patrón</a:t>
            </a:r>
          </a:p>
        </p:txBody>
      </p:sp>
      <p:sp>
        <p:nvSpPr>
          <p:cNvPr id="4" name="3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5" name="4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300875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exto 2 Columna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tx1"/>
                </a:solidFill>
              </a:defRPr>
            </a:lvl1pPr>
          </a:lstStyle>
          <a:p>
            <a:r>
              <a:rPr lang="es-ES" smtClean="0"/>
              <a:t>Haga clic para modificar el estilo de título del patrón</a:t>
            </a:r>
            <a:endParaRPr lang="en-GB" dirty="0"/>
          </a:p>
        </p:txBody>
      </p:sp>
      <p:sp>
        <p:nvSpPr>
          <p:cNvPr id="3" name="Inhaltsplatzhalter 2"/>
          <p:cNvSpPr>
            <a:spLocks noGrp="1"/>
          </p:cNvSpPr>
          <p:nvPr>
            <p:ph sz="half" idx="1"/>
          </p:nvPr>
        </p:nvSpPr>
        <p:spPr>
          <a:xfrm>
            <a:off x="456480" y="1511629"/>
            <a:ext cx="4043520" cy="4524955"/>
          </a:xfrm>
        </p:spPr>
        <p:txBody>
          <a:bodyPr/>
          <a:lstStyle>
            <a:lvl1pPr>
              <a:defRPr sz="1650"/>
            </a:lvl1pPr>
            <a:lvl2pPr>
              <a:defRPr sz="1350"/>
            </a:lvl2pPr>
            <a:lvl3pPr>
              <a:defRPr sz="120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4" name="Inhaltsplatzhalter 3"/>
          <p:cNvSpPr>
            <a:spLocks noGrp="1"/>
          </p:cNvSpPr>
          <p:nvPr>
            <p:ph sz="half" idx="2"/>
          </p:nvPr>
        </p:nvSpPr>
        <p:spPr>
          <a:xfrm>
            <a:off x="4638241" y="1511629"/>
            <a:ext cx="4044960" cy="4524955"/>
          </a:xfrm>
        </p:spPr>
        <p:txBody>
          <a:bodyPr/>
          <a:lstStyle>
            <a:lvl1pPr>
              <a:defRPr sz="1650"/>
            </a:lvl1pPr>
            <a:lvl2pPr>
              <a:defRPr sz="1350"/>
            </a:lvl2pPr>
            <a:lvl3pPr>
              <a:defRPr sz="1350"/>
            </a:lvl3pPr>
            <a:lvl4pPr>
              <a:defRPr sz="1200"/>
            </a:lvl4pPr>
            <a:lvl5pPr>
              <a:defRPr sz="1200"/>
            </a:lvl5pPr>
            <a:lvl6pPr>
              <a:defRPr sz="1200"/>
            </a:lvl6pPr>
            <a:lvl7pPr>
              <a:defRPr sz="1200"/>
            </a:lvl7pPr>
            <a:lvl8pPr>
              <a:defRPr sz="1200"/>
            </a:lvl8pPr>
            <a:lvl9pPr>
              <a:defRPr sz="12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5" name="4 Marcador de número de diapositiva"/>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
        <p:nvSpPr>
          <p:cNvPr id="6" name="5 Marcador de pie de página"/>
          <p:cNvSpPr>
            <a:spLocks noGrp="1"/>
          </p:cNvSpPr>
          <p:nvPr>
            <p:ph type="ftr" sz="quarter" idx="11"/>
          </p:nvPr>
        </p:nvSpPr>
        <p:spPr/>
        <p:txBody>
          <a:bodyPr/>
          <a:lstStyle>
            <a:lvl1pPr>
              <a:defRPr sz="825"/>
            </a:lvl1pPr>
          </a:lstStyle>
          <a:p>
            <a:r>
              <a:rPr lang="en-US" sz="900" smtClean="0"/>
              <a:t>CONFIDENCE Final Dissemination Workshop. 2-5 December, Bratislava (Slovakia)</a:t>
            </a:r>
            <a:endParaRPr lang="en-US" sz="700" dirty="0"/>
          </a:p>
        </p:txBody>
      </p:sp>
    </p:spTree>
    <p:extLst>
      <p:ext uri="{BB962C8B-B14F-4D97-AF65-F5344CB8AC3E}">
        <p14:creationId xmlns:p14="http://schemas.microsoft.com/office/powerpoint/2010/main" val="40641654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Texto 2 Columnas y titulos">
    <p:spTree>
      <p:nvGrpSpPr>
        <p:cNvPr id="1" name=""/>
        <p:cNvGrpSpPr/>
        <p:nvPr/>
      </p:nvGrpSpPr>
      <p:grpSpPr>
        <a:xfrm>
          <a:off x="0" y="0"/>
          <a:ext cx="0" cy="0"/>
          <a:chOff x="0" y="0"/>
          <a:chExt cx="0" cy="0"/>
        </a:xfrm>
      </p:grpSpPr>
      <p:sp>
        <p:nvSpPr>
          <p:cNvPr id="2" name="Titel 1"/>
          <p:cNvSpPr>
            <a:spLocks noGrp="1"/>
          </p:cNvSpPr>
          <p:nvPr>
            <p:ph type="title"/>
          </p:nvPr>
        </p:nvSpPr>
        <p:spPr>
          <a:xfrm>
            <a:off x="300665" y="206063"/>
            <a:ext cx="6413679" cy="876569"/>
          </a:xfr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lvl1pPr>
              <a:defRPr lang="en-GB">
                <a:solidFill>
                  <a:schemeClr val="tx1"/>
                </a:solidFill>
              </a:defRPr>
            </a:lvl1pPr>
          </a:lstStyle>
          <a:p>
            <a:pPr lvl="0"/>
            <a:r>
              <a:rPr lang="es-ES" smtClean="0"/>
              <a:t>Haga clic para modificar el estilo de título del patrón</a:t>
            </a:r>
            <a:endParaRPr lang="en-GB" dirty="0"/>
          </a:p>
        </p:txBody>
      </p:sp>
      <p:sp>
        <p:nvSpPr>
          <p:cNvPr id="3" name="Textplatzhalter 2"/>
          <p:cNvSpPr>
            <a:spLocks noGrp="1"/>
          </p:cNvSpPr>
          <p:nvPr>
            <p:ph type="body" idx="1"/>
          </p:nvPr>
        </p:nvSpPr>
        <p:spPr>
          <a:xfrm>
            <a:off x="304129" y="1237878"/>
            <a:ext cx="4206816"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smtClean="0"/>
              <a:t>Editar el estilo de texto del patrón</a:t>
            </a:r>
          </a:p>
        </p:txBody>
      </p:sp>
      <p:sp>
        <p:nvSpPr>
          <p:cNvPr id="4" name="Inhaltsplatzhalter 3"/>
          <p:cNvSpPr>
            <a:spLocks noGrp="1"/>
          </p:cNvSpPr>
          <p:nvPr>
            <p:ph sz="half" idx="2"/>
          </p:nvPr>
        </p:nvSpPr>
        <p:spPr>
          <a:xfrm>
            <a:off x="317953" y="2018724"/>
            <a:ext cx="4179168" cy="4274501"/>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5" name="Textplatzhalter 4"/>
          <p:cNvSpPr>
            <a:spLocks noGrp="1"/>
          </p:cNvSpPr>
          <p:nvPr>
            <p:ph type="body" sz="quarter" idx="3"/>
          </p:nvPr>
        </p:nvSpPr>
        <p:spPr>
          <a:xfrm>
            <a:off x="4617792" y="1224051"/>
            <a:ext cx="4229568" cy="639427"/>
          </a:xfrm>
        </p:spPr>
        <p:txBody>
          <a:bodyPr anchor="b"/>
          <a:lstStyle>
            <a:lvl1pPr marL="0" indent="0">
              <a:buNone/>
              <a:defRPr sz="1650" b="1"/>
            </a:lvl1pPr>
            <a:lvl2pPr marL="311037" indent="0">
              <a:buNone/>
              <a:defRPr sz="1350" b="1"/>
            </a:lvl2pPr>
            <a:lvl3pPr marL="622073" indent="0">
              <a:buNone/>
              <a:defRPr sz="1200" b="1"/>
            </a:lvl3pPr>
            <a:lvl4pPr marL="933111" indent="0">
              <a:buNone/>
              <a:defRPr sz="1125" b="1"/>
            </a:lvl4pPr>
            <a:lvl5pPr marL="1244147" indent="0">
              <a:buNone/>
              <a:defRPr sz="1125" b="1"/>
            </a:lvl5pPr>
            <a:lvl6pPr marL="1555184" indent="0">
              <a:buNone/>
              <a:defRPr sz="1125" b="1"/>
            </a:lvl6pPr>
            <a:lvl7pPr marL="1866221" indent="0">
              <a:buNone/>
              <a:defRPr sz="1125" b="1"/>
            </a:lvl7pPr>
            <a:lvl8pPr marL="2177258" indent="0">
              <a:buNone/>
              <a:defRPr sz="1125" b="1"/>
            </a:lvl8pPr>
            <a:lvl9pPr marL="2488295" indent="0">
              <a:buNone/>
              <a:defRPr sz="1125" b="1"/>
            </a:lvl9pPr>
          </a:lstStyle>
          <a:p>
            <a:pPr lvl="0"/>
            <a:r>
              <a:rPr lang="es-ES" smtClean="0"/>
              <a:t>Editar el estilo de texto del patrón</a:t>
            </a:r>
          </a:p>
        </p:txBody>
      </p:sp>
      <p:sp>
        <p:nvSpPr>
          <p:cNvPr id="6" name="Inhaltsplatzhalter 5"/>
          <p:cNvSpPr>
            <a:spLocks noGrp="1"/>
          </p:cNvSpPr>
          <p:nvPr>
            <p:ph sz="quarter" idx="4"/>
          </p:nvPr>
        </p:nvSpPr>
        <p:spPr>
          <a:xfrm>
            <a:off x="4645440" y="2046374"/>
            <a:ext cx="4201920" cy="4246850"/>
          </a:xfrm>
        </p:spPr>
        <p:txBody>
          <a:bodyPr/>
          <a:lstStyle>
            <a:lvl1pPr>
              <a:defRPr sz="1650"/>
            </a:lvl1pPr>
            <a:lvl2pPr>
              <a:defRPr sz="1350"/>
            </a:lvl2pPr>
            <a:lvl3pPr>
              <a:defRPr sz="1200"/>
            </a:lvl3pPr>
            <a:lvl4pPr>
              <a:defRPr sz="1125"/>
            </a:lvl4pPr>
            <a:lvl5pPr>
              <a:defRPr sz="1125"/>
            </a:lvl5pPr>
            <a:lvl6pPr>
              <a:defRPr sz="1125"/>
            </a:lvl6pPr>
            <a:lvl7pPr>
              <a:defRPr sz="1125"/>
            </a:lvl7pPr>
            <a:lvl8pPr>
              <a:defRPr sz="1125"/>
            </a:lvl8pPr>
            <a:lvl9pPr>
              <a:defRPr sz="1125"/>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GB" dirty="0"/>
          </a:p>
        </p:txBody>
      </p:sp>
      <p:sp>
        <p:nvSpPr>
          <p:cNvPr id="7" name="6 Marcador de pie de página"/>
          <p:cNvSpPr>
            <a:spLocks noGrp="1"/>
          </p:cNvSpPr>
          <p:nvPr>
            <p:ph type="ftr" sz="quarter" idx="10"/>
          </p:nvPr>
        </p:nvSpPr>
        <p:spPr/>
        <p:txBody>
          <a:bodyPr/>
          <a:lstStyle>
            <a:lvl1pPr>
              <a:defRPr sz="825"/>
            </a:lvl1pPr>
          </a:lstStyle>
          <a:p>
            <a:r>
              <a:rPr lang="en-US" sz="900" smtClean="0"/>
              <a:t>CONFIDENCE Final Dissemination Workshop. 2-5 December, Bratislava (Slovakia)</a:t>
            </a:r>
            <a:endParaRPr lang="en-US" sz="700" dirty="0"/>
          </a:p>
        </p:txBody>
      </p:sp>
      <p:sp>
        <p:nvSpPr>
          <p:cNvPr id="8" name="7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‹Nº›</a:t>
            </a:fld>
            <a:endParaRPr lang="es-ES" b="1" dirty="0">
              <a:latin typeface="Arial" pitchFamily="34" charset="0"/>
            </a:endParaRPr>
          </a:p>
        </p:txBody>
      </p:sp>
    </p:spTree>
    <p:extLst>
      <p:ext uri="{BB962C8B-B14F-4D97-AF65-F5344CB8AC3E}">
        <p14:creationId xmlns:p14="http://schemas.microsoft.com/office/powerpoint/2010/main" val="2969976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gi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6" name="Picture 9" descr="II_rahmen_neu_folge"/>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2828"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Rectangle 5"/>
          <p:cNvSpPr>
            <a:spLocks noGrp="1" noChangeArrowheads="1"/>
          </p:cNvSpPr>
          <p:nvPr>
            <p:ph type="body" idx="1"/>
          </p:nvPr>
        </p:nvSpPr>
        <p:spPr bwMode="auto">
          <a:xfrm>
            <a:off x="248833" y="1268047"/>
            <a:ext cx="8634528" cy="501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p>
            <a:pPr lvl="0"/>
            <a:r>
              <a:rPr lang="en-GB" altLang="es-ES" dirty="0" smtClean="0"/>
              <a:t>Click to edit the outline text format</a:t>
            </a:r>
          </a:p>
          <a:p>
            <a:pPr lvl="1"/>
            <a:r>
              <a:rPr lang="en-GB" altLang="es-ES" dirty="0" smtClean="0"/>
              <a:t>Second Outline Level</a:t>
            </a:r>
          </a:p>
          <a:p>
            <a:pPr lvl="2"/>
            <a:r>
              <a:rPr lang="en-GB" altLang="es-ES" dirty="0" smtClean="0"/>
              <a:t>Third Outline Level</a:t>
            </a:r>
          </a:p>
          <a:p>
            <a:pPr lvl="3"/>
            <a:r>
              <a:rPr lang="en-GB" altLang="es-ES" dirty="0" smtClean="0"/>
              <a:t>Fourth Outline Level</a:t>
            </a:r>
          </a:p>
          <a:p>
            <a:pPr lvl="4"/>
            <a:r>
              <a:rPr lang="en-GB" altLang="es-ES" dirty="0" smtClean="0"/>
              <a:t>Fifth Outline Level</a:t>
            </a:r>
          </a:p>
          <a:p>
            <a:pPr lvl="4"/>
            <a:r>
              <a:rPr lang="en-GB" altLang="es-ES" dirty="0" smtClean="0"/>
              <a:t>Sixth Outline Level</a:t>
            </a:r>
          </a:p>
          <a:p>
            <a:pPr lvl="4"/>
            <a:r>
              <a:rPr lang="en-GB" altLang="es-ES" dirty="0" smtClean="0"/>
              <a:t>Seventh Outline Level</a:t>
            </a:r>
          </a:p>
          <a:p>
            <a:pPr lvl="4"/>
            <a:r>
              <a:rPr lang="en-GB" altLang="es-ES" dirty="0" smtClean="0"/>
              <a:t>Eighth Outline Level</a:t>
            </a:r>
          </a:p>
          <a:p>
            <a:pPr lvl="4"/>
            <a:r>
              <a:rPr lang="en-GB" altLang="es-ES" dirty="0" smtClean="0"/>
              <a:t>Ninth Outline Level</a:t>
            </a:r>
          </a:p>
        </p:txBody>
      </p:sp>
      <p:sp>
        <p:nvSpPr>
          <p:cNvPr id="1032" name="Rectangle 7"/>
          <p:cNvSpPr>
            <a:spLocks noGrp="1" noChangeArrowheads="1"/>
          </p:cNvSpPr>
          <p:nvPr>
            <p:ph type="title"/>
          </p:nvPr>
        </p:nvSpPr>
        <p:spPr bwMode="auto">
          <a:xfrm>
            <a:off x="258546" y="232641"/>
            <a:ext cx="6238406" cy="8488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0" rIns="0" bIns="0" numCol="1" anchor="ctr" anchorCtr="0" compatLnSpc="1">
            <a:prstTxWarp prst="textNoShape">
              <a:avLst/>
            </a:prstTxWarp>
          </a:bodyPr>
          <a:lstStyle/>
          <a:p>
            <a:pPr lvl="0"/>
            <a:r>
              <a:rPr lang="en-GB" altLang="es-ES" dirty="0" smtClean="0"/>
              <a:t>Click to edit the title text format</a:t>
            </a:r>
          </a:p>
        </p:txBody>
      </p:sp>
      <p:sp>
        <p:nvSpPr>
          <p:cNvPr id="1031" name="Rectangle 11"/>
          <p:cNvSpPr>
            <a:spLocks noChangeArrowheads="1"/>
          </p:cNvSpPr>
          <p:nvPr/>
        </p:nvSpPr>
        <p:spPr bwMode="auto">
          <a:xfrm>
            <a:off x="0" y="0"/>
            <a:ext cx="9144000" cy="6858000"/>
          </a:xfrm>
          <a:prstGeom prst="rect">
            <a:avLst/>
          </a:prstGeom>
          <a:noFill/>
          <a:ln w="18000">
            <a:solidFill>
              <a:srgbClr val="FFFFF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2209" tIns="31105" rIns="62209" bIns="31105" anchor="ctr"/>
          <a:lstStyle/>
          <a:p>
            <a:pPr marL="0" marR="0" lvl="0" indent="0" algn="l" defTabSz="244084" rtl="0" eaLnBrk="1" fontAlgn="base" latinLnBrk="0" hangingPunct="0">
              <a:lnSpc>
                <a:spcPct val="93000"/>
              </a:lnSpc>
              <a:spcBef>
                <a:spcPct val="0"/>
              </a:spcBef>
              <a:spcAft>
                <a:spcPct val="0"/>
              </a:spcAft>
              <a:buClr>
                <a:srgbClr val="000000"/>
              </a:buClr>
              <a:buSzPct val="100000"/>
              <a:buFont typeface="Times New Roman" pitchFamily="18" charset="0"/>
              <a:buNone/>
              <a:tabLst/>
              <a:defRPr/>
            </a:pPr>
            <a:endParaRPr kumimoji="0" lang="es-ES" altLang="es-ES" sz="1200" b="0" i="0" u="none" strike="noStrike" kern="1200" cap="none" spc="0" normalizeH="0" baseline="0" noProof="0" dirty="0">
              <a:ln>
                <a:noFill/>
              </a:ln>
              <a:solidFill>
                <a:prstClr val="black"/>
              </a:solidFill>
              <a:effectLst/>
              <a:uLnTx/>
              <a:uFillTx/>
              <a:latin typeface="Arial" pitchFamily="34" charset="0"/>
              <a:ea typeface="+mn-ea"/>
              <a:cs typeface="+mn-cs"/>
            </a:endParaRPr>
          </a:p>
        </p:txBody>
      </p:sp>
      <p:sp>
        <p:nvSpPr>
          <p:cNvPr id="2" name="1 Marcador de número de diapositiva"/>
          <p:cNvSpPr>
            <a:spLocks noGrp="1"/>
          </p:cNvSpPr>
          <p:nvPr>
            <p:ph type="sldNum" sz="quarter" idx="4"/>
          </p:nvPr>
        </p:nvSpPr>
        <p:spPr>
          <a:xfrm>
            <a:off x="8518359" y="6528956"/>
            <a:ext cx="361591" cy="227890"/>
          </a:xfrm>
          <a:prstGeom prst="rect">
            <a:avLst/>
          </a:prstGeom>
        </p:spPr>
        <p:txBody>
          <a:bodyPr vert="horz" lIns="91440" tIns="45720" rIns="91440" bIns="45720" rtlCol="0" anchor="ctr"/>
          <a:lstStyle>
            <a:lvl1pPr algn="r">
              <a:defRPr sz="900">
                <a:solidFill>
                  <a:schemeClr val="tx2"/>
                </a:solidFill>
              </a:defRPr>
            </a:lvl1p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pPr defTabSz="244084" eaLnBrk="0" fontAlgn="base" hangingPunct="0">
                <a:lnSpc>
                  <a:spcPct val="93000"/>
                </a:lnSpc>
                <a:spcBef>
                  <a:spcPct val="0"/>
                </a:spcBef>
                <a:spcAft>
                  <a:spcPct val="0"/>
                </a:spcAft>
                <a:buClr>
                  <a:srgbClr val="000000"/>
                </a:buClr>
                <a:buSzPct val="100000"/>
              </a:pPr>
              <a:t>‹Nº›</a:t>
            </a:fld>
            <a:endParaRPr lang="es-ES" b="1" dirty="0"/>
          </a:p>
        </p:txBody>
      </p:sp>
      <p:sp>
        <p:nvSpPr>
          <p:cNvPr id="5" name="4 Marcador de pie de página"/>
          <p:cNvSpPr>
            <a:spLocks noGrp="1"/>
          </p:cNvSpPr>
          <p:nvPr>
            <p:ph type="ftr" sz="quarter" idx="3"/>
          </p:nvPr>
        </p:nvSpPr>
        <p:spPr>
          <a:xfrm>
            <a:off x="5544274" y="6496050"/>
            <a:ext cx="2814468" cy="286007"/>
          </a:xfrm>
          <a:prstGeom prst="rect">
            <a:avLst/>
          </a:prstGeom>
        </p:spPr>
        <p:txBody>
          <a:bodyPr vert="horz" lIns="91440" tIns="45720" rIns="91440" bIns="45720" rtlCol="0" anchor="ctr"/>
          <a:lstStyle>
            <a:lvl1pPr marL="0" algn="r" defTabSz="244084" rtl="0" eaLnBrk="0" fontAlgn="base" latinLnBrk="0" hangingPunct="0">
              <a:lnSpc>
                <a:spcPct val="93000"/>
              </a:lnSpc>
              <a:spcBef>
                <a:spcPct val="0"/>
              </a:spcBef>
              <a:spcAft>
                <a:spcPct val="0"/>
              </a:spcAft>
              <a:buClr>
                <a:srgbClr val="000000"/>
              </a:buClr>
              <a:buSzPct val="100000"/>
              <a:defRPr lang="es-ES" sz="900" b="1" kern="1200" dirty="0">
                <a:solidFill>
                  <a:schemeClr val="tx2"/>
                </a:solidFill>
                <a:latin typeface="Arial" pitchFamily="34" charset="0"/>
                <a:ea typeface="+mn-ea"/>
                <a:cs typeface="Arial" panose="020B0604020202020204" pitchFamily="34" charset="0"/>
              </a:defRPr>
            </a:lvl1pPr>
          </a:lstStyle>
          <a:p>
            <a:r>
              <a:rPr lang="en-US" altLang="es-ES" smtClean="0">
                <a:ea typeface="ＭＳ Ｐゴシック"/>
              </a:rPr>
              <a:t>CONFIDENCE Final Dissemination Workshop. 2-5 December, Bratislava (Slovakia)</a:t>
            </a:r>
            <a:endParaRPr lang="en-US" sz="700" dirty="0"/>
          </a:p>
        </p:txBody>
      </p:sp>
      <p:grpSp>
        <p:nvGrpSpPr>
          <p:cNvPr id="17" name="Gruppieren 11"/>
          <p:cNvGrpSpPr/>
          <p:nvPr/>
        </p:nvGrpSpPr>
        <p:grpSpPr>
          <a:xfrm>
            <a:off x="103427" y="6480091"/>
            <a:ext cx="5564262" cy="301966"/>
            <a:chOff x="116870" y="6554993"/>
            <a:chExt cx="5091962" cy="301964"/>
          </a:xfrm>
        </p:grpSpPr>
        <p:pic>
          <p:nvPicPr>
            <p:cNvPr id="18" name="Grafik 12"/>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116870" y="6554993"/>
              <a:ext cx="319021" cy="301964"/>
            </a:xfrm>
            <a:prstGeom prst="rect">
              <a:avLst/>
            </a:prstGeom>
          </p:spPr>
        </p:pic>
        <p:sp>
          <p:nvSpPr>
            <p:cNvPr id="19" name="Textfeld 13"/>
            <p:cNvSpPr txBox="1"/>
            <p:nvPr userDrawn="1"/>
          </p:nvSpPr>
          <p:spPr>
            <a:xfrm>
              <a:off x="403830" y="6641091"/>
              <a:ext cx="4805002" cy="184665"/>
            </a:xfrm>
            <a:prstGeom prst="rect">
              <a:avLst/>
            </a:prstGeom>
            <a:noFill/>
          </p:spPr>
          <p:txBody>
            <a:bodyPr wrap="square" rtlCol="0">
              <a:spAutoFit/>
            </a:bodyPr>
            <a:lstStyle/>
            <a:p>
              <a:pPr defTabSz="914378">
                <a:defRPr/>
              </a:pPr>
              <a:r>
                <a:rPr lang="en-GB" sz="600" dirty="0" smtClean="0">
                  <a:solidFill>
                    <a:prstClr val="black"/>
                  </a:solidFill>
                  <a:latin typeface="Interstate-Regular" panose="02000603020000020004" pitchFamily="2" charset="0"/>
                </a:rPr>
                <a:t>This project has received funding from the </a:t>
              </a:r>
              <a:r>
                <a:rPr lang="en-GB" sz="600" dirty="0" err="1" smtClean="0">
                  <a:solidFill>
                    <a:prstClr val="black"/>
                  </a:solidFill>
                  <a:latin typeface="Interstate-Regular" panose="02000603020000020004" pitchFamily="2" charset="0"/>
                </a:rPr>
                <a:t>Euratom</a:t>
              </a:r>
              <a:r>
                <a:rPr lang="en-GB" sz="600" dirty="0" smtClean="0">
                  <a:solidFill>
                    <a:prstClr val="black"/>
                  </a:solidFill>
                  <a:latin typeface="Interstate-Regular" panose="02000603020000020004" pitchFamily="2" charset="0"/>
                </a:rPr>
                <a:t> research and training programme 2014-2018 under grant agreement No 662287.</a:t>
              </a:r>
              <a:endParaRPr lang="en-GB" sz="100" dirty="0">
                <a:solidFill>
                  <a:prstClr val="black">
                    <a:tint val="75000"/>
                  </a:prstClr>
                </a:solidFill>
                <a:latin typeface="Arial"/>
              </a:endParaRPr>
            </a:p>
          </p:txBody>
        </p:sp>
      </p:grpSp>
      <p:pic>
        <p:nvPicPr>
          <p:cNvPr id="13" name="21 Imagen" descr="Logo_CONFIDENCE_v2.png"/>
          <p:cNvPicPr>
            <a:picLocks noChangeAspect="1"/>
          </p:cNvPicPr>
          <p:nvPr/>
        </p:nvPicPr>
        <p:blipFill>
          <a:blip r:embed="rId18" cstate="print">
            <a:extLst>
              <a:ext uri="{28A0092B-C50C-407E-A947-70E740481C1C}">
                <a14:useLocalDpi xmlns:a14="http://schemas.microsoft.com/office/drawing/2010/main"/>
              </a:ext>
            </a:extLst>
          </a:blip>
          <a:stretch>
            <a:fillRect/>
          </a:stretch>
        </p:blipFill>
        <p:spPr>
          <a:xfrm>
            <a:off x="7368648" y="142709"/>
            <a:ext cx="1511302" cy="479395"/>
          </a:xfrm>
          <a:prstGeom prst="rect">
            <a:avLst/>
          </a:prstGeom>
        </p:spPr>
      </p:pic>
      <p:pic>
        <p:nvPicPr>
          <p:cNvPr id="20" name="Grafik 9"/>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7754352" y="736927"/>
            <a:ext cx="1104979" cy="403317"/>
          </a:xfrm>
          <a:prstGeom prst="rect">
            <a:avLst/>
          </a:prstGeom>
        </p:spPr>
      </p:pic>
    </p:spTree>
    <p:extLst>
      <p:ext uri="{BB962C8B-B14F-4D97-AF65-F5344CB8AC3E}">
        <p14:creationId xmlns:p14="http://schemas.microsoft.com/office/powerpoint/2010/main" val="157425552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687" r:id="rId3"/>
    <p:sldLayoutId id="2147483663" r:id="rId4"/>
    <p:sldLayoutId id="2147483664" r:id="rId5"/>
    <p:sldLayoutId id="2147483665" r:id="rId6"/>
    <p:sldLayoutId id="2147483666" r:id="rId7"/>
    <p:sldLayoutId id="2147483667" r:id="rId8"/>
    <p:sldLayoutId id="2147483668" r:id="rId9"/>
    <p:sldLayoutId id="2147483670" r:id="rId10"/>
    <p:sldLayoutId id="2147483671" r:id="rId11"/>
    <p:sldLayoutId id="2147483672" r:id="rId12"/>
    <p:sldLayoutId id="2147483673" r:id="rId13"/>
    <p:sldLayoutId id="2147483674" r:id="rId14"/>
  </p:sldLayoutIdLst>
  <p:timing>
    <p:tnLst>
      <p:par>
        <p:cTn id="1" dur="indefinite" restart="never" nodeType="tmRoot"/>
      </p:par>
    </p:tnLst>
  </p:timing>
  <p:hf hdr="0" dt="0"/>
  <p:txStyles>
    <p:titleStyle>
      <a:lvl1pPr algn="l" defTabSz="244078" rtl="0" eaLnBrk="1" fontAlgn="base" hangingPunct="1">
        <a:lnSpc>
          <a:spcPct val="93000"/>
        </a:lnSpc>
        <a:spcBef>
          <a:spcPct val="0"/>
        </a:spcBef>
        <a:spcAft>
          <a:spcPct val="0"/>
        </a:spcAft>
        <a:buClr>
          <a:srgbClr val="000000"/>
        </a:buClr>
        <a:buSzPct val="100000"/>
        <a:buFont typeface="Times New Roman" pitchFamily="18" charset="0"/>
        <a:defRPr sz="2400" b="1">
          <a:solidFill>
            <a:schemeClr val="tx1"/>
          </a:solidFill>
          <a:effectLst/>
          <a:latin typeface="+mj-lt"/>
          <a:ea typeface="+mj-ea"/>
          <a:cs typeface="Arial" panose="020B0604020202020204" pitchFamily="34" charset="0"/>
        </a:defRPr>
      </a:lvl1pPr>
      <a:lvl2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2pPr>
      <a:lvl3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3pPr>
      <a:lvl4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4pPr>
      <a:lvl5pPr algn="r" defTabSz="244078" rtl="0" eaLnBrk="1" fontAlgn="base" hangingPunct="1">
        <a:lnSpc>
          <a:spcPct val="93000"/>
        </a:lnSpc>
        <a:spcBef>
          <a:spcPct val="0"/>
        </a:spcBef>
        <a:spcAft>
          <a:spcPct val="0"/>
        </a:spcAft>
        <a:buClr>
          <a:srgbClr val="000000"/>
        </a:buClr>
        <a:buSzPct val="100000"/>
        <a:buFont typeface="Times New Roman" pitchFamily="18" charset="0"/>
        <a:defRPr sz="1875" b="1">
          <a:solidFill>
            <a:srgbClr val="006699"/>
          </a:solidFill>
          <a:latin typeface="Futura Md BT" pitchFamily="34" charset="0"/>
        </a:defRPr>
      </a:lvl5pPr>
      <a:lvl6pPr marL="1710704"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6pPr>
      <a:lvl7pPr marL="2021740"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7pPr>
      <a:lvl8pPr marL="2332777"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8pPr>
      <a:lvl9pPr marL="2643813" indent="-155518" algn="ctr" defTabSz="244078" rtl="0" eaLnBrk="1" fontAlgn="base" hangingPunct="1">
        <a:lnSpc>
          <a:spcPct val="93000"/>
        </a:lnSpc>
        <a:spcBef>
          <a:spcPct val="0"/>
        </a:spcBef>
        <a:spcAft>
          <a:spcPct val="0"/>
        </a:spcAft>
        <a:buClr>
          <a:srgbClr val="000000"/>
        </a:buClr>
        <a:buSzPct val="100000"/>
        <a:buFont typeface="Times New Roman" pitchFamily="18" charset="0"/>
        <a:defRPr sz="2175">
          <a:solidFill>
            <a:srgbClr val="000000"/>
          </a:solidFill>
          <a:latin typeface="Arial" charset="0"/>
        </a:defRPr>
      </a:lvl9pPr>
    </p:titleStyle>
    <p:bodyStyle>
      <a:lvl1pPr marL="233279" indent="-233279" algn="l" defTabSz="244078" rtl="0" eaLnBrk="1" fontAlgn="base" hangingPunct="1">
        <a:lnSpc>
          <a:spcPct val="93000"/>
        </a:lnSpc>
        <a:spcBef>
          <a:spcPct val="0"/>
        </a:spcBef>
        <a:spcAft>
          <a:spcPts val="970"/>
        </a:spcAft>
        <a:buClr>
          <a:srgbClr val="000000"/>
        </a:buClr>
        <a:buSzPct val="100000"/>
        <a:buFontTx/>
        <a:buBlip>
          <a:blip r:embed="rId20"/>
        </a:buBlip>
        <a:defRPr sz="2000">
          <a:solidFill>
            <a:srgbClr val="000000"/>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0"/>
        </a:buBlip>
        <a:defRPr sz="1800">
          <a:solidFill>
            <a:srgbClr val="000000"/>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600">
          <a:solidFill>
            <a:srgbClr val="000000"/>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400">
          <a:solidFill>
            <a:srgbClr val="000000"/>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rgbClr val="000000"/>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p:bodyStyle>
    <p:otherStyle>
      <a:defPPr>
        <a:defRPr lang="de-DE"/>
      </a:defPPr>
      <a:lvl1pPr marL="0" algn="l" defTabSz="622073" rtl="0" eaLnBrk="1" latinLnBrk="0" hangingPunct="1">
        <a:defRPr sz="1200" kern="1200">
          <a:solidFill>
            <a:schemeClr val="tx1"/>
          </a:solidFill>
          <a:latin typeface="+mn-lt"/>
          <a:ea typeface="+mn-ea"/>
          <a:cs typeface="+mn-cs"/>
        </a:defRPr>
      </a:lvl1pPr>
      <a:lvl2pPr marL="311037" algn="l" defTabSz="622073" rtl="0" eaLnBrk="1" latinLnBrk="0" hangingPunct="1">
        <a:defRPr sz="1200" kern="1200">
          <a:solidFill>
            <a:schemeClr val="tx1"/>
          </a:solidFill>
          <a:latin typeface="+mn-lt"/>
          <a:ea typeface="+mn-ea"/>
          <a:cs typeface="+mn-cs"/>
        </a:defRPr>
      </a:lvl2pPr>
      <a:lvl3pPr marL="622073" algn="l" defTabSz="622073" rtl="0" eaLnBrk="1" latinLnBrk="0" hangingPunct="1">
        <a:defRPr sz="1200" kern="1200">
          <a:solidFill>
            <a:schemeClr val="tx1"/>
          </a:solidFill>
          <a:latin typeface="+mn-lt"/>
          <a:ea typeface="+mn-ea"/>
          <a:cs typeface="+mn-cs"/>
        </a:defRPr>
      </a:lvl3pPr>
      <a:lvl4pPr marL="933111" algn="l" defTabSz="622073" rtl="0" eaLnBrk="1" latinLnBrk="0" hangingPunct="1">
        <a:defRPr sz="1200" kern="1200">
          <a:solidFill>
            <a:schemeClr val="tx1"/>
          </a:solidFill>
          <a:latin typeface="+mn-lt"/>
          <a:ea typeface="+mn-ea"/>
          <a:cs typeface="+mn-cs"/>
        </a:defRPr>
      </a:lvl4pPr>
      <a:lvl5pPr marL="1244147" algn="l" defTabSz="622073" rtl="0" eaLnBrk="1" latinLnBrk="0" hangingPunct="1">
        <a:defRPr sz="1200" kern="1200">
          <a:solidFill>
            <a:schemeClr val="tx1"/>
          </a:solidFill>
          <a:latin typeface="+mn-lt"/>
          <a:ea typeface="+mn-ea"/>
          <a:cs typeface="+mn-cs"/>
        </a:defRPr>
      </a:lvl5pPr>
      <a:lvl6pPr marL="1555184" algn="l" defTabSz="622073" rtl="0" eaLnBrk="1" latinLnBrk="0" hangingPunct="1">
        <a:defRPr sz="1200" kern="1200">
          <a:solidFill>
            <a:schemeClr val="tx1"/>
          </a:solidFill>
          <a:latin typeface="+mn-lt"/>
          <a:ea typeface="+mn-ea"/>
          <a:cs typeface="+mn-cs"/>
        </a:defRPr>
      </a:lvl6pPr>
      <a:lvl7pPr marL="1866221" algn="l" defTabSz="622073" rtl="0" eaLnBrk="1" latinLnBrk="0" hangingPunct="1">
        <a:defRPr sz="1200" kern="1200">
          <a:solidFill>
            <a:schemeClr val="tx1"/>
          </a:solidFill>
          <a:latin typeface="+mn-lt"/>
          <a:ea typeface="+mn-ea"/>
          <a:cs typeface="+mn-cs"/>
        </a:defRPr>
      </a:lvl7pPr>
      <a:lvl8pPr marL="2177258" algn="l" defTabSz="622073" rtl="0" eaLnBrk="1" latinLnBrk="0" hangingPunct="1">
        <a:defRPr sz="1200" kern="1200">
          <a:solidFill>
            <a:schemeClr val="tx1"/>
          </a:solidFill>
          <a:latin typeface="+mn-lt"/>
          <a:ea typeface="+mn-ea"/>
          <a:cs typeface="+mn-cs"/>
        </a:defRPr>
      </a:lvl8pPr>
      <a:lvl9pPr marL="2488295" algn="l" defTabSz="622073"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18.jpg"/><Relationship Id="rId13" Type="http://schemas.openxmlformats.org/officeDocument/2006/relationships/image" Target="../media/image11.jpeg"/><Relationship Id="rId3" Type="http://schemas.openxmlformats.org/officeDocument/2006/relationships/image" Target="../media/image13.jpg"/><Relationship Id="rId7" Type="http://schemas.openxmlformats.org/officeDocument/2006/relationships/image" Target="../media/image17.jpeg"/><Relationship Id="rId12" Type="http://schemas.openxmlformats.org/officeDocument/2006/relationships/image" Target="../media/image22.png"/><Relationship Id="rId2" Type="http://schemas.openxmlformats.org/officeDocument/2006/relationships/image" Target="../media/image12.png"/><Relationship Id="rId16" Type="http://schemas.openxmlformats.org/officeDocument/2006/relationships/image" Target="../media/image25.PNG"/><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4.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jpg"/><Relationship Id="rId14"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962527" y="3665965"/>
            <a:ext cx="7218946" cy="772502"/>
          </a:xfrm>
          <a:noFill/>
          <a:effectLst/>
        </p:spPr>
        <p:txBody>
          <a:bodyPr anchor="ctr"/>
          <a:lstStyle/>
          <a:p>
            <a:r>
              <a:rPr lang="es-ES" dirty="0" smtClean="0"/>
              <a:t>M. Montero</a:t>
            </a:r>
          </a:p>
          <a:p>
            <a:r>
              <a:rPr lang="es-ES" dirty="0" smtClean="0"/>
              <a:t>CIEMAT (</a:t>
            </a:r>
            <a:r>
              <a:rPr lang="es-ES" dirty="0" err="1" smtClean="0"/>
              <a:t>Spain</a:t>
            </a:r>
            <a:r>
              <a:rPr lang="es-ES" dirty="0" smtClean="0"/>
              <a:t>)</a:t>
            </a:r>
          </a:p>
        </p:txBody>
      </p:sp>
      <p:sp>
        <p:nvSpPr>
          <p:cNvPr id="2" name="Título 1"/>
          <p:cNvSpPr>
            <a:spLocks noGrp="1"/>
          </p:cNvSpPr>
          <p:nvPr>
            <p:ph type="ctrTitle"/>
          </p:nvPr>
        </p:nvSpPr>
        <p:spPr>
          <a:xfrm>
            <a:off x="1116956" y="1135781"/>
            <a:ext cx="6910088" cy="1954663"/>
          </a:xfrm>
        </p:spPr>
        <p:txBody>
          <a:bodyPr/>
          <a:lstStyle/>
          <a:p>
            <a:pPr>
              <a:lnSpc>
                <a:spcPct val="90000"/>
              </a:lnSpc>
              <a:spcAft>
                <a:spcPts val="0"/>
              </a:spcAft>
            </a:pPr>
            <a:r>
              <a:rPr lang="en-US" altLang="de-DE" sz="2600" b="1" dirty="0" smtClean="0">
                <a:solidFill>
                  <a:schemeClr val="tx2"/>
                </a:solidFill>
              </a:rPr>
              <a:t>Round Table Discussion.</a:t>
            </a:r>
            <a:br>
              <a:rPr lang="en-US" altLang="de-DE" sz="2600" b="1" dirty="0" smtClean="0">
                <a:solidFill>
                  <a:schemeClr val="tx2"/>
                </a:solidFill>
              </a:rPr>
            </a:br>
            <a:r>
              <a:rPr lang="en-US" altLang="de-DE" sz="2600" b="1" dirty="0" smtClean="0">
                <a:solidFill>
                  <a:schemeClr val="tx2"/>
                </a:solidFill>
              </a:rPr>
              <a:t>Feedback from WP4 partners</a:t>
            </a:r>
            <a:endParaRPr lang="en-US" altLang="de-DE" sz="2600" b="1" dirty="0">
              <a:solidFill>
                <a:schemeClr val="tx2"/>
              </a:solidFill>
            </a:endParaRPr>
          </a:p>
        </p:txBody>
      </p:sp>
    </p:spTree>
    <p:extLst>
      <p:ext uri="{BB962C8B-B14F-4D97-AF65-F5344CB8AC3E}">
        <p14:creationId xmlns:p14="http://schemas.microsoft.com/office/powerpoint/2010/main" val="1274579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n-GB" dirty="0"/>
              <a:t>Main results and achievements. </a:t>
            </a:r>
            <a:r>
              <a:rPr lang="en-GB" dirty="0" smtClean="0"/>
              <a:t/>
            </a:r>
            <a:br>
              <a:rPr lang="en-GB" dirty="0" smtClean="0"/>
            </a:br>
            <a:r>
              <a:rPr lang="en-GB" dirty="0" smtClean="0"/>
              <a:t>What </a:t>
            </a:r>
            <a:r>
              <a:rPr lang="en-GB" dirty="0"/>
              <a:t>would you highlight?</a:t>
            </a:r>
            <a:endParaRPr lang="es-ES" dirty="0"/>
          </a:p>
        </p:txBody>
      </p:sp>
      <p:sp>
        <p:nvSpPr>
          <p:cNvPr id="4" name="3 Marcador de pie de página"/>
          <p:cNvSpPr>
            <a:spLocks noGrp="1"/>
          </p:cNvSpPr>
          <p:nvPr>
            <p:ph type="ftr" sz="quarter" idx="10"/>
          </p:nvPr>
        </p:nvSpPr>
        <p:spPr>
          <a:xfrm>
            <a:off x="5638800" y="6528956"/>
            <a:ext cx="2719942" cy="253101"/>
          </a:xfrm>
        </p:spPr>
        <p:txBody>
          <a:bodyPr/>
          <a:lstStyle/>
          <a:p>
            <a:r>
              <a:rPr lang="en-US" sz="900" dirty="0" smtClean="0"/>
              <a:t>CONFIDENCE Final Dissemination Workshop. 2-5 December, Bratislava (Slovakia)</a:t>
            </a:r>
            <a:endParaRPr lang="en-US" sz="700" dirty="0"/>
          </a:p>
        </p:txBody>
      </p:sp>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2</a:t>
            </a:fld>
            <a:endParaRPr lang="es-ES" b="1" dirty="0">
              <a:latin typeface="Arial" pitchFamily="34" charset="0"/>
            </a:endParaRPr>
          </a:p>
        </p:txBody>
      </p:sp>
      <p:sp>
        <p:nvSpPr>
          <p:cNvPr id="7" name="1 Marcador de contenido"/>
          <p:cNvSpPr>
            <a:spLocks noGrp="1"/>
          </p:cNvSpPr>
          <p:nvPr>
            <p:ph idx="1"/>
          </p:nvPr>
        </p:nvSpPr>
        <p:spPr>
          <a:xfrm>
            <a:off x="258546" y="1209481"/>
            <a:ext cx="8685616" cy="5091111"/>
          </a:xfrm>
        </p:spPr>
        <p:txBody>
          <a:bodyPr/>
          <a:lstStyle/>
          <a:p>
            <a:r>
              <a:rPr lang="en-US" dirty="0" smtClean="0"/>
              <a:t>We </a:t>
            </a:r>
            <a:r>
              <a:rPr lang="en-US" dirty="0"/>
              <a:t>have developed </a:t>
            </a:r>
            <a:r>
              <a:rPr lang="en-US" b="1" dirty="0"/>
              <a:t>greater understanding of the sources of uncertainties</a:t>
            </a:r>
            <a:r>
              <a:rPr lang="en-US" dirty="0"/>
              <a:t> in the projection of residual doses in urban areas. Allowing recommendations for both the use of currents models (e.g. ERMIN) and also for their future development</a:t>
            </a:r>
            <a:r>
              <a:rPr lang="en-US" dirty="0" smtClean="0"/>
              <a:t>.</a:t>
            </a:r>
          </a:p>
          <a:p>
            <a:r>
              <a:rPr lang="en-US" dirty="0" smtClean="0"/>
              <a:t>We have improved the understanding of the </a:t>
            </a:r>
            <a:r>
              <a:rPr lang="en-US" b="1" dirty="0" smtClean="0"/>
              <a:t>influence of regional </a:t>
            </a:r>
            <a:r>
              <a:rPr lang="en-US" b="1" dirty="0"/>
              <a:t>factors on the radiological risk due to the food chain exposure </a:t>
            </a:r>
            <a:r>
              <a:rPr lang="en-US" b="1" dirty="0" smtClean="0"/>
              <a:t>pathway </a:t>
            </a:r>
            <a:r>
              <a:rPr lang="en-US" dirty="0" smtClean="0"/>
              <a:t>and their application to provide maps and other information to help preparedness for the recovery.</a:t>
            </a:r>
            <a:endParaRPr lang="en-US" dirty="0"/>
          </a:p>
          <a:p>
            <a:r>
              <a:rPr lang="en-GB" dirty="0" smtClean="0"/>
              <a:t>The </a:t>
            </a:r>
            <a:r>
              <a:rPr lang="en-GB" dirty="0"/>
              <a:t>establishment of </a:t>
            </a:r>
            <a:r>
              <a:rPr lang="en-GB" b="1" dirty="0"/>
              <a:t>national stakeholder panels</a:t>
            </a:r>
            <a:r>
              <a:rPr lang="en-GB" dirty="0"/>
              <a:t> (some were new some already existed</a:t>
            </a:r>
            <a:r>
              <a:rPr lang="en-GB" dirty="0" smtClean="0"/>
              <a:t>)</a:t>
            </a:r>
            <a:r>
              <a:rPr lang="en-US" dirty="0"/>
              <a:t> </a:t>
            </a:r>
            <a:endParaRPr lang="en-US" dirty="0" smtClean="0"/>
          </a:p>
          <a:p>
            <a:r>
              <a:rPr lang="en-GB" dirty="0" smtClean="0"/>
              <a:t>We have developed </a:t>
            </a:r>
            <a:r>
              <a:rPr lang="en-US" b="1" dirty="0" smtClean="0"/>
              <a:t>generic scenarios</a:t>
            </a:r>
            <a:r>
              <a:rPr lang="en-US" dirty="0" smtClean="0"/>
              <a:t> to deal the decision-making process during the transition phase </a:t>
            </a:r>
          </a:p>
          <a:p>
            <a:r>
              <a:rPr lang="en-GB" dirty="0" smtClean="0"/>
              <a:t>A </a:t>
            </a:r>
            <a:r>
              <a:rPr lang="en-GB" b="1" dirty="0" smtClean="0"/>
              <a:t>structured methodology using scenario based discussions</a:t>
            </a:r>
            <a:r>
              <a:rPr lang="en-GB" dirty="0" smtClean="0"/>
              <a:t> has been developed to support the national stakeholders panels.</a:t>
            </a:r>
          </a:p>
          <a:p>
            <a:r>
              <a:rPr lang="en-GB" dirty="0" smtClean="0"/>
              <a:t>Using this methodology National </a:t>
            </a:r>
            <a:r>
              <a:rPr lang="en-GB" dirty="0"/>
              <a:t>SH panels have been confronted with </a:t>
            </a:r>
            <a:r>
              <a:rPr lang="en-GB" b="1" dirty="0" smtClean="0"/>
              <a:t>uncertainties in the decision </a:t>
            </a:r>
            <a:r>
              <a:rPr lang="en-GB" b="1" dirty="0"/>
              <a:t>making </a:t>
            </a:r>
            <a:r>
              <a:rPr lang="en-GB" dirty="0"/>
              <a:t>during the transition </a:t>
            </a:r>
            <a:r>
              <a:rPr lang="en-GB" dirty="0" smtClean="0"/>
              <a:t>phase; </a:t>
            </a:r>
          </a:p>
        </p:txBody>
      </p:sp>
    </p:spTree>
    <p:extLst>
      <p:ext uri="{BB962C8B-B14F-4D97-AF65-F5344CB8AC3E}">
        <p14:creationId xmlns:p14="http://schemas.microsoft.com/office/powerpoint/2010/main" val="325268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n-GB" dirty="0"/>
              <a:t>Main results and achievements. </a:t>
            </a:r>
            <a:r>
              <a:rPr lang="en-GB" dirty="0" smtClean="0"/>
              <a:t/>
            </a:r>
            <a:br>
              <a:rPr lang="en-GB" dirty="0" smtClean="0"/>
            </a:br>
            <a:r>
              <a:rPr lang="en-GB" dirty="0" smtClean="0"/>
              <a:t>What </a:t>
            </a:r>
            <a:r>
              <a:rPr lang="en-GB" dirty="0"/>
              <a:t>would you highlight?</a:t>
            </a:r>
            <a:endParaRPr lang="es-ES" dirty="0"/>
          </a:p>
        </p:txBody>
      </p:sp>
      <p:sp>
        <p:nvSpPr>
          <p:cNvPr id="4" name="3 Marcador de pie de página"/>
          <p:cNvSpPr>
            <a:spLocks noGrp="1"/>
          </p:cNvSpPr>
          <p:nvPr>
            <p:ph type="ftr" sz="quarter" idx="10"/>
          </p:nvPr>
        </p:nvSpPr>
        <p:spPr>
          <a:xfrm>
            <a:off x="5638800" y="6528956"/>
            <a:ext cx="2719942" cy="253101"/>
          </a:xfrm>
        </p:spPr>
        <p:txBody>
          <a:bodyPr/>
          <a:lstStyle/>
          <a:p>
            <a:r>
              <a:rPr lang="en-US" sz="900" dirty="0" smtClean="0"/>
              <a:t>CONFIDENCE Final Dissemination Workshop. 2-5 December, Bratislava (Slovakia)</a:t>
            </a:r>
            <a:endParaRPr lang="en-US" sz="700" dirty="0"/>
          </a:p>
        </p:txBody>
      </p:sp>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3</a:t>
            </a:fld>
            <a:endParaRPr lang="es-ES" b="1" dirty="0">
              <a:latin typeface="Arial" pitchFamily="34" charset="0"/>
            </a:endParaRPr>
          </a:p>
        </p:txBody>
      </p:sp>
      <p:sp>
        <p:nvSpPr>
          <p:cNvPr id="7" name="1 Marcador de contenido"/>
          <p:cNvSpPr>
            <a:spLocks noGrp="1"/>
          </p:cNvSpPr>
          <p:nvPr>
            <p:ph idx="1"/>
          </p:nvPr>
        </p:nvSpPr>
        <p:spPr>
          <a:xfrm>
            <a:off x="258546" y="1209481"/>
            <a:ext cx="8685616" cy="5091111"/>
          </a:xfrm>
        </p:spPr>
        <p:txBody>
          <a:bodyPr/>
          <a:lstStyle/>
          <a:p>
            <a:r>
              <a:rPr lang="en-GB" b="1" dirty="0" smtClean="0"/>
              <a:t>Preferences and expectations </a:t>
            </a:r>
            <a:r>
              <a:rPr lang="en-GB" dirty="0"/>
              <a:t>of local and national </a:t>
            </a:r>
            <a:r>
              <a:rPr lang="en-GB" dirty="0" smtClean="0"/>
              <a:t>stakeholders have been collected;</a:t>
            </a:r>
            <a:endParaRPr lang="es-ES" dirty="0"/>
          </a:p>
          <a:p>
            <a:r>
              <a:rPr lang="en-GB" b="1" dirty="0" smtClean="0"/>
              <a:t>Key </a:t>
            </a:r>
            <a:r>
              <a:rPr lang="en-GB" b="1" dirty="0"/>
              <a:t>criteria/attributes</a:t>
            </a:r>
            <a:r>
              <a:rPr lang="en-GB" dirty="0"/>
              <a:t> influencing development and preferences of the recovery strategies within the transition phase have been set </a:t>
            </a:r>
            <a:r>
              <a:rPr lang="en-GB" dirty="0" smtClean="0"/>
              <a:t>up;</a:t>
            </a:r>
          </a:p>
          <a:p>
            <a:r>
              <a:rPr lang="en-US" dirty="0" smtClean="0"/>
              <a:t>Organization </a:t>
            </a:r>
            <a:r>
              <a:rPr lang="en-US" dirty="0"/>
              <a:t>and structuring of the joint results from the cross-country panel´s </a:t>
            </a:r>
            <a:r>
              <a:rPr lang="en-US" dirty="0" smtClean="0"/>
              <a:t>analysis around of a </a:t>
            </a:r>
            <a:r>
              <a:rPr lang="en-US" b="1" dirty="0" smtClean="0"/>
              <a:t>categorization of uncertainties </a:t>
            </a:r>
            <a:r>
              <a:rPr lang="en-US" dirty="0" smtClean="0"/>
              <a:t>useful for purposes of </a:t>
            </a:r>
            <a:r>
              <a:rPr lang="en-US" dirty="0"/>
              <a:t>decision-making </a:t>
            </a:r>
            <a:r>
              <a:rPr lang="en-US" dirty="0" smtClean="0"/>
              <a:t>process.</a:t>
            </a:r>
            <a:endParaRPr lang="es-ES" dirty="0"/>
          </a:p>
          <a:p>
            <a:r>
              <a:rPr lang="en-GB" dirty="0" smtClean="0"/>
              <a:t>	</a:t>
            </a:r>
            <a:r>
              <a:rPr lang="en-GB" b="1" dirty="0" smtClean="0"/>
              <a:t>Recommendations to improve the decision making</a:t>
            </a:r>
            <a:r>
              <a:rPr lang="en-GB" dirty="0" smtClean="0"/>
              <a:t> during the transition phase have been elaborated which the aim to clarify the gaps and further research needs. </a:t>
            </a:r>
            <a:endParaRPr lang="es-ES" dirty="0" smtClean="0"/>
          </a:p>
        </p:txBody>
      </p:sp>
    </p:spTree>
    <p:extLst>
      <p:ext uri="{BB962C8B-B14F-4D97-AF65-F5344CB8AC3E}">
        <p14:creationId xmlns:p14="http://schemas.microsoft.com/office/powerpoint/2010/main" val="3764229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n-GB" dirty="0"/>
              <a:t>To what extent have we achieved the proposed objectives?</a:t>
            </a:r>
            <a:endParaRPr lang="es-ES" dirty="0"/>
          </a:p>
        </p:txBody>
      </p:sp>
      <p:sp>
        <p:nvSpPr>
          <p:cNvPr id="4" name="3 Marcador de pie de página"/>
          <p:cNvSpPr>
            <a:spLocks noGrp="1"/>
          </p:cNvSpPr>
          <p:nvPr>
            <p:ph type="ftr" sz="quarter" idx="10"/>
          </p:nvPr>
        </p:nvSpPr>
        <p:spPr>
          <a:xfrm>
            <a:off x="5638800" y="6528956"/>
            <a:ext cx="2719942" cy="253101"/>
          </a:xfrm>
        </p:spPr>
        <p:txBody>
          <a:bodyPr/>
          <a:lstStyle/>
          <a:p>
            <a:r>
              <a:rPr lang="en-US" sz="900" dirty="0" smtClean="0"/>
              <a:t>CONFIDENCE Final Dissemination Workshop. 2-5 December, Bratislava (Slovakia)</a:t>
            </a:r>
            <a:endParaRPr lang="en-US" sz="700" dirty="0"/>
          </a:p>
        </p:txBody>
      </p:sp>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4</a:t>
            </a:fld>
            <a:endParaRPr lang="es-ES" b="1" dirty="0">
              <a:latin typeface="Arial" pitchFamily="34" charset="0"/>
            </a:endParaRPr>
          </a:p>
        </p:txBody>
      </p:sp>
      <p:sp>
        <p:nvSpPr>
          <p:cNvPr id="7" name="1 Marcador de contenido"/>
          <p:cNvSpPr>
            <a:spLocks noGrp="1"/>
          </p:cNvSpPr>
          <p:nvPr>
            <p:ph idx="1"/>
          </p:nvPr>
        </p:nvSpPr>
        <p:spPr>
          <a:xfrm>
            <a:off x="258546" y="1209482"/>
            <a:ext cx="8685616" cy="1007626"/>
          </a:xfrm>
          <a:ln w="19050">
            <a:solidFill>
              <a:schemeClr val="tx1">
                <a:lumMod val="50000"/>
                <a:lumOff val="50000"/>
              </a:schemeClr>
            </a:solidFill>
          </a:ln>
        </p:spPr>
        <p:txBody>
          <a:bodyPr/>
          <a:lstStyle/>
          <a:p>
            <a:pPr marL="0" indent="0">
              <a:buNone/>
            </a:pPr>
            <a:r>
              <a:rPr lang="en-GB" dirty="0" smtClean="0"/>
              <a:t>The overall objective </a:t>
            </a:r>
            <a:r>
              <a:rPr lang="en-GB" dirty="0"/>
              <a:t>of WP4 was: </a:t>
            </a:r>
            <a:r>
              <a:rPr lang="en-GB" dirty="0" smtClean="0"/>
              <a:t>“To </a:t>
            </a:r>
            <a:r>
              <a:rPr lang="en-GB" dirty="0"/>
              <a:t>improve the preparedness and response during the transition phase after a nuclear accident through identifying and trying to reduce the uncertainties in the subsequent management of the exposure </a:t>
            </a:r>
            <a:r>
              <a:rPr lang="en-GB" dirty="0" smtClean="0"/>
              <a:t>situation”.</a:t>
            </a:r>
            <a:endParaRPr lang="es-ES" dirty="0"/>
          </a:p>
          <a:p>
            <a:pPr marL="0" indent="0">
              <a:buNone/>
            </a:pPr>
            <a:endParaRPr lang="en-GB" dirty="0"/>
          </a:p>
        </p:txBody>
      </p:sp>
      <p:sp>
        <p:nvSpPr>
          <p:cNvPr id="9" name="1 Marcador de contenido"/>
          <p:cNvSpPr txBox="1">
            <a:spLocks/>
          </p:cNvSpPr>
          <p:nvPr/>
        </p:nvSpPr>
        <p:spPr bwMode="auto">
          <a:xfrm>
            <a:off x="258546" y="2439927"/>
            <a:ext cx="8685616" cy="4089029"/>
          </a:xfrm>
          <a:prstGeom prst="rect">
            <a:avLst/>
          </a:prstGeom>
          <a:noFill/>
          <a:ln w="19050">
            <a:noFil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201" rIns="0" bIns="0" numCol="1" anchor="t" anchorCtr="0" compatLnSpc="1">
            <a:prstTxWarp prst="textNoShape">
              <a:avLst/>
            </a:prstTxWarp>
          </a:bodyPr>
          <a:lstStyle>
            <a:lvl1pPr marL="233279" indent="-233279" algn="l" defTabSz="244078" rtl="0" eaLnBrk="1" fontAlgn="base" hangingPunct="1">
              <a:lnSpc>
                <a:spcPct val="93000"/>
              </a:lnSpc>
              <a:spcBef>
                <a:spcPct val="0"/>
              </a:spcBef>
              <a:spcAft>
                <a:spcPts val="970"/>
              </a:spcAft>
              <a:buClr>
                <a:srgbClr val="000000"/>
              </a:buClr>
              <a:buSzPct val="100000"/>
              <a:buFontTx/>
              <a:buBlip>
                <a:blip r:embed="rId2"/>
              </a:buBlip>
              <a:defRPr sz="1800">
                <a:solidFill>
                  <a:schemeClr val="tx1"/>
                </a:solidFill>
                <a:latin typeface="+mn-lt"/>
                <a:ea typeface="+mn-ea"/>
                <a:cs typeface="Arial" panose="020B0604020202020204" pitchFamily="34" charset="0"/>
              </a:defRPr>
            </a:lvl1pPr>
            <a:lvl2pPr marL="505436" indent="-194399" algn="l" defTabSz="244078" rtl="0" eaLnBrk="1" fontAlgn="base" hangingPunct="1">
              <a:lnSpc>
                <a:spcPct val="93000"/>
              </a:lnSpc>
              <a:spcBef>
                <a:spcPct val="0"/>
              </a:spcBef>
              <a:spcAft>
                <a:spcPts val="774"/>
              </a:spcAft>
              <a:buClr>
                <a:srgbClr val="000000"/>
              </a:buClr>
              <a:buSzPct val="100000"/>
              <a:buFontTx/>
              <a:buBlip>
                <a:blip r:embed="rId2"/>
              </a:buBlip>
              <a:defRPr sz="1650">
                <a:solidFill>
                  <a:schemeClr val="tx1"/>
                </a:solidFill>
                <a:latin typeface="Arial" panose="020B0604020202020204" pitchFamily="34" charset="0"/>
                <a:cs typeface="Arial" panose="020B0604020202020204" pitchFamily="34" charset="0"/>
              </a:defRPr>
            </a:lvl2pPr>
            <a:lvl3pPr marL="777592" indent="-155518" algn="l" defTabSz="244078" rtl="0" eaLnBrk="1" fontAlgn="base" hangingPunct="1">
              <a:lnSpc>
                <a:spcPct val="93000"/>
              </a:lnSpc>
              <a:spcBef>
                <a:spcPct val="0"/>
              </a:spcBef>
              <a:spcAft>
                <a:spcPts val="578"/>
              </a:spcAft>
              <a:buClr>
                <a:srgbClr val="0033CC"/>
              </a:buClr>
              <a:buSzPct val="100000"/>
              <a:buFont typeface="Arial" pitchFamily="34" charset="0"/>
              <a:buChar char="●"/>
              <a:defRPr sz="1500">
                <a:solidFill>
                  <a:schemeClr val="tx1"/>
                </a:solidFill>
                <a:latin typeface="Arial" panose="020B0604020202020204" pitchFamily="34" charset="0"/>
                <a:cs typeface="Arial" panose="020B0604020202020204" pitchFamily="34" charset="0"/>
              </a:defRPr>
            </a:lvl3pPr>
            <a:lvl4pPr marL="1088629" indent="-155518" algn="l" defTabSz="244078" rtl="0" eaLnBrk="1" fontAlgn="base" hangingPunct="1">
              <a:lnSpc>
                <a:spcPct val="93000"/>
              </a:lnSpc>
              <a:spcBef>
                <a:spcPct val="0"/>
              </a:spcBef>
              <a:spcAft>
                <a:spcPts val="392"/>
              </a:spcAft>
              <a:buClr>
                <a:srgbClr val="0033CC"/>
              </a:buClr>
              <a:buSzPct val="100000"/>
              <a:buFont typeface="Arial" pitchFamily="34" charset="0"/>
              <a:buChar char="●"/>
              <a:defRPr sz="1350">
                <a:solidFill>
                  <a:schemeClr val="tx1"/>
                </a:solidFill>
                <a:latin typeface="Arial" panose="020B0604020202020204" pitchFamily="34" charset="0"/>
                <a:cs typeface="Arial" panose="020B0604020202020204" pitchFamily="34" charset="0"/>
              </a:defRPr>
            </a:lvl4pPr>
            <a:lvl5pPr marL="1399666" indent="-155518" algn="l" defTabSz="244078" rtl="0" eaLnBrk="1" fontAlgn="base" hangingPunct="1">
              <a:lnSpc>
                <a:spcPct val="93000"/>
              </a:lnSpc>
              <a:spcBef>
                <a:spcPct val="0"/>
              </a:spcBef>
              <a:spcAft>
                <a:spcPts val="196"/>
              </a:spcAft>
              <a:buClr>
                <a:srgbClr val="0033CC"/>
              </a:buClr>
              <a:buSzPct val="100000"/>
              <a:buFont typeface="Wingdings" pitchFamily="2" charset="2"/>
              <a:buChar char="Ø"/>
              <a:defRPr sz="1200">
                <a:solidFill>
                  <a:schemeClr val="tx1"/>
                </a:solidFill>
                <a:latin typeface="Arial" panose="020B0604020202020204" pitchFamily="34" charset="0"/>
                <a:cs typeface="Arial" panose="020B0604020202020204" pitchFamily="34" charset="0"/>
              </a:defRPr>
            </a:lvl5pPr>
            <a:lvl6pPr marL="1710704"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6pPr>
            <a:lvl7pPr marL="2021740"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7pPr>
            <a:lvl8pPr marL="2332777"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8pPr>
            <a:lvl9pPr marL="2643813" indent="-155518" algn="l" defTabSz="244078" rtl="0" eaLnBrk="1" fontAlgn="base" hangingPunct="1">
              <a:lnSpc>
                <a:spcPct val="93000"/>
              </a:lnSpc>
              <a:spcBef>
                <a:spcPct val="0"/>
              </a:spcBef>
              <a:spcAft>
                <a:spcPts val="196"/>
              </a:spcAft>
              <a:buClr>
                <a:srgbClr val="000000"/>
              </a:buClr>
              <a:buSzPct val="100000"/>
              <a:buFont typeface="Times New Roman" pitchFamily="18" charset="0"/>
              <a:buChar char="»"/>
              <a:defRPr sz="1125">
                <a:solidFill>
                  <a:srgbClr val="000000"/>
                </a:solidFill>
                <a:latin typeface="+mn-lt"/>
              </a:defRPr>
            </a:lvl9pPr>
          </a:lstStyle>
          <a:p>
            <a:r>
              <a:rPr lang="en-GB" kern="0" dirty="0" smtClean="0"/>
              <a:t>This has been achieved because numerous scenarios, some including uncertain projections of residual dose, have been presented to panels of stakeholders to gain a better understanding of how these model uncertainties relate to wider uncertainties of the decision-making environment and to make recommendations on enhancement of the whole process;</a:t>
            </a:r>
            <a:endParaRPr lang="es-ES" kern="0" dirty="0" smtClean="0"/>
          </a:p>
          <a:p>
            <a:r>
              <a:rPr lang="en-GB" kern="0" dirty="0" smtClean="0"/>
              <a:t>	Tools to deal with uncertainties in decision making have been tested and improved;</a:t>
            </a:r>
          </a:p>
          <a:p>
            <a:r>
              <a:rPr lang="en-GB" dirty="0"/>
              <a:t>	Further research and follow up steps in that complex area have been specified and elaborated. </a:t>
            </a:r>
            <a:endParaRPr lang="es-ES" dirty="0"/>
          </a:p>
          <a:p>
            <a:pPr marL="0" indent="0">
              <a:buNone/>
            </a:pPr>
            <a:endParaRPr lang="es-ES" kern="0" dirty="0"/>
          </a:p>
        </p:txBody>
      </p:sp>
    </p:spTree>
    <p:extLst>
      <p:ext uri="{BB962C8B-B14F-4D97-AF65-F5344CB8AC3E}">
        <p14:creationId xmlns:p14="http://schemas.microsoft.com/office/powerpoint/2010/main" val="2306842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258545" y="232641"/>
            <a:ext cx="6618243" cy="1082592"/>
          </a:xfrm>
        </p:spPr>
        <p:txBody>
          <a:bodyPr/>
          <a:lstStyle/>
          <a:p>
            <a:r>
              <a:rPr lang="en-GB" dirty="0"/>
              <a:t>What aspects of work and research need improvement or have not been adequately addressed?</a:t>
            </a:r>
            <a:endParaRPr lang="es-ES" dirty="0"/>
          </a:p>
        </p:txBody>
      </p:sp>
      <p:sp>
        <p:nvSpPr>
          <p:cNvPr id="4" name="3 Marcador de pie de página"/>
          <p:cNvSpPr>
            <a:spLocks noGrp="1"/>
          </p:cNvSpPr>
          <p:nvPr>
            <p:ph type="ftr" sz="quarter" idx="10"/>
          </p:nvPr>
        </p:nvSpPr>
        <p:spPr>
          <a:xfrm>
            <a:off x="5638800" y="6528956"/>
            <a:ext cx="2719942" cy="253101"/>
          </a:xfrm>
        </p:spPr>
        <p:txBody>
          <a:bodyPr/>
          <a:lstStyle/>
          <a:p>
            <a:r>
              <a:rPr lang="en-US" sz="900" dirty="0" smtClean="0"/>
              <a:t>CONFIDENCE Final Dissemination Workshop. 2-5 December, Bratislava (Slovakia)</a:t>
            </a:r>
            <a:endParaRPr lang="en-US" sz="700" dirty="0"/>
          </a:p>
        </p:txBody>
      </p:sp>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5</a:t>
            </a:fld>
            <a:endParaRPr lang="es-ES" b="1" dirty="0">
              <a:latin typeface="Arial" pitchFamily="34" charset="0"/>
            </a:endParaRPr>
          </a:p>
        </p:txBody>
      </p:sp>
      <p:sp>
        <p:nvSpPr>
          <p:cNvPr id="7" name="1 Marcador de contenido"/>
          <p:cNvSpPr>
            <a:spLocks noGrp="1"/>
          </p:cNvSpPr>
          <p:nvPr>
            <p:ph idx="1"/>
          </p:nvPr>
        </p:nvSpPr>
        <p:spPr>
          <a:xfrm>
            <a:off x="258545" y="1708478"/>
            <a:ext cx="8685616" cy="4128651"/>
          </a:xfrm>
        </p:spPr>
        <p:txBody>
          <a:bodyPr/>
          <a:lstStyle/>
          <a:p>
            <a:r>
              <a:rPr lang="en-GB" dirty="0" smtClean="0"/>
              <a:t>As </a:t>
            </a:r>
            <a:r>
              <a:rPr lang="en-GB" dirty="0"/>
              <a:t>the area of transition phase is very complex and connected to the early and long-term phases it was demanding to identify more narrow aspects of common studies </a:t>
            </a:r>
            <a:endParaRPr lang="en-GB" dirty="0" smtClean="0"/>
          </a:p>
          <a:p>
            <a:r>
              <a:rPr lang="en-GB" dirty="0" smtClean="0"/>
              <a:t>The </a:t>
            </a:r>
            <a:r>
              <a:rPr lang="en-GB" dirty="0"/>
              <a:t>level of stakeholders involvement and process of stakeholders engagement in each country was at different level. </a:t>
            </a:r>
            <a:r>
              <a:rPr lang="en-GB" dirty="0" smtClean="0"/>
              <a:t>The </a:t>
            </a:r>
            <a:r>
              <a:rPr lang="en-GB" dirty="0"/>
              <a:t>first step (WP4.1) was not equal for each country as not all countries had the same starting conditions (Irish stakeholder panel completely newly established, some panels have been already established (France, Slovakia, Spain) and matured taking into account active involvement in other previous related projects. </a:t>
            </a:r>
            <a:endParaRPr lang="en-GB" dirty="0" smtClean="0"/>
          </a:p>
          <a:p>
            <a:r>
              <a:rPr lang="en-GB" dirty="0" smtClean="0"/>
              <a:t>More effort is needed to engage other types </a:t>
            </a:r>
            <a:r>
              <a:rPr lang="en-GB" dirty="0"/>
              <a:t>of stakeholders </a:t>
            </a:r>
            <a:r>
              <a:rPr lang="en-GB" dirty="0" smtClean="0"/>
              <a:t>(such to improve the representativeness). More </a:t>
            </a:r>
            <a:r>
              <a:rPr lang="en-GB" dirty="0"/>
              <a:t>focus on engagement have to be done in all countries. ENGAGE project outputs could be valuable for further research. </a:t>
            </a:r>
          </a:p>
          <a:p>
            <a:r>
              <a:rPr lang="en-GB" dirty="0" smtClean="0"/>
              <a:t>Practical implementation of tools </a:t>
            </a:r>
            <a:r>
              <a:rPr lang="en-GB" dirty="0"/>
              <a:t>and outcomes of CONFIDENCE to decision making </a:t>
            </a:r>
            <a:r>
              <a:rPr lang="en-GB" dirty="0" smtClean="0"/>
              <a:t>process.</a:t>
            </a:r>
          </a:p>
          <a:p>
            <a:endParaRPr lang="en-GB" dirty="0"/>
          </a:p>
        </p:txBody>
      </p:sp>
    </p:spTree>
    <p:extLst>
      <p:ext uri="{BB962C8B-B14F-4D97-AF65-F5344CB8AC3E}">
        <p14:creationId xmlns:p14="http://schemas.microsoft.com/office/powerpoint/2010/main" val="2507000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258545" y="232641"/>
            <a:ext cx="6618243" cy="1082592"/>
          </a:xfrm>
        </p:spPr>
        <p:txBody>
          <a:bodyPr/>
          <a:lstStyle/>
          <a:p>
            <a:r>
              <a:rPr lang="en-GB" dirty="0" smtClean="0"/>
              <a:t>Next steps. Future research needs (1/2)</a:t>
            </a:r>
            <a:endParaRPr lang="es-ES" dirty="0"/>
          </a:p>
        </p:txBody>
      </p:sp>
      <p:sp>
        <p:nvSpPr>
          <p:cNvPr id="4" name="3 Marcador de pie de página"/>
          <p:cNvSpPr>
            <a:spLocks noGrp="1"/>
          </p:cNvSpPr>
          <p:nvPr>
            <p:ph type="ftr" sz="quarter" idx="10"/>
          </p:nvPr>
        </p:nvSpPr>
        <p:spPr>
          <a:xfrm>
            <a:off x="5638800" y="6528956"/>
            <a:ext cx="2719942" cy="253101"/>
          </a:xfrm>
        </p:spPr>
        <p:txBody>
          <a:bodyPr/>
          <a:lstStyle/>
          <a:p>
            <a:r>
              <a:rPr lang="en-US" sz="900" dirty="0" smtClean="0"/>
              <a:t>CONFIDENCE Final Dissemination Workshop. 2-5 December, Bratislava (Slovakia)</a:t>
            </a:r>
            <a:endParaRPr lang="en-US" sz="700" dirty="0"/>
          </a:p>
        </p:txBody>
      </p:sp>
      <p:sp>
        <p:nvSpPr>
          <p:cNvPr id="3" name="2 Marcador de número de diapositiva"/>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6</a:t>
            </a:fld>
            <a:endParaRPr lang="es-ES" b="1" dirty="0">
              <a:latin typeface="Arial" pitchFamily="34" charset="0"/>
            </a:endParaRPr>
          </a:p>
        </p:txBody>
      </p:sp>
      <p:sp>
        <p:nvSpPr>
          <p:cNvPr id="7" name="1 Marcador de contenido"/>
          <p:cNvSpPr>
            <a:spLocks noGrp="1"/>
          </p:cNvSpPr>
          <p:nvPr>
            <p:ph idx="1"/>
          </p:nvPr>
        </p:nvSpPr>
        <p:spPr>
          <a:xfrm>
            <a:off x="258545" y="1472527"/>
            <a:ext cx="8685616" cy="4790487"/>
          </a:xfrm>
        </p:spPr>
        <p:txBody>
          <a:bodyPr/>
          <a:lstStyle/>
          <a:p>
            <a:pPr marL="0" indent="0" algn="just">
              <a:spcAft>
                <a:spcPts val="600"/>
              </a:spcAft>
              <a:buNone/>
            </a:pPr>
            <a:r>
              <a:rPr lang="en-GB" dirty="0"/>
              <a:t>The work with the national panels resulted in a set of recommendations that identify some additional improvements or research needs</a:t>
            </a:r>
            <a:r>
              <a:rPr lang="en-GB" dirty="0" smtClean="0"/>
              <a:t>. </a:t>
            </a:r>
          </a:p>
          <a:p>
            <a:pPr marL="0" indent="0" algn="just">
              <a:spcAft>
                <a:spcPts val="600"/>
              </a:spcAft>
              <a:buNone/>
            </a:pPr>
            <a:endParaRPr lang="en-GB" dirty="0" smtClean="0"/>
          </a:p>
          <a:p>
            <a:r>
              <a:rPr lang="en-GB" dirty="0"/>
              <a:t>Now, the challenge is to implement these recommendations by </a:t>
            </a:r>
            <a:r>
              <a:rPr lang="en-GB" b="1" dirty="0"/>
              <a:t>discussing with the appropriate audience</a:t>
            </a:r>
            <a:r>
              <a:rPr lang="en-GB" dirty="0"/>
              <a:t>:</a:t>
            </a:r>
            <a:endParaRPr lang="es-ES" dirty="0"/>
          </a:p>
          <a:p>
            <a:pPr lvl="1">
              <a:buFont typeface="Wingdings" panose="05000000000000000000" pitchFamily="2" charset="2"/>
              <a:buChar char="ü"/>
            </a:pPr>
            <a:r>
              <a:rPr lang="en-GB" dirty="0" smtClean="0"/>
              <a:t>	</a:t>
            </a:r>
            <a:r>
              <a:rPr lang="en-GB" b="1" dirty="0" smtClean="0"/>
              <a:t>Discussions </a:t>
            </a:r>
            <a:r>
              <a:rPr lang="en-GB" b="1" dirty="0"/>
              <a:t>with public authorities </a:t>
            </a:r>
            <a:r>
              <a:rPr lang="en-GB" dirty="0"/>
              <a:t>would help to further explore the governance associated with the decision-making process. For instance, the idea would be to better clarify the roles and responsibilities of the involved actors and to set up a sustainable network of stakeholders that would be involved in the preparedness of emergency response and </a:t>
            </a:r>
            <a:r>
              <a:rPr lang="en-GB" dirty="0" smtClean="0"/>
              <a:t>recovery;</a:t>
            </a:r>
          </a:p>
          <a:p>
            <a:pPr lvl="1">
              <a:buFont typeface="Wingdings" panose="05000000000000000000" pitchFamily="2" charset="2"/>
              <a:buChar char="ü"/>
            </a:pPr>
            <a:r>
              <a:rPr lang="en-GB" dirty="0" smtClean="0"/>
              <a:t>    </a:t>
            </a:r>
            <a:r>
              <a:rPr lang="en-GB" b="1" dirty="0" smtClean="0"/>
              <a:t>Work </a:t>
            </a:r>
            <a:r>
              <a:rPr lang="en-GB" b="1" dirty="0"/>
              <a:t>with international organizations </a:t>
            </a:r>
            <a:r>
              <a:rPr lang="en-GB" dirty="0"/>
              <a:t>(e.g. OECD, European platform) would help to benefit from their expertise on specific elements, such as the economic impacts of past nuclear accidents, social behaviours following disasters, etc</a:t>
            </a:r>
            <a:r>
              <a:rPr lang="en-GB" dirty="0" smtClean="0"/>
              <a:t>.;</a:t>
            </a:r>
          </a:p>
          <a:p>
            <a:pPr lvl="1">
              <a:buFont typeface="Wingdings" panose="05000000000000000000" pitchFamily="2" charset="2"/>
              <a:buChar char="ü"/>
            </a:pPr>
            <a:r>
              <a:rPr lang="en-GB" b="1" dirty="0" smtClean="0"/>
              <a:t>    </a:t>
            </a:r>
            <a:r>
              <a:rPr lang="en-GB" b="1" dirty="0"/>
              <a:t>Further research activities</a:t>
            </a:r>
            <a:r>
              <a:rPr lang="en-GB" dirty="0"/>
              <a:t> to be developed with experts and researchers have been also pointed out by WP4 CONFIDENCE panels, concerning more particularly the need to develop tools that can better guide decision-makers (e.g. visualizations of uncertainties, calculation of economic or environmental impacts, "option thinking" tools, etc</a:t>
            </a:r>
            <a:r>
              <a:rPr lang="en-GB" dirty="0" smtClean="0"/>
              <a:t>.);</a:t>
            </a:r>
          </a:p>
        </p:txBody>
      </p:sp>
    </p:spTree>
    <p:extLst>
      <p:ext uri="{BB962C8B-B14F-4D97-AF65-F5344CB8AC3E}">
        <p14:creationId xmlns:p14="http://schemas.microsoft.com/office/powerpoint/2010/main" val="17997451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GB" dirty="0"/>
              <a:t>Next steps. Future research needs </a:t>
            </a:r>
            <a:r>
              <a:rPr lang="en-GB" dirty="0" smtClean="0"/>
              <a:t>(2/2</a:t>
            </a:r>
            <a:r>
              <a:rPr lang="en-GB" dirty="0"/>
              <a:t>)</a:t>
            </a:r>
            <a:endParaRPr lang="es-ES" dirty="0"/>
          </a:p>
        </p:txBody>
      </p:sp>
      <p:sp>
        <p:nvSpPr>
          <p:cNvPr id="3" name="Marcador de contenido 2"/>
          <p:cNvSpPr>
            <a:spLocks noGrp="1"/>
          </p:cNvSpPr>
          <p:nvPr>
            <p:ph idx="1"/>
          </p:nvPr>
        </p:nvSpPr>
        <p:spPr/>
        <p:txBody>
          <a:bodyPr/>
          <a:lstStyle/>
          <a:p>
            <a:pPr lvl="1">
              <a:buFont typeface="Wingdings" panose="05000000000000000000" pitchFamily="2" charset="2"/>
              <a:buChar char="ü"/>
            </a:pPr>
            <a:r>
              <a:rPr lang="en-US" dirty="0"/>
              <a:t>Finally, the CONFIDENCE recommendations highlighted the need </a:t>
            </a:r>
            <a:r>
              <a:rPr lang="en-US" b="1" dirty="0"/>
              <a:t>to develop a comprehensive approach</a:t>
            </a:r>
            <a:r>
              <a:rPr lang="en-US" dirty="0"/>
              <a:t> which not only relies on feedback from nuclear crises, but also considers experiences from other catastrophes (e.g. natural disaster, chemical and technological disaster, etc.). To that extend, new collaborations should be created</a:t>
            </a:r>
            <a:r>
              <a:rPr lang="en-US" dirty="0" smtClean="0"/>
              <a:t>.</a:t>
            </a:r>
            <a:endParaRPr lang="en-GB" dirty="0" smtClean="0"/>
          </a:p>
          <a:p>
            <a:r>
              <a:rPr lang="en-GB" dirty="0" smtClean="0"/>
              <a:t>The </a:t>
            </a:r>
            <a:r>
              <a:rPr lang="en-GB" dirty="0"/>
              <a:t>recommendations </a:t>
            </a:r>
            <a:r>
              <a:rPr lang="en-GB" b="1" dirty="0" smtClean="0"/>
              <a:t>need to be customised </a:t>
            </a:r>
            <a:r>
              <a:rPr lang="en-GB" b="1" dirty="0"/>
              <a:t>for national </a:t>
            </a:r>
            <a:r>
              <a:rPr lang="en-GB" b="1" dirty="0" smtClean="0"/>
              <a:t>conditions</a:t>
            </a:r>
            <a:r>
              <a:rPr lang="en-GB" dirty="0" smtClean="0"/>
              <a:t>, </a:t>
            </a:r>
            <a:r>
              <a:rPr lang="en-GB" dirty="0"/>
              <a:t>however this is difficult since national and international exercises seldom extend to even the transition phase </a:t>
            </a:r>
            <a:r>
              <a:rPr lang="en-GB" dirty="0" smtClean="0"/>
              <a:t>of </a:t>
            </a:r>
            <a:r>
              <a:rPr lang="en-GB" dirty="0"/>
              <a:t>an emergency. </a:t>
            </a:r>
            <a:endParaRPr lang="en-GB" dirty="0" smtClean="0"/>
          </a:p>
          <a:p>
            <a:r>
              <a:rPr lang="en-GB" dirty="0" smtClean="0"/>
              <a:t>For </a:t>
            </a:r>
            <a:r>
              <a:rPr lang="en-GB" dirty="0"/>
              <a:t>many </a:t>
            </a:r>
            <a:r>
              <a:rPr lang="en-GB" dirty="0" smtClean="0"/>
              <a:t>stakeholders </a:t>
            </a:r>
            <a:r>
              <a:rPr lang="en-GB" dirty="0"/>
              <a:t>the panels conducted under CONFIDENCE (and previous EC projects) will be the only time the challenges of recovery are systematically considered. So the challenge is </a:t>
            </a:r>
            <a:r>
              <a:rPr lang="en-GB" b="1" dirty="0"/>
              <a:t>how to maintain the knowledge gained, beyond the end of CONFIDENCE</a:t>
            </a:r>
            <a:r>
              <a:rPr lang="en-GB" b="1" dirty="0" smtClean="0"/>
              <a:t>.</a:t>
            </a:r>
          </a:p>
          <a:p>
            <a:pPr marL="0" indent="0">
              <a:buNone/>
            </a:pPr>
            <a:endParaRPr lang="es-ES" dirty="0"/>
          </a:p>
        </p:txBody>
      </p:sp>
      <p:sp>
        <p:nvSpPr>
          <p:cNvPr id="4" name="Marcador de pie de página 3"/>
          <p:cNvSpPr>
            <a:spLocks noGrp="1"/>
          </p:cNvSpPr>
          <p:nvPr>
            <p:ph type="ftr" sz="quarter" idx="10"/>
          </p:nvPr>
        </p:nvSpPr>
        <p:spPr/>
        <p:txBody>
          <a:bodyPr/>
          <a:lstStyle/>
          <a:p>
            <a:r>
              <a:rPr lang="en-US" sz="900" smtClean="0"/>
              <a:t>CONFIDENCE Final Dissemination Workshop. 2-5 December, Bratislava (Slovakia)</a:t>
            </a:r>
            <a:endParaRPr lang="en-US" sz="700" dirty="0"/>
          </a:p>
        </p:txBody>
      </p:sp>
      <p:sp>
        <p:nvSpPr>
          <p:cNvPr id="5" name="Marcador de número de diapositiva 4"/>
          <p:cNvSpPr>
            <a:spLocks noGrp="1"/>
          </p:cNvSpPr>
          <p:nvPr>
            <p:ph type="sldNum" sz="quarter" idx="11"/>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7</a:t>
            </a:fld>
            <a:endParaRPr lang="es-ES" b="1" dirty="0">
              <a:latin typeface="Arial" pitchFamily="34" charset="0"/>
            </a:endParaRPr>
          </a:p>
        </p:txBody>
      </p:sp>
    </p:spTree>
    <p:extLst>
      <p:ext uri="{BB962C8B-B14F-4D97-AF65-F5344CB8AC3E}">
        <p14:creationId xmlns:p14="http://schemas.microsoft.com/office/powerpoint/2010/main" val="1621575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smtClean="0"/>
              <a:t>Participants</a:t>
            </a:r>
            <a:r>
              <a:rPr lang="es-ES" dirty="0" smtClean="0"/>
              <a:t> in </a:t>
            </a:r>
            <a:r>
              <a:rPr lang="es-ES" dirty="0" err="1" smtClean="0"/>
              <a:t>the</a:t>
            </a:r>
            <a:r>
              <a:rPr lang="es-ES" dirty="0" smtClean="0"/>
              <a:t> WP4</a:t>
            </a:r>
            <a:endParaRPr lang="es-ES" dirty="0"/>
          </a:p>
        </p:txBody>
      </p:sp>
      <p:sp>
        <p:nvSpPr>
          <p:cNvPr id="5" name="Marcador de número de diapositiva 4"/>
          <p:cNvSpPr>
            <a:spLocks noGrp="1"/>
          </p:cNvSpPr>
          <p:nvPr>
            <p:ph type="sldNum" sz="quarter" idx="10"/>
          </p:nvPr>
        </p:nvSpPr>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8</a:t>
            </a:fld>
            <a:endParaRPr lang="es-ES" b="1" dirty="0">
              <a:latin typeface="Arial" pitchFamily="34" charset="0"/>
            </a:endParaRPr>
          </a:p>
        </p:txBody>
      </p:sp>
      <p:sp>
        <p:nvSpPr>
          <p:cNvPr id="4" name="Marcador de pie de página 3"/>
          <p:cNvSpPr>
            <a:spLocks noGrp="1"/>
          </p:cNvSpPr>
          <p:nvPr>
            <p:ph type="ftr" sz="quarter" idx="11"/>
          </p:nvPr>
        </p:nvSpPr>
        <p:spPr/>
        <p:txBody>
          <a:bodyPr/>
          <a:lstStyle/>
          <a:p>
            <a:r>
              <a:rPr lang="en-US" sz="900" smtClean="0"/>
              <a:t>CONFIDENCE Final Dissemination Workshop. 2-5 December, Bratislava (Slovakia)</a:t>
            </a:r>
            <a:endParaRPr lang="en-US" sz="700" dirty="0"/>
          </a:p>
        </p:txBody>
      </p:sp>
      <p:pic>
        <p:nvPicPr>
          <p:cNvPr id="6" name="Imagen 5"/>
          <p:cNvPicPr>
            <a:picLocks noChangeAspect="1"/>
          </p:cNvPicPr>
          <p:nvPr/>
        </p:nvPicPr>
        <p:blipFill>
          <a:blip r:embed="rId2">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641254" y="2107022"/>
            <a:ext cx="1057961" cy="452731"/>
          </a:xfrm>
          <a:prstGeom prst="rect">
            <a:avLst/>
          </a:prstGeom>
        </p:spPr>
      </p:pic>
      <p:pic>
        <p:nvPicPr>
          <p:cNvPr id="7" name="Imagen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99529" y="1574668"/>
            <a:ext cx="867809" cy="578539"/>
          </a:xfrm>
          <a:prstGeom prst="rect">
            <a:avLst/>
          </a:prstGeom>
        </p:spPr>
      </p:pic>
      <p:pic>
        <p:nvPicPr>
          <p:cNvPr id="8" name="Imagen 7"/>
          <p:cNvPicPr>
            <a:picLocks noChangeAspect="1"/>
          </p:cNvPicPr>
          <p:nvPr/>
        </p:nvPicPr>
        <p:blipFill>
          <a:blip r:embed="rId4">
            <a:clrChange>
              <a:clrFrom>
                <a:srgbClr val="FFFFFF"/>
              </a:clrFrom>
              <a:clrTo>
                <a:srgbClr val="FFFFFF">
                  <a:alpha val="0"/>
                </a:srgbClr>
              </a:clrTo>
            </a:clrChange>
          </a:blip>
          <a:stretch>
            <a:fillRect/>
          </a:stretch>
        </p:blipFill>
        <p:spPr>
          <a:xfrm>
            <a:off x="6033048" y="2416652"/>
            <a:ext cx="1650807" cy="571434"/>
          </a:xfrm>
          <a:prstGeom prst="rect">
            <a:avLst/>
          </a:prstGeom>
        </p:spPr>
      </p:pic>
      <p:pic>
        <p:nvPicPr>
          <p:cNvPr id="9" name="Imagen 8"/>
          <p:cNvPicPr>
            <a:picLocks noChangeAspect="1"/>
          </p:cNvPicPr>
          <p:nvPr/>
        </p:nvPicPr>
        <p:blipFill>
          <a:blip r:embed="rId5">
            <a:clrChange>
              <a:clrFrom>
                <a:srgbClr val="FFFFFF"/>
              </a:clrFrom>
              <a:clrTo>
                <a:srgbClr val="FFFFFF">
                  <a:alpha val="0"/>
                </a:srgbClr>
              </a:clrTo>
            </a:clrChange>
          </a:blip>
          <a:stretch>
            <a:fillRect/>
          </a:stretch>
        </p:blipFill>
        <p:spPr>
          <a:xfrm>
            <a:off x="7136656" y="1587186"/>
            <a:ext cx="1148476" cy="519836"/>
          </a:xfrm>
          <a:prstGeom prst="rect">
            <a:avLst/>
          </a:prstGeom>
        </p:spPr>
      </p:pic>
      <p:pic>
        <p:nvPicPr>
          <p:cNvPr id="10" name="Imagen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108" y="3508766"/>
            <a:ext cx="1856463" cy="418892"/>
          </a:xfrm>
          <a:prstGeom prst="rect">
            <a:avLst/>
          </a:prstGeom>
        </p:spPr>
      </p:pic>
      <p:pic>
        <p:nvPicPr>
          <p:cNvPr id="11" name="Imagen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6843" y="3667249"/>
            <a:ext cx="2620634" cy="503372"/>
          </a:xfrm>
          <a:prstGeom prst="rect">
            <a:avLst/>
          </a:prstGeom>
        </p:spPr>
      </p:pic>
      <p:pic>
        <p:nvPicPr>
          <p:cNvPr id="12" name="Imagen 11"/>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10827" y="4338275"/>
            <a:ext cx="1763646" cy="411517"/>
          </a:xfrm>
          <a:prstGeom prst="rect">
            <a:avLst/>
          </a:prstGeom>
        </p:spPr>
      </p:pic>
      <p:pic>
        <p:nvPicPr>
          <p:cNvPr id="13" name="Imagen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6992" y="5050069"/>
            <a:ext cx="914400" cy="621792"/>
          </a:xfrm>
          <a:prstGeom prst="rect">
            <a:avLst/>
          </a:prstGeom>
        </p:spPr>
      </p:pic>
      <p:pic>
        <p:nvPicPr>
          <p:cNvPr id="14" name="Imagen 13"/>
          <p:cNvPicPr>
            <a:picLocks noChangeAspect="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31029" y="4057421"/>
            <a:ext cx="1029604" cy="531681"/>
          </a:xfrm>
          <a:prstGeom prst="rect">
            <a:avLst/>
          </a:prstGeom>
        </p:spPr>
      </p:pic>
      <p:pic>
        <p:nvPicPr>
          <p:cNvPr id="15" name="Imagen 14"/>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20043" y="2724715"/>
            <a:ext cx="985785" cy="532203"/>
          </a:xfrm>
          <a:prstGeom prst="rect">
            <a:avLst/>
          </a:prstGeom>
        </p:spPr>
      </p:pic>
      <p:pic>
        <p:nvPicPr>
          <p:cNvPr id="16" name="Imagen 15"/>
          <p:cNvPicPr>
            <a:picLocks noChangeAspect="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01920" y="2536670"/>
            <a:ext cx="1101834" cy="657891"/>
          </a:xfrm>
          <a:prstGeom prst="rect">
            <a:avLst/>
          </a:prstGeom>
        </p:spPr>
      </p:pic>
      <p:pic>
        <p:nvPicPr>
          <p:cNvPr id="17" name="1 Imagen"/>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5592700" y="5219566"/>
            <a:ext cx="3197627" cy="591849"/>
          </a:xfrm>
          <a:prstGeom prst="rect">
            <a:avLst/>
          </a:prstGeom>
        </p:spPr>
      </p:pic>
      <p:pic>
        <p:nvPicPr>
          <p:cNvPr id="18" name="Imagen 17"/>
          <p:cNvPicPr>
            <a:picLocks noChangeAspect="1"/>
          </p:cNvPicPr>
          <p:nvPr/>
        </p:nvPicPr>
        <p:blipFill>
          <a:blip r:embed="rId14">
            <a:clrChange>
              <a:clrFrom>
                <a:srgbClr val="000000"/>
              </a:clrFrom>
              <a:clrTo>
                <a:srgbClr val="000000">
                  <a:alpha val="0"/>
                </a:srgbClr>
              </a:clrTo>
            </a:clrChange>
          </a:blip>
          <a:stretch>
            <a:fillRect/>
          </a:stretch>
        </p:blipFill>
        <p:spPr>
          <a:xfrm>
            <a:off x="3197776" y="5360965"/>
            <a:ext cx="913556" cy="263320"/>
          </a:xfrm>
          <a:prstGeom prst="rect">
            <a:avLst/>
          </a:prstGeom>
        </p:spPr>
      </p:pic>
      <p:pic>
        <p:nvPicPr>
          <p:cNvPr id="19" name="Imagen 18"/>
          <p:cNvPicPr>
            <a:picLocks noChangeAspect="1"/>
          </p:cNvPicPr>
          <p:nvPr/>
        </p:nvPicPr>
        <p:blipFill>
          <a:blip r:embed="rId15">
            <a:clrChange>
              <a:clrFrom>
                <a:srgbClr val="000000"/>
              </a:clrFrom>
              <a:clrTo>
                <a:srgbClr val="000000">
                  <a:alpha val="0"/>
                </a:srgbClr>
              </a:clrTo>
            </a:clrChange>
          </a:blip>
          <a:stretch>
            <a:fillRect/>
          </a:stretch>
        </p:blipFill>
        <p:spPr>
          <a:xfrm>
            <a:off x="8120363" y="2515760"/>
            <a:ext cx="428625" cy="628650"/>
          </a:xfrm>
          <a:prstGeom prst="rect">
            <a:avLst/>
          </a:prstGeom>
        </p:spPr>
      </p:pic>
      <p:pic>
        <p:nvPicPr>
          <p:cNvPr id="20" name="Imagen 19"/>
          <p:cNvPicPr>
            <a:picLocks noChangeAspect="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76981" y="1680779"/>
            <a:ext cx="1070358" cy="763799"/>
          </a:xfrm>
          <a:prstGeom prst="rect">
            <a:avLst/>
          </a:prstGeom>
        </p:spPr>
      </p:pic>
    </p:spTree>
    <p:extLst>
      <p:ext uri="{BB962C8B-B14F-4D97-AF65-F5344CB8AC3E}">
        <p14:creationId xmlns:p14="http://schemas.microsoft.com/office/powerpoint/2010/main" val="31907081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Subtítulo"/>
          <p:cNvSpPr>
            <a:spLocks noGrp="1"/>
          </p:cNvSpPr>
          <p:nvPr>
            <p:ph type="subTitle" idx="1"/>
          </p:nvPr>
        </p:nvSpPr>
        <p:spPr/>
        <p:txBody>
          <a:bodyPr/>
          <a:lstStyle/>
          <a:p>
            <a:r>
              <a:rPr lang="es-ES" dirty="0" smtClean="0"/>
              <a:t>milagros.montero@ciemat.es</a:t>
            </a:r>
            <a:endParaRPr lang="es-ES" dirty="0"/>
          </a:p>
        </p:txBody>
      </p:sp>
      <p:sp>
        <p:nvSpPr>
          <p:cNvPr id="5" name="4 Título"/>
          <p:cNvSpPr>
            <a:spLocks noGrp="1"/>
          </p:cNvSpPr>
          <p:nvPr>
            <p:ph type="ctrTitle"/>
          </p:nvPr>
        </p:nvSpPr>
        <p:spPr>
          <a:xfrm>
            <a:off x="1187100" y="2235350"/>
            <a:ext cx="6769800" cy="651600"/>
          </a:xfrm>
        </p:spPr>
        <p:txBody>
          <a:bodyPr/>
          <a:lstStyle/>
          <a:p>
            <a:r>
              <a:rPr lang="en-US" altLang="de-DE" dirty="0">
                <a:solidFill>
                  <a:schemeClr val="tx2"/>
                </a:solidFill>
              </a:rPr>
              <a:t>Round Table </a:t>
            </a:r>
            <a:r>
              <a:rPr lang="en-US" altLang="de-DE" dirty="0" smtClean="0">
                <a:solidFill>
                  <a:schemeClr val="tx2"/>
                </a:solidFill>
              </a:rPr>
              <a:t>Discussion</a:t>
            </a:r>
            <a:r>
              <a:rPr lang="en-US" altLang="de-DE" dirty="0">
                <a:solidFill>
                  <a:schemeClr val="tx2"/>
                </a:solidFill>
              </a:rPr>
              <a:t/>
            </a:r>
            <a:br>
              <a:rPr lang="en-US" altLang="de-DE" dirty="0">
                <a:solidFill>
                  <a:schemeClr val="tx2"/>
                </a:solidFill>
              </a:rPr>
            </a:br>
            <a:r>
              <a:rPr lang="en-US" altLang="de-DE" dirty="0">
                <a:solidFill>
                  <a:schemeClr val="tx2"/>
                </a:solidFill>
              </a:rPr>
              <a:t>Feedback from WP4 partners</a:t>
            </a:r>
            <a:endParaRPr lang="es-ES" dirty="0"/>
          </a:p>
        </p:txBody>
      </p:sp>
      <p:sp>
        <p:nvSpPr>
          <p:cNvPr id="3" name="2 Marcador de número de diapositiva"/>
          <p:cNvSpPr>
            <a:spLocks noGrp="1"/>
          </p:cNvSpPr>
          <p:nvPr>
            <p:ph type="sldNum" sz="quarter" idx="4294967295"/>
          </p:nvPr>
        </p:nvSpPr>
        <p:spPr>
          <a:xfrm>
            <a:off x="8782050" y="6529388"/>
            <a:ext cx="361950" cy="227012"/>
          </a:xfrm>
        </p:spPr>
        <p:txBody>
          <a:bodyPr/>
          <a:lstStyle/>
          <a:p>
            <a:pPr defTabSz="244084" eaLnBrk="0" fontAlgn="base" hangingPunct="0">
              <a:lnSpc>
                <a:spcPct val="93000"/>
              </a:lnSpc>
              <a:spcBef>
                <a:spcPct val="0"/>
              </a:spcBef>
              <a:spcAft>
                <a:spcPct val="0"/>
              </a:spcAft>
              <a:buClr>
                <a:srgbClr val="000000"/>
              </a:buClr>
              <a:buSzPct val="100000"/>
            </a:pPr>
            <a:fld id="{42F27A86-3EBD-484D-B899-C8EAC5B43362}" type="slidenum">
              <a:rPr lang="es-ES" b="1" smtClean="0">
                <a:latin typeface="Arial" pitchFamily="34" charset="0"/>
              </a:rPr>
              <a:pPr defTabSz="244084" eaLnBrk="0" fontAlgn="base" hangingPunct="0">
                <a:lnSpc>
                  <a:spcPct val="93000"/>
                </a:lnSpc>
                <a:spcBef>
                  <a:spcPct val="0"/>
                </a:spcBef>
                <a:spcAft>
                  <a:spcPct val="0"/>
                </a:spcAft>
                <a:buClr>
                  <a:srgbClr val="000000"/>
                </a:buClr>
                <a:buSzPct val="100000"/>
              </a:pPr>
              <a:t>9</a:t>
            </a:fld>
            <a:endParaRPr lang="es-ES" b="1" dirty="0">
              <a:latin typeface="Arial" pitchFamily="34" charset="0"/>
            </a:endParaRPr>
          </a:p>
        </p:txBody>
      </p:sp>
    </p:spTree>
    <p:extLst>
      <p:ext uri="{BB962C8B-B14F-4D97-AF65-F5344CB8AC3E}">
        <p14:creationId xmlns:p14="http://schemas.microsoft.com/office/powerpoint/2010/main" val="3219836018"/>
      </p:ext>
    </p:extLst>
  </p:cSld>
  <p:clrMapOvr>
    <a:masterClrMapping/>
  </p:clrMapOvr>
</p:sld>
</file>

<file path=ppt/theme/theme1.xml><?xml version="1.0" encoding="utf-8"?>
<a:theme xmlns:a="http://schemas.openxmlformats.org/drawingml/2006/main" name="PTL_CONFIDENCE-FWS_WP4_v1">
  <a:themeElements>
    <a:clrScheme name="Confidence">
      <a:dk1>
        <a:sysClr val="windowText" lastClr="000000"/>
      </a:dk1>
      <a:lt1>
        <a:sysClr val="window" lastClr="FFFFFF"/>
      </a:lt1>
      <a:dk2>
        <a:srgbClr val="1F497D"/>
      </a:dk2>
      <a:lt2>
        <a:srgbClr val="EEECE1"/>
      </a:lt2>
      <a:accent1>
        <a:srgbClr val="3898B2"/>
      </a:accent1>
      <a:accent2>
        <a:srgbClr val="F23004"/>
      </a:accent2>
      <a:accent3>
        <a:srgbClr val="9AA627"/>
      </a:accent3>
      <a:accent4>
        <a:srgbClr val="8064A2"/>
      </a:accent4>
      <a:accent5>
        <a:srgbClr val="4BACC6"/>
      </a:accent5>
      <a:accent6>
        <a:srgbClr val="FFC000"/>
      </a:accent6>
      <a:hlink>
        <a:srgbClr val="0000FF"/>
      </a:hlink>
      <a:folHlink>
        <a:srgbClr val="800080"/>
      </a:folHlink>
    </a:clrScheme>
    <a:fontScheme name="Personalizado 2">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358775" rtl="0" eaLnBrk="1" fontAlgn="base" latinLnBrk="0" hangingPunct="0">
          <a:lnSpc>
            <a:spcPct val="93000"/>
          </a:lnSpc>
          <a:spcBef>
            <a:spcPct val="0"/>
          </a:spcBef>
          <a:spcAft>
            <a:spcPct val="0"/>
          </a:spcAft>
          <a:buClr>
            <a:srgbClr val="000000"/>
          </a:buClr>
          <a:buSzPct val="100000"/>
          <a:buFont typeface="Times New Roman" pitchFamily="18"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ONFIDENCE-FWS_WP4-PTL.potx" id="{2B051187-301B-4A5A-AE68-610ED1EB9755}" vid="{3C184395-98AB-4AD8-B011-BA0DB16B700D}"/>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CONFIDENCE-FWS_WP4-PTL</Template>
  <TotalTime>363</TotalTime>
  <Words>772</Words>
  <Application>Microsoft Office PowerPoint</Application>
  <PresentationFormat>Presentación en pantalla (4:3)</PresentationFormat>
  <Paragraphs>54</Paragraphs>
  <Slides>9</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9</vt:i4>
      </vt:variant>
    </vt:vector>
  </HeadingPairs>
  <TitlesOfParts>
    <vt:vector size="17" baseType="lpstr">
      <vt:lpstr>ＭＳ Ｐゴシック</vt:lpstr>
      <vt:lpstr>Arial</vt:lpstr>
      <vt:lpstr>Calibri</vt:lpstr>
      <vt:lpstr>Futura Md BT</vt:lpstr>
      <vt:lpstr>Interstate-Regular</vt:lpstr>
      <vt:lpstr>Times New Roman</vt:lpstr>
      <vt:lpstr>Wingdings</vt:lpstr>
      <vt:lpstr>PTL_CONFIDENCE-FWS_WP4_v1</vt:lpstr>
      <vt:lpstr>Round Table Discussion. Feedback from WP4 partners</vt:lpstr>
      <vt:lpstr>Main results and achievements.  What would you highlight?</vt:lpstr>
      <vt:lpstr>Main results and achievements.  What would you highlight?</vt:lpstr>
      <vt:lpstr>To what extent have we achieved the proposed objectives?</vt:lpstr>
      <vt:lpstr>What aspects of work and research need improvement or have not been adequately addressed?</vt:lpstr>
      <vt:lpstr>Next steps. Future research needs (1/2)</vt:lpstr>
      <vt:lpstr>Next steps. Future research needs (2/2)</vt:lpstr>
      <vt:lpstr>Participants in the WP4</vt:lpstr>
      <vt:lpstr>Round Table Discussion Feedback from WP4 partners</vt:lpstr>
    </vt:vector>
  </TitlesOfParts>
  <Company>CIEMAT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Round Table Discussion. Feedback from WP4</dc:title>
  <dc:creator>Hewlett-Packard Company</dc:creator>
  <cp:lastModifiedBy>Milagros Montero Prieto</cp:lastModifiedBy>
  <cp:revision>35</cp:revision>
  <dcterms:created xsi:type="dcterms:W3CDTF">2019-12-02T09:15:05Z</dcterms:created>
  <dcterms:modified xsi:type="dcterms:W3CDTF">2019-12-04T15:04:26Z</dcterms:modified>
</cp:coreProperties>
</file>