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64" r:id="rId2"/>
    <p:sldId id="265" r:id="rId3"/>
    <p:sldId id="266" r:id="rId4"/>
    <p:sldId id="267" r:id="rId5"/>
    <p:sldId id="269" r:id="rId6"/>
    <p:sldId id="268" r:id="rId7"/>
    <p:sldId id="272" r:id="rId8"/>
    <p:sldId id="270" r:id="rId9"/>
    <p:sldId id="271" r:id="rId10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AAE6"/>
    <a:srgbClr val="DCA01E"/>
    <a:srgbClr val="FA8214"/>
    <a:srgbClr val="5A6EB4"/>
    <a:srgbClr val="A00078"/>
    <a:srgbClr val="A01E28"/>
    <a:srgbClr val="A08232"/>
    <a:srgbClr val="82BE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83051" autoAdjust="0"/>
  </p:normalViewPr>
  <p:slideViewPr>
    <p:cSldViewPr>
      <p:cViewPr varScale="1">
        <p:scale>
          <a:sx n="74" d="100"/>
          <a:sy n="74" d="100"/>
        </p:scale>
        <p:origin x="1152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3120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660775" y="468313"/>
            <a:ext cx="2759075" cy="27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Prof. Dr. Max Mustermann | Musterfakultät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541338" y="8532813"/>
            <a:ext cx="3103562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800" dirty="0" smtClean="0"/>
              <a:t>KIT – The Research University in the Helmholtz Association</a:t>
            </a:r>
          </a:p>
        </p:txBody>
      </p:sp>
      <p:pic>
        <p:nvPicPr>
          <p:cNvPr id="6148" name="Picture 11" descr="KIT-Logo-rgb_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188913"/>
            <a:ext cx="1008063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98698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de-DE" altLang="de-DE"/>
              <a:t>Prof. Dr. Max Mustermann | </a:t>
            </a:r>
            <a:br>
              <a:rPr lang="de-DE" altLang="de-DE"/>
            </a:br>
            <a:r>
              <a:rPr lang="de-DE" altLang="de-DE"/>
              <a:t>Name of Faculty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DE03B1-5FE7-4C70-9B16-DF4E7BA88A0C}" type="slidenum">
              <a:rPr lang="de-DE"/>
              <a:pPr>
                <a:defRPr/>
              </a:pPr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967400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Prof. Dr. Max Mustermann | </a:t>
            </a:r>
            <a:br>
              <a:rPr lang="de-DE" altLang="de-DE" smtClean="0"/>
            </a:br>
            <a:r>
              <a:rPr lang="de-DE" altLang="de-DE" smtClean="0"/>
              <a:t>Name of Faculty</a:t>
            </a:r>
            <a:endParaRPr lang="de-DE" altLang="de-D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9875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Prof. Dr. Max Mustermann | </a:t>
            </a:r>
            <a:br>
              <a:rPr lang="de-DE" altLang="de-DE" smtClean="0"/>
            </a:br>
            <a:r>
              <a:rPr lang="de-DE" altLang="de-DE" smtClean="0"/>
              <a:t>Name of Faculty</a:t>
            </a:r>
            <a:endParaRPr lang="de-DE" altLang="de-D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7980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Prof. Dr. Max Mustermann | </a:t>
            </a:r>
            <a:br>
              <a:rPr lang="de-DE" altLang="de-DE" smtClean="0"/>
            </a:br>
            <a:r>
              <a:rPr lang="de-DE" altLang="de-DE" smtClean="0"/>
              <a:t>Name of Faculty</a:t>
            </a:r>
            <a:endParaRPr lang="de-DE" altLang="de-D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DE03B1-5FE7-4C70-9B16-DF4E7BA88A0C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4074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II_rahmen_neu_titel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6871" y="6507038"/>
            <a:ext cx="422681" cy="274122"/>
          </a:xfrm>
          <a:prstGeom prst="rect">
            <a:avLst/>
          </a:prstGeom>
        </p:spPr>
      </p:pic>
      <p:sp>
        <p:nvSpPr>
          <p:cNvPr id="7" name="Textfeld 6"/>
          <p:cNvSpPr txBox="1"/>
          <p:nvPr userDrawn="1"/>
        </p:nvSpPr>
        <p:spPr>
          <a:xfrm>
            <a:off x="524210" y="6536377"/>
            <a:ext cx="6242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This project has received funding from the </a:t>
            </a:r>
            <a:r>
              <a:rPr kumimoji="0" lang="en-GB" sz="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Euratom</a:t>
            </a:r>
            <a:r>
              <a:rPr kumimoji="0" lang="en-GB" sz="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nterstate-Regular" panose="02000603020000020004" pitchFamily="2" charset="0"/>
                <a:ea typeface="+mn-ea"/>
                <a:cs typeface="+mn-cs"/>
              </a:rPr>
              <a:t> research and training programme 2014-2018 under grant agreement No 662287</a:t>
            </a: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Grafik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2656"/>
            <a:ext cx="1693862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 descr="image00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0113"/>
            <a:ext cx="1590024" cy="72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7935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328560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9716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5063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24774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9217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290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03079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090132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257807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7704" y="6445249"/>
            <a:ext cx="4248150" cy="3603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de-DE"/>
              <a:t>Prof. Max Mustermann - Title</a:t>
            </a:r>
          </a:p>
        </p:txBody>
      </p:sp>
    </p:spTree>
    <p:extLst>
      <p:ext uri="{BB962C8B-B14F-4D97-AF65-F5344CB8AC3E}">
        <p14:creationId xmlns:p14="http://schemas.microsoft.com/office/powerpoint/2010/main" val="1424891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gi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add title</a:t>
            </a:r>
          </a:p>
        </p:txBody>
      </p:sp>
      <p:pic>
        <p:nvPicPr>
          <p:cNvPr id="1026" name="Picture 9" descr="II_rahmen_neu_folge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dirty="0" smtClean="0"/>
              <a:t>Click to add text</a:t>
            </a:r>
          </a:p>
          <a:p>
            <a:pPr lvl="1"/>
            <a:r>
              <a:rPr lang="en-US" altLang="de-DE" dirty="0" smtClean="0"/>
              <a:t>Second level</a:t>
            </a:r>
          </a:p>
          <a:p>
            <a:pPr lvl="2"/>
            <a:r>
              <a:rPr lang="en-US" altLang="de-DE" dirty="0" smtClean="0"/>
              <a:t>Third level</a:t>
            </a:r>
          </a:p>
          <a:p>
            <a:pPr lvl="3"/>
            <a:r>
              <a:rPr lang="en-US" altLang="de-DE" dirty="0" smtClean="0"/>
              <a:t>Fourth level</a:t>
            </a:r>
          </a:p>
          <a:p>
            <a:pPr lvl="4"/>
            <a:r>
              <a:rPr lang="en-US" altLang="de-DE" dirty="0" smtClean="0"/>
              <a:t>Fifth level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sp>
        <p:nvSpPr>
          <p:cNvPr id="1030" name="Text Box 11"/>
          <p:cNvSpPr txBox="1">
            <a:spLocks noChangeArrowheads="1"/>
          </p:cNvSpPr>
          <p:nvPr/>
        </p:nvSpPr>
        <p:spPr bwMode="auto">
          <a:xfrm>
            <a:off x="8593542" y="6539254"/>
            <a:ext cx="3254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fld id="{65860247-ED2C-4023-A47F-CF656A1DA4A7}" type="slidenum">
              <a:rPr lang="de-DE" altLang="de-DE" sz="900" b="1" smtClean="0"/>
              <a:pPr eaLnBrk="1" hangingPunct="1">
                <a:spcBef>
                  <a:spcPct val="50000"/>
                </a:spcBef>
                <a:defRPr/>
              </a:pPr>
              <a:t>‹N°›</a:t>
            </a:fld>
            <a:endParaRPr lang="de-DE" altLang="de-DE" sz="900" b="1" dirty="0" smtClean="0"/>
          </a:p>
        </p:txBody>
      </p:sp>
      <p:sp>
        <p:nvSpPr>
          <p:cNvPr id="1031" name="Rectangle 11"/>
          <p:cNvSpPr>
            <a:spLocks noChangeArrowheads="1"/>
          </p:cNvSpPr>
          <p:nvPr/>
        </p:nvSpPr>
        <p:spPr bwMode="auto">
          <a:xfrm>
            <a:off x="7596336" y="6549757"/>
            <a:ext cx="863600" cy="19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C3537D76-9062-4DA0-8EE2-55FF8FCB1371}" type="datetime1">
              <a:rPr lang="de-DE" altLang="de-DE" sz="900" smtClean="0"/>
              <a:pPr eaLnBrk="1" hangingPunct="1">
                <a:defRPr/>
              </a:pPr>
              <a:t>03.12.2019</a:t>
            </a:fld>
            <a:endParaRPr lang="de-DE" altLang="de-DE" sz="900" dirty="0" smtClean="0"/>
          </a:p>
        </p:txBody>
      </p:sp>
      <p:sp>
        <p:nvSpPr>
          <p:cNvPr id="10" name="Text Box 10"/>
          <p:cNvSpPr txBox="1">
            <a:spLocks noChangeArrowheads="1"/>
          </p:cNvSpPr>
          <p:nvPr userDrawn="1"/>
        </p:nvSpPr>
        <p:spPr bwMode="auto">
          <a:xfrm>
            <a:off x="2478087" y="6442379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endParaRPr lang="en-US" altLang="de-DE" sz="900" dirty="0" smtClean="0"/>
          </a:p>
        </p:txBody>
      </p:sp>
      <p:pic>
        <p:nvPicPr>
          <p:cNvPr id="11" name="Picture 1" descr="image00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116632"/>
            <a:ext cx="1194633" cy="541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Gruppieren 11"/>
          <p:cNvGrpSpPr/>
          <p:nvPr userDrawn="1"/>
        </p:nvGrpSpPr>
        <p:grpSpPr>
          <a:xfrm>
            <a:off x="116871" y="6539254"/>
            <a:ext cx="5564261" cy="194170"/>
            <a:chOff x="116871" y="6641091"/>
            <a:chExt cx="5091961" cy="194170"/>
          </a:xfrm>
        </p:grpSpPr>
        <p:pic>
          <p:nvPicPr>
            <p:cNvPr id="13" name="Grafik 12"/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116871" y="6641091"/>
              <a:ext cx="286959" cy="194170"/>
            </a:xfrm>
            <a:prstGeom prst="rect">
              <a:avLst/>
            </a:prstGeom>
          </p:spPr>
        </p:pic>
        <p:sp>
          <p:nvSpPr>
            <p:cNvPr id="14" name="Textfeld 13"/>
            <p:cNvSpPr txBox="1"/>
            <p:nvPr userDrawn="1"/>
          </p:nvSpPr>
          <p:spPr>
            <a:xfrm>
              <a:off x="403830" y="6641091"/>
              <a:ext cx="4805002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This project has received funding from the </a:t>
              </a:r>
              <a:r>
                <a:rPr kumimoji="0" lang="en-GB" sz="6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Euratom</a:t>
              </a:r>
              <a:r>
                <a:rPr kumimoji="0" lang="en-GB" sz="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nterstate-Regular" panose="02000603020000020004" pitchFamily="2" charset="0"/>
                  <a:ea typeface="+mn-ea"/>
                  <a:cs typeface="+mn-cs"/>
                </a:rPr>
                <a:t> research and training programme 2014-2018 under grant agreement No 662287.</a:t>
              </a:r>
              <a:endParaRPr kumimoji="0" lang="en-GB" sz="1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5" name="Grafik 6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986" y="657649"/>
            <a:ext cx="1101613" cy="401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FontTx/>
        <a:buBlip>
          <a:blip r:embed="rId17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8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.gif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emf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396875" y="1628800"/>
            <a:ext cx="8389937" cy="5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 smtClean="0">
                <a:solidFill>
                  <a:schemeClr val="tx2"/>
                </a:solidFill>
              </a:rPr>
              <a:t>CONFIDENCE WP1</a:t>
            </a:r>
          </a:p>
          <a:p>
            <a:pPr algn="ctr" eaLnBrk="1" hangingPunct="1">
              <a:lnSpc>
                <a:spcPct val="90000"/>
              </a:lnSpc>
            </a:pPr>
            <a:endParaRPr lang="en-US" altLang="de-DE" sz="2600" b="1" dirty="0" smtClean="0">
              <a:solidFill>
                <a:schemeClr val="tx2"/>
              </a:solidFill>
            </a:endParaRPr>
          </a:p>
          <a:p>
            <a:pPr algn="ctr" eaLnBrk="1" hangingPunct="1">
              <a:lnSpc>
                <a:spcPct val="90000"/>
              </a:lnSpc>
            </a:pPr>
            <a:r>
              <a:rPr lang="en-US" altLang="de-DE" sz="2600" b="1" dirty="0" smtClean="0">
                <a:solidFill>
                  <a:schemeClr val="tx2"/>
                </a:solidFill>
              </a:rPr>
              <a:t>Achievements and perspectives</a:t>
            </a:r>
            <a:endParaRPr lang="en-US" altLang="de-DE" sz="2200" b="1" dirty="0">
              <a:solidFill>
                <a:schemeClr val="tx2"/>
              </a:solidFill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06399" y="2541487"/>
            <a:ext cx="837088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Blip>
                <a:blip r:embed="rId3"/>
              </a:buBlip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None/>
            </a:pPr>
            <a:r>
              <a:rPr lang="de-DE" altLang="de-DE" sz="1600" noProof="1" smtClean="0"/>
              <a:t>Irène Korsakissok, IRSN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20" y="234008"/>
            <a:ext cx="2068066" cy="675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Initial goals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2112" y="1198563"/>
            <a:ext cx="8572375" cy="4894262"/>
          </a:xfrm>
        </p:spPr>
        <p:txBody>
          <a:bodyPr/>
          <a:lstStyle/>
          <a:p>
            <a:r>
              <a:rPr lang="en-GB" dirty="0" smtClean="0"/>
              <a:t>To determine and (if possible) quantify all sources of uncertainties that have an impact on atmospheric dispersion outputs</a:t>
            </a:r>
          </a:p>
          <a:p>
            <a:endParaRPr lang="en-GB" dirty="0" smtClean="0"/>
          </a:p>
          <a:p>
            <a:r>
              <a:rPr lang="en-GB" dirty="0" smtClean="0"/>
              <a:t>To propagate these uncertainties through Atmospheric Dispersion Models for several scenarios in order to</a:t>
            </a:r>
          </a:p>
          <a:p>
            <a:pPr lvl="1"/>
            <a:r>
              <a:rPr lang="en-GB" dirty="0" smtClean="0"/>
              <a:t>Evaluate how </a:t>
            </a:r>
            <a:r>
              <a:rPr lang="en-GB" u="sng" dirty="0" smtClean="0"/>
              <a:t>input</a:t>
            </a:r>
            <a:r>
              <a:rPr lang="en-GB" dirty="0" smtClean="0"/>
              <a:t> uncertainties influence the </a:t>
            </a:r>
            <a:r>
              <a:rPr lang="en-GB" u="sng" dirty="0" smtClean="0"/>
              <a:t>outputs</a:t>
            </a:r>
            <a:r>
              <a:rPr lang="en-GB" dirty="0" smtClean="0"/>
              <a:t> (dose…)</a:t>
            </a:r>
          </a:p>
          <a:p>
            <a:pPr lvl="1"/>
            <a:r>
              <a:rPr lang="en-GB" dirty="0" smtClean="0"/>
              <a:t>Compare the ensemble outputs</a:t>
            </a:r>
          </a:p>
          <a:p>
            <a:pPr lvl="1"/>
            <a:r>
              <a:rPr lang="en-GB" dirty="0" smtClean="0"/>
              <a:t>Compare the outputs to radiological observations (Fukushima)</a:t>
            </a:r>
          </a:p>
          <a:p>
            <a:pPr lvl="1"/>
            <a:endParaRPr lang="en-GB" dirty="0"/>
          </a:p>
          <a:p>
            <a:r>
              <a:rPr lang="en-GB" dirty="0" smtClean="0"/>
              <a:t>To propose ways of using this ensemble approach in an operational context for emergency response, including</a:t>
            </a:r>
          </a:p>
          <a:p>
            <a:pPr lvl="1"/>
            <a:r>
              <a:rPr lang="en-GB" dirty="0" smtClean="0"/>
              <a:t>Making practical recommendation on which uncertainties to take into account and how to do it</a:t>
            </a:r>
          </a:p>
          <a:p>
            <a:pPr lvl="1"/>
            <a:r>
              <a:rPr lang="en-GB" dirty="0" smtClean="0"/>
              <a:t>Reducing the computational time in an </a:t>
            </a:r>
            <a:r>
              <a:rPr lang="en-GB" u="sng" dirty="0" smtClean="0"/>
              <a:t>acceptable</a:t>
            </a:r>
            <a:r>
              <a:rPr lang="en-GB" dirty="0" smtClean="0"/>
              <a:t> way </a:t>
            </a:r>
          </a:p>
          <a:p>
            <a:pPr lvl="1"/>
            <a:r>
              <a:rPr lang="en-GB" dirty="0" smtClean="0"/>
              <a:t>Proposing </a:t>
            </a:r>
            <a:r>
              <a:rPr lang="en-GB" dirty="0"/>
              <a:t>indicators and maps to </a:t>
            </a:r>
            <a:r>
              <a:rPr lang="en-GB" dirty="0" smtClean="0"/>
              <a:t>present </a:t>
            </a:r>
            <a:r>
              <a:rPr lang="en-GB" dirty="0"/>
              <a:t>these uncertainties</a:t>
            </a:r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59921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Challenges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2112" y="1198563"/>
            <a:ext cx="8572375" cy="4092964"/>
          </a:xfrm>
        </p:spPr>
        <p:txBody>
          <a:bodyPr/>
          <a:lstStyle/>
          <a:p>
            <a:r>
              <a:rPr lang="en-GB" dirty="0" smtClean="0"/>
              <a:t>Huge amount of data</a:t>
            </a:r>
            <a:endParaRPr lang="en-GB" dirty="0"/>
          </a:p>
          <a:p>
            <a:pPr lvl="1"/>
            <a:r>
              <a:rPr lang="en-GB" dirty="0" smtClean="0"/>
              <a:t>Takes time to generate, upload/download, process…</a:t>
            </a:r>
          </a:p>
          <a:p>
            <a:pPr lvl="1"/>
            <a:r>
              <a:rPr lang="en-GB" dirty="0" smtClean="0"/>
              <a:t>Challenge for operational use</a:t>
            </a:r>
          </a:p>
          <a:p>
            <a:pPr lvl="1"/>
            <a:endParaRPr lang="en-GB" dirty="0"/>
          </a:p>
          <a:p>
            <a:r>
              <a:rPr lang="en-GB" dirty="0" smtClean="0"/>
              <a:t>Timing</a:t>
            </a:r>
          </a:p>
          <a:p>
            <a:pPr lvl="1"/>
            <a:r>
              <a:rPr lang="en-GB" dirty="0" smtClean="0"/>
              <a:t>Time to work on input uncertainties (</a:t>
            </a:r>
            <a:r>
              <a:rPr lang="en-GB" dirty="0" err="1" smtClean="0"/>
              <a:t>meteo</a:t>
            </a:r>
            <a:r>
              <a:rPr lang="en-GB" dirty="0"/>
              <a:t> </a:t>
            </a:r>
            <a:r>
              <a:rPr lang="en-GB" dirty="0" smtClean="0"/>
              <a:t>/ source term / models)</a:t>
            </a:r>
          </a:p>
          <a:p>
            <a:pPr lvl="1"/>
            <a:r>
              <a:rPr lang="en-GB" dirty="0" smtClean="0"/>
              <a:t>Time to discuss and determine the (5) accident scenarios</a:t>
            </a:r>
          </a:p>
          <a:p>
            <a:pPr lvl="1"/>
            <a:r>
              <a:rPr lang="en-GB" dirty="0" smtClean="0"/>
              <a:t>Time to generate the data…</a:t>
            </a:r>
          </a:p>
          <a:p>
            <a:pPr lvl="1"/>
            <a:r>
              <a:rPr lang="en-GB" dirty="0" smtClean="0"/>
              <a:t>Time for all participants (up to 7 per case study) to run the simulations </a:t>
            </a:r>
            <a:r>
              <a:rPr lang="en-GB" i="1" dirty="0" smtClean="0"/>
              <a:t>simultaneously</a:t>
            </a:r>
            <a:r>
              <a:rPr lang="en-GB" dirty="0" smtClean="0"/>
              <a:t>…</a:t>
            </a:r>
          </a:p>
          <a:p>
            <a:pPr lvl="1"/>
            <a:r>
              <a:rPr lang="en-GB" dirty="0" smtClean="0"/>
              <a:t>Time to process results from all participants (huge amount of data!)</a:t>
            </a:r>
          </a:p>
          <a:p>
            <a:pPr marL="476250" lvl="1" indent="0">
              <a:buNone/>
            </a:pPr>
            <a:r>
              <a:rPr lang="en-GB" i="1" dirty="0" smtClean="0"/>
              <a:t>… while trying to provide some inputs to other WPs early enough in the project</a:t>
            </a:r>
            <a:endParaRPr lang="en-GB" i="1" dirty="0"/>
          </a:p>
        </p:txBody>
      </p:sp>
      <p:sp>
        <p:nvSpPr>
          <p:cNvPr id="5" name="Flèche droite 4"/>
          <p:cNvSpPr/>
          <p:nvPr/>
        </p:nvSpPr>
        <p:spPr>
          <a:xfrm>
            <a:off x="827584" y="5637190"/>
            <a:ext cx="420945" cy="2622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extBox 4"/>
          <p:cNvSpPr txBox="1"/>
          <p:nvPr/>
        </p:nvSpPr>
        <p:spPr>
          <a:xfrm>
            <a:off x="1475656" y="5445155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accent1"/>
                </a:solidFill>
              </a:rPr>
              <a:t>This challenge was taken up and became a success thanks to the great involvement and enthusiasm of all participants!</a:t>
            </a:r>
            <a:endParaRPr lang="en-US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98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Achievements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2112" y="1198562"/>
            <a:ext cx="8500367" cy="5182765"/>
          </a:xfrm>
        </p:spPr>
        <p:txBody>
          <a:bodyPr/>
          <a:lstStyle/>
          <a:p>
            <a:r>
              <a:rPr lang="en-GB" dirty="0" smtClean="0"/>
              <a:t>Input uncertainties have been detailed and ranked in a comprehensive manner</a:t>
            </a:r>
          </a:p>
          <a:p>
            <a:endParaRPr lang="en-GB" dirty="0" smtClean="0"/>
          </a:p>
          <a:p>
            <a:r>
              <a:rPr lang="en-GB" dirty="0" smtClean="0"/>
              <a:t>Ensemble capabilities were implemented in all participating countries (at least on a demonstration level)</a:t>
            </a:r>
          </a:p>
          <a:p>
            <a:endParaRPr lang="en-GB" i="1" dirty="0"/>
          </a:p>
          <a:p>
            <a:r>
              <a:rPr lang="en-GB" dirty="0" smtClean="0"/>
              <a:t>Ensemble inter-comparisons were carried out on the case studies and lead to several findings:</a:t>
            </a:r>
          </a:p>
          <a:p>
            <a:pPr lvl="1"/>
            <a:r>
              <a:rPr lang="en-GB" dirty="0" smtClean="0"/>
              <a:t>Importance of taking into account </a:t>
            </a:r>
            <a:r>
              <a:rPr lang="en-GB" b="1" dirty="0" smtClean="0"/>
              <a:t>source term uncertainties </a:t>
            </a:r>
            <a:r>
              <a:rPr lang="en-GB" dirty="0" smtClean="0"/>
              <a:t>(especially release time), not only meteorological ones</a:t>
            </a:r>
          </a:p>
          <a:p>
            <a:pPr lvl="1"/>
            <a:r>
              <a:rPr lang="en-GB" b="1" dirty="0" smtClean="0"/>
              <a:t>Inter-ensemble variability </a:t>
            </a:r>
            <a:r>
              <a:rPr lang="en-GB" dirty="0" smtClean="0"/>
              <a:t>was not negligible, especially in cases where other uncertainties are low</a:t>
            </a:r>
          </a:p>
          <a:p>
            <a:pPr lvl="1"/>
            <a:r>
              <a:rPr lang="en-GB" b="1" dirty="0" smtClean="0"/>
              <a:t>Indicators were proposed </a:t>
            </a:r>
            <a:r>
              <a:rPr lang="en-GB" dirty="0" smtClean="0"/>
              <a:t>for ensemble evaluation by comparison to observations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580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Recommendations</a:t>
            </a:r>
            <a:r>
              <a:rPr lang="fr-FR" dirty="0" smtClean="0"/>
              <a:t> for </a:t>
            </a:r>
            <a:r>
              <a:rPr lang="fr-FR" dirty="0" err="1" smtClean="0"/>
              <a:t>operational</a:t>
            </a:r>
            <a:r>
              <a:rPr lang="fr-FR" dirty="0" smtClean="0"/>
              <a:t> use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3048" y="1556792"/>
            <a:ext cx="8572375" cy="4102646"/>
          </a:xfrm>
        </p:spPr>
        <p:txBody>
          <a:bodyPr/>
          <a:lstStyle/>
          <a:p>
            <a:r>
              <a:rPr lang="en-GB" dirty="0" smtClean="0"/>
              <a:t>Use ensembles! Trying to define a “worst case” </a:t>
            </a:r>
            <a:r>
              <a:rPr lang="en-GB" i="1" dirty="0" smtClean="0"/>
              <a:t>a priori </a:t>
            </a:r>
            <a:r>
              <a:rPr lang="en-GB" dirty="0" smtClean="0"/>
              <a:t>is not a good idea. </a:t>
            </a:r>
          </a:p>
          <a:p>
            <a:endParaRPr lang="en-GB" dirty="0"/>
          </a:p>
          <a:p>
            <a:r>
              <a:rPr lang="en-GB" dirty="0" smtClean="0"/>
              <a:t>Reduce computational time</a:t>
            </a:r>
          </a:p>
          <a:p>
            <a:pPr lvl="1"/>
            <a:r>
              <a:rPr lang="en-GB" dirty="0" smtClean="0"/>
              <a:t>By simplifying model configurations (domain, number of puffs/particles, number of radionuclides…)</a:t>
            </a:r>
          </a:p>
          <a:p>
            <a:pPr lvl="1"/>
            <a:r>
              <a:rPr lang="en-GB" dirty="0" smtClean="0"/>
              <a:t>By clustering ensemble members (i.e. grouping them in an intelligent manner) with respect to dispersion endpoints (and not based on a priori resemblance between source terms or meteorological fields)</a:t>
            </a:r>
          </a:p>
          <a:p>
            <a:pPr lvl="1"/>
            <a:endParaRPr lang="en-GB" dirty="0" smtClean="0"/>
          </a:p>
          <a:p>
            <a:r>
              <a:rPr lang="en-GB" dirty="0"/>
              <a:t>A spread of uncertainty indicators and presentation methods is vital to fully understand model endpoint uncertainties which are spatially and temporally </a:t>
            </a:r>
            <a:r>
              <a:rPr lang="en-GB" dirty="0" smtClean="0"/>
              <a:t>complex</a:t>
            </a:r>
            <a:endParaRPr lang="en-GB" dirty="0"/>
          </a:p>
          <a:p>
            <a:endParaRPr lang="en-GB" dirty="0" smtClean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779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Pending</a:t>
            </a:r>
            <a:r>
              <a:rPr lang="fr-FR" dirty="0" smtClean="0"/>
              <a:t> questions (1)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390525" y="1772816"/>
            <a:ext cx="7997899" cy="2952328"/>
          </a:xfrm>
        </p:spPr>
        <p:txBody>
          <a:bodyPr/>
          <a:lstStyle/>
          <a:p>
            <a:r>
              <a:rPr lang="en-GB" dirty="0" smtClean="0">
                <a:solidFill>
                  <a:srgbClr val="50AAE6"/>
                </a:solidFill>
              </a:rPr>
              <a:t>Source term uncertainties </a:t>
            </a:r>
            <a:r>
              <a:rPr lang="en-GB" dirty="0" smtClean="0"/>
              <a:t>have been demonstrated to be of prime importance, but </a:t>
            </a:r>
            <a:r>
              <a:rPr lang="en-GB" i="1" dirty="0" smtClean="0"/>
              <a:t>we are far from having a proper quantification of these uncertainties in an emergency context</a:t>
            </a:r>
          </a:p>
          <a:p>
            <a:pPr lvl="1"/>
            <a:r>
              <a:rPr lang="en-GB" dirty="0" smtClean="0"/>
              <a:t>Preliminary demonstration using ensemble of source terms from FASTNET</a:t>
            </a:r>
          </a:p>
          <a:p>
            <a:pPr lvl="1"/>
            <a:r>
              <a:rPr lang="en-GB" dirty="0" smtClean="0"/>
              <a:t>Sometimes it might not be possible </a:t>
            </a:r>
            <a:r>
              <a:rPr lang="en-GB" dirty="0"/>
              <a:t>(</a:t>
            </a:r>
            <a:r>
              <a:rPr lang="en-GB" dirty="0" smtClean="0"/>
              <a:t>”deep uncertainties”) but </a:t>
            </a:r>
            <a:r>
              <a:rPr lang="en-GB" dirty="0" smtClean="0"/>
              <a:t>working on the subject is vital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GB" b="1" dirty="0" smtClean="0"/>
              <a:t>Necessity to </a:t>
            </a:r>
            <a:r>
              <a:rPr lang="en-GB" b="1" dirty="0" smtClean="0"/>
              <a:t>set up a framework for discussion between “source </a:t>
            </a:r>
            <a:r>
              <a:rPr lang="en-GB" b="1" dirty="0" smtClean="0"/>
              <a:t>term experts” </a:t>
            </a:r>
            <a:r>
              <a:rPr lang="en-GB" b="1" dirty="0" smtClean="0"/>
              <a:t>and “dispersion </a:t>
            </a:r>
            <a:r>
              <a:rPr lang="en-GB" b="1" dirty="0" smtClean="0"/>
              <a:t>experts</a:t>
            </a:r>
            <a:r>
              <a:rPr lang="en-GB" b="1" dirty="0" smtClean="0"/>
              <a:t>”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val="11716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Pending</a:t>
            </a:r>
            <a:r>
              <a:rPr lang="fr-FR" dirty="0" smtClean="0"/>
              <a:t> questions </a:t>
            </a:r>
            <a:r>
              <a:rPr lang="fr-FR" dirty="0" smtClean="0"/>
              <a:t>(2)</a:t>
            </a:r>
            <a:endParaRPr lang="fr-FR" dirty="0"/>
          </a:p>
        </p:txBody>
      </p:sp>
      <p:sp>
        <p:nvSpPr>
          <p:cNvPr id="8" name="Espace réservé du contenu 3"/>
          <p:cNvSpPr txBox="1">
            <a:spLocks/>
          </p:cNvSpPr>
          <p:nvPr/>
        </p:nvSpPr>
        <p:spPr bwMode="auto">
          <a:xfrm>
            <a:off x="390525" y="1227147"/>
            <a:ext cx="8428360" cy="2878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kern="0" dirty="0" err="1" smtClean="0">
                <a:solidFill>
                  <a:srgbClr val="50AAE6"/>
                </a:solidFill>
              </a:rPr>
              <a:t>Meteorological</a:t>
            </a:r>
            <a:r>
              <a:rPr lang="fr-FR" kern="0" dirty="0" smtClean="0">
                <a:solidFill>
                  <a:srgbClr val="50AAE6"/>
                </a:solidFill>
              </a:rPr>
              <a:t> </a:t>
            </a:r>
            <a:r>
              <a:rPr lang="fr-FR" kern="0" dirty="0" err="1" smtClean="0">
                <a:solidFill>
                  <a:srgbClr val="50AAE6"/>
                </a:solidFill>
              </a:rPr>
              <a:t>uncertainties</a:t>
            </a:r>
            <a:r>
              <a:rPr lang="fr-FR" kern="0" dirty="0" smtClean="0">
                <a:solidFill>
                  <a:srgbClr val="50AAE6"/>
                </a:solidFill>
              </a:rPr>
              <a:t> </a:t>
            </a:r>
            <a:r>
              <a:rPr lang="fr-FR" kern="0" dirty="0" err="1" smtClean="0"/>
              <a:t>can</a:t>
            </a:r>
            <a:r>
              <a:rPr lang="fr-FR" kern="0" dirty="0" smtClean="0"/>
              <a:t> </a:t>
            </a:r>
            <a:r>
              <a:rPr lang="fr-FR" kern="0" dirty="0" err="1" smtClean="0"/>
              <a:t>be</a:t>
            </a:r>
            <a:r>
              <a:rPr lang="fr-FR" kern="0" dirty="0" smtClean="0"/>
              <a:t> </a:t>
            </a:r>
            <a:r>
              <a:rPr lang="fr-FR" kern="0" dirty="0" err="1" smtClean="0"/>
              <a:t>taken</a:t>
            </a:r>
            <a:r>
              <a:rPr lang="fr-FR" kern="0" dirty="0" smtClean="0"/>
              <a:t> </a:t>
            </a:r>
            <a:r>
              <a:rPr lang="fr-FR" kern="0" dirty="0" err="1" smtClean="0"/>
              <a:t>into</a:t>
            </a:r>
            <a:r>
              <a:rPr lang="fr-FR" kern="0" dirty="0" smtClean="0"/>
              <a:t> </a:t>
            </a:r>
            <a:r>
              <a:rPr lang="fr-FR" kern="0" dirty="0" err="1" smtClean="0"/>
              <a:t>account</a:t>
            </a:r>
            <a:r>
              <a:rPr lang="fr-FR" kern="0" dirty="0" smtClean="0"/>
              <a:t> </a:t>
            </a:r>
            <a:r>
              <a:rPr lang="fr-FR" kern="0" dirty="0" err="1" smtClean="0"/>
              <a:t>using</a:t>
            </a:r>
            <a:r>
              <a:rPr lang="fr-FR" kern="0" dirty="0" smtClean="0"/>
              <a:t> </a:t>
            </a:r>
            <a:r>
              <a:rPr lang="fr-FR" kern="0" dirty="0" err="1" smtClean="0"/>
              <a:t>meteorological</a:t>
            </a:r>
            <a:r>
              <a:rPr lang="fr-FR" kern="0" dirty="0" smtClean="0"/>
              <a:t> ensembles </a:t>
            </a:r>
            <a:r>
              <a:rPr lang="fr-FR" i="1" kern="0" dirty="0" smtClean="0"/>
              <a:t>but… </a:t>
            </a:r>
            <a:r>
              <a:rPr lang="fr-FR" i="1" kern="0" dirty="0" err="1" smtClean="0"/>
              <a:t>we</a:t>
            </a:r>
            <a:r>
              <a:rPr lang="fr-FR" i="1" kern="0" dirty="0" smtClean="0"/>
              <a:t> </a:t>
            </a:r>
            <a:r>
              <a:rPr lang="fr-FR" i="1" kern="0" dirty="0" err="1" smtClean="0"/>
              <a:t>still</a:t>
            </a:r>
            <a:r>
              <a:rPr lang="fr-FR" i="1" kern="0" dirty="0" smtClean="0"/>
              <a:t> have questions</a:t>
            </a:r>
          </a:p>
          <a:p>
            <a:pPr lvl="1"/>
            <a:r>
              <a:rPr lang="fr-FR" b="1" kern="0" dirty="0" smtClean="0"/>
              <a:t>Ensemble </a:t>
            </a:r>
            <a:r>
              <a:rPr lang="fr-FR" b="1" kern="0" dirty="0" err="1" smtClean="0"/>
              <a:t>resolution</a:t>
            </a:r>
            <a:r>
              <a:rPr lang="fr-FR" kern="0" dirty="0" smtClean="0"/>
              <a:t>: </a:t>
            </a:r>
            <a:r>
              <a:rPr lang="fr-FR" kern="0" dirty="0" err="1" smtClean="0"/>
              <a:t>is</a:t>
            </a:r>
            <a:r>
              <a:rPr lang="fr-FR" kern="0" dirty="0" smtClean="0"/>
              <a:t> </a:t>
            </a:r>
            <a:r>
              <a:rPr lang="fr-FR" kern="0" dirty="0" err="1" smtClean="0"/>
              <a:t>it</a:t>
            </a:r>
            <a:r>
              <a:rPr lang="fr-FR" kern="0" dirty="0" smtClean="0"/>
              <a:t> </a:t>
            </a:r>
            <a:r>
              <a:rPr lang="fr-FR" kern="0" dirty="0" err="1" smtClean="0"/>
              <a:t>better</a:t>
            </a:r>
            <a:r>
              <a:rPr lang="fr-FR" kern="0" dirty="0" smtClean="0"/>
              <a:t> to have a high-</a:t>
            </a:r>
            <a:r>
              <a:rPr lang="fr-FR" kern="0" dirty="0" err="1" smtClean="0"/>
              <a:t>resolution</a:t>
            </a:r>
            <a:r>
              <a:rPr lang="fr-FR" kern="0" dirty="0" smtClean="0"/>
              <a:t> ensemble or more </a:t>
            </a:r>
            <a:r>
              <a:rPr lang="fr-FR" kern="0" dirty="0" err="1" smtClean="0"/>
              <a:t>members</a:t>
            </a:r>
            <a:r>
              <a:rPr lang="fr-FR" kern="0" dirty="0" smtClean="0"/>
              <a:t> </a:t>
            </a:r>
            <a:r>
              <a:rPr lang="fr-FR" kern="0" dirty="0" err="1" smtClean="0"/>
              <a:t>with</a:t>
            </a:r>
            <a:r>
              <a:rPr lang="fr-FR" kern="0" dirty="0" smtClean="0"/>
              <a:t> a </a:t>
            </a:r>
            <a:r>
              <a:rPr lang="fr-FR" kern="0" dirty="0" err="1" smtClean="0"/>
              <a:t>crude</a:t>
            </a:r>
            <a:r>
              <a:rPr lang="fr-FR" kern="0" dirty="0" smtClean="0"/>
              <a:t> </a:t>
            </a:r>
            <a:r>
              <a:rPr lang="fr-FR" kern="0" dirty="0" err="1" smtClean="0"/>
              <a:t>resolution</a:t>
            </a:r>
            <a:r>
              <a:rPr lang="fr-FR" kern="0" dirty="0" smtClean="0"/>
              <a:t>?</a:t>
            </a:r>
          </a:p>
          <a:p>
            <a:pPr lvl="1"/>
            <a:r>
              <a:rPr lang="fr-FR" b="1" kern="0" dirty="0" smtClean="0"/>
              <a:t>Temporal </a:t>
            </a:r>
            <a:r>
              <a:rPr lang="fr-FR" b="1" kern="0" dirty="0" err="1" smtClean="0"/>
              <a:t>continuity</a:t>
            </a:r>
            <a:r>
              <a:rPr lang="fr-FR" kern="0" dirty="0" smtClean="0"/>
              <a:t>: how to do </a:t>
            </a:r>
            <a:r>
              <a:rPr lang="fr-FR" kern="0" dirty="0" err="1" smtClean="0"/>
              <a:t>ensure</a:t>
            </a:r>
            <a:r>
              <a:rPr lang="fr-FR" kern="0" dirty="0" smtClean="0"/>
              <a:t> the temporal </a:t>
            </a:r>
            <a:r>
              <a:rPr lang="fr-FR" kern="0" dirty="0" err="1" smtClean="0"/>
              <a:t>continuity</a:t>
            </a:r>
            <a:r>
              <a:rPr lang="fr-FR" kern="0" dirty="0" smtClean="0"/>
              <a:t> of the </a:t>
            </a:r>
            <a:r>
              <a:rPr lang="fr-FR" kern="0" dirty="0" err="1" smtClean="0"/>
              <a:t>members</a:t>
            </a:r>
            <a:r>
              <a:rPr lang="fr-FR" kern="0" dirty="0" smtClean="0"/>
              <a:t> in case a long </a:t>
            </a:r>
            <a:r>
              <a:rPr lang="fr-FR" kern="0" dirty="0" err="1" smtClean="0"/>
              <a:t>period</a:t>
            </a:r>
            <a:r>
              <a:rPr lang="fr-FR" kern="0" dirty="0" smtClean="0"/>
              <a:t> of </a:t>
            </a:r>
            <a:r>
              <a:rPr lang="fr-FR" kern="0" dirty="0" err="1" smtClean="0"/>
              <a:t>forecast</a:t>
            </a:r>
            <a:r>
              <a:rPr lang="fr-FR" kern="0" dirty="0" smtClean="0"/>
              <a:t> </a:t>
            </a:r>
            <a:r>
              <a:rPr lang="fr-FR" kern="0" dirty="0" err="1" smtClean="0"/>
              <a:t>is</a:t>
            </a:r>
            <a:r>
              <a:rPr lang="fr-FR" kern="0" dirty="0" smtClean="0"/>
              <a:t> </a:t>
            </a:r>
            <a:r>
              <a:rPr lang="fr-FR" kern="0" dirty="0" err="1" smtClean="0"/>
              <a:t>needed</a:t>
            </a:r>
            <a:r>
              <a:rPr lang="fr-FR" kern="0" dirty="0" smtClean="0"/>
              <a:t> ?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b="1" kern="0" dirty="0" smtClean="0"/>
              <a:t>How to design ensembles </a:t>
            </a:r>
            <a:r>
              <a:rPr lang="fr-FR" b="1" kern="0" dirty="0" err="1" smtClean="0"/>
              <a:t>better</a:t>
            </a:r>
            <a:r>
              <a:rPr lang="fr-FR" b="1" kern="0" dirty="0" smtClean="0"/>
              <a:t> </a:t>
            </a:r>
            <a:r>
              <a:rPr lang="fr-FR" b="1" kern="0" dirty="0" err="1" smtClean="0"/>
              <a:t>suited</a:t>
            </a:r>
            <a:r>
              <a:rPr lang="fr-FR" b="1" kern="0" dirty="0" smtClean="0"/>
              <a:t> to </a:t>
            </a:r>
            <a:r>
              <a:rPr lang="fr-FR" b="1" kern="0" dirty="0" err="1" smtClean="0"/>
              <a:t>our</a:t>
            </a:r>
            <a:r>
              <a:rPr lang="fr-FR" b="1" kern="0" dirty="0" smtClean="0"/>
              <a:t> </a:t>
            </a:r>
            <a:r>
              <a:rPr lang="fr-FR" b="1" kern="0" dirty="0" err="1" smtClean="0"/>
              <a:t>purpose</a:t>
            </a:r>
            <a:r>
              <a:rPr lang="fr-FR" b="1" kern="0" dirty="0" smtClean="0"/>
              <a:t> (i.e. more </a:t>
            </a:r>
            <a:r>
              <a:rPr lang="fr-FR" b="1" kern="0" dirty="0" err="1" smtClean="0"/>
              <a:t>representative</a:t>
            </a:r>
            <a:r>
              <a:rPr lang="fr-FR" b="1" kern="0" dirty="0" smtClean="0"/>
              <a:t> of the </a:t>
            </a:r>
            <a:r>
              <a:rPr lang="fr-FR" b="1" kern="0" dirty="0" err="1" smtClean="0"/>
              <a:t>uncertain</a:t>
            </a:r>
            <a:r>
              <a:rPr lang="fr-FR" b="1" kern="0" dirty="0" smtClean="0"/>
              <a:t> variables </a:t>
            </a:r>
            <a:r>
              <a:rPr lang="fr-FR" b="1" kern="0" dirty="0" err="1" smtClean="0"/>
              <a:t>that</a:t>
            </a:r>
            <a:r>
              <a:rPr lang="fr-FR" b="1" kern="0" dirty="0" smtClean="0"/>
              <a:t> are </a:t>
            </a:r>
            <a:r>
              <a:rPr lang="fr-FR" b="1" kern="0" dirty="0" err="1" smtClean="0"/>
              <a:t>used</a:t>
            </a:r>
            <a:r>
              <a:rPr lang="fr-FR" b="1" kern="0" dirty="0" smtClean="0"/>
              <a:t> in dispersion)? </a:t>
            </a:r>
          </a:p>
          <a:p>
            <a:endParaRPr lang="fr-FR" kern="0" dirty="0" smtClean="0"/>
          </a:p>
        </p:txBody>
      </p:sp>
      <p:sp>
        <p:nvSpPr>
          <p:cNvPr id="6" name="Espace réservé du contenu 3"/>
          <p:cNvSpPr>
            <a:spLocks noGrp="1"/>
          </p:cNvSpPr>
          <p:nvPr>
            <p:ph idx="1"/>
          </p:nvPr>
        </p:nvSpPr>
        <p:spPr>
          <a:xfrm>
            <a:off x="390526" y="4437112"/>
            <a:ext cx="8428360" cy="1798389"/>
          </a:xfrm>
        </p:spPr>
        <p:txBody>
          <a:bodyPr/>
          <a:lstStyle/>
          <a:p>
            <a:r>
              <a:rPr lang="fr-FR" dirty="0" err="1" smtClean="0">
                <a:solidFill>
                  <a:srgbClr val="50AAE6"/>
                </a:solidFill>
              </a:rPr>
              <a:t>Operational</a:t>
            </a:r>
            <a:r>
              <a:rPr lang="fr-FR" dirty="0" smtClean="0">
                <a:solidFill>
                  <a:srgbClr val="50AAE6"/>
                </a:solidFill>
              </a:rPr>
              <a:t> use</a:t>
            </a:r>
            <a:r>
              <a:rPr lang="fr-FR" dirty="0" smtClean="0"/>
              <a:t>: </a:t>
            </a:r>
            <a:r>
              <a:rPr lang="fr-FR" dirty="0" err="1" smtClean="0"/>
              <a:t>still</a:t>
            </a:r>
            <a:r>
              <a:rPr lang="fr-FR" dirty="0" smtClean="0"/>
              <a:t> a lot of </a:t>
            </a:r>
            <a:r>
              <a:rPr lang="fr-FR" dirty="0" err="1" smtClean="0"/>
              <a:t>work</a:t>
            </a:r>
            <a:r>
              <a:rPr lang="fr-FR" dirty="0" smtClean="0"/>
              <a:t> to do to </a:t>
            </a:r>
            <a:r>
              <a:rPr lang="fr-FR" dirty="0" err="1" smtClean="0"/>
              <a:t>develop</a:t>
            </a:r>
            <a:r>
              <a:rPr lang="fr-FR" dirty="0" smtClean="0"/>
              <a:t> efficient </a:t>
            </a:r>
            <a:r>
              <a:rPr lang="fr-FR" dirty="0" err="1" smtClean="0"/>
              <a:t>ways</a:t>
            </a:r>
            <a:r>
              <a:rPr lang="fr-FR" dirty="0" smtClean="0"/>
              <a:t> of running </a:t>
            </a:r>
            <a:r>
              <a:rPr lang="fr-FR" dirty="0" err="1" smtClean="0"/>
              <a:t>computationally</a:t>
            </a:r>
            <a:r>
              <a:rPr lang="fr-FR" dirty="0" smtClean="0"/>
              <a:t> cheap ensemble simulations</a:t>
            </a:r>
          </a:p>
          <a:p>
            <a:pPr lvl="1"/>
            <a:r>
              <a:rPr lang="en-US" b="1" dirty="0"/>
              <a:t>Determine a methodology for simplifying </a:t>
            </a:r>
            <a:r>
              <a:rPr lang="en-US" b="1" dirty="0" smtClean="0"/>
              <a:t>model </a:t>
            </a:r>
            <a:r>
              <a:rPr lang="en-US" b="1" dirty="0"/>
              <a:t>runs</a:t>
            </a:r>
            <a:r>
              <a:rPr lang="fr-FR" dirty="0" smtClean="0"/>
              <a:t>, </a:t>
            </a:r>
            <a:r>
              <a:rPr lang="fr-FR" dirty="0" err="1" smtClean="0"/>
              <a:t>focused</a:t>
            </a:r>
            <a:r>
              <a:rPr lang="fr-FR" dirty="0" smtClean="0"/>
              <a:t> on the </a:t>
            </a:r>
            <a:r>
              <a:rPr lang="fr-FR" dirty="0" err="1" smtClean="0"/>
              <a:t>primary</a:t>
            </a:r>
            <a:r>
              <a:rPr lang="fr-FR" dirty="0" smtClean="0"/>
              <a:t> outputs </a:t>
            </a:r>
            <a:r>
              <a:rPr lang="fr-FR" dirty="0" err="1" smtClean="0"/>
              <a:t>required</a:t>
            </a:r>
            <a:r>
              <a:rPr lang="fr-FR" dirty="0" smtClean="0"/>
              <a:t>, </a:t>
            </a:r>
            <a:r>
              <a:rPr lang="fr-FR" dirty="0" err="1" smtClean="0"/>
              <a:t>including</a:t>
            </a:r>
            <a:r>
              <a:rPr lang="fr-FR" dirty="0" smtClean="0"/>
              <a:t> </a:t>
            </a:r>
            <a:r>
              <a:rPr lang="fr-FR" dirty="0" smtClean="0"/>
              <a:t>high-</a:t>
            </a:r>
            <a:r>
              <a:rPr lang="fr-FR" dirty="0" err="1" smtClean="0"/>
              <a:t>level</a:t>
            </a:r>
            <a:r>
              <a:rPr lang="fr-FR" dirty="0" smtClean="0"/>
              <a:t> </a:t>
            </a:r>
            <a:r>
              <a:rPr lang="fr-FR" dirty="0" err="1" smtClean="0"/>
              <a:t>tools</a:t>
            </a:r>
            <a:r>
              <a:rPr lang="fr-FR" dirty="0" smtClean="0"/>
              <a:t> </a:t>
            </a:r>
            <a:r>
              <a:rPr lang="fr-FR" dirty="0" err="1" smtClean="0"/>
              <a:t>such</a:t>
            </a:r>
            <a:r>
              <a:rPr lang="fr-FR" dirty="0" smtClean="0"/>
              <a:t> as </a:t>
            </a:r>
            <a:r>
              <a:rPr lang="fr-FR" dirty="0" err="1" smtClean="0"/>
              <a:t>emulators</a:t>
            </a:r>
            <a:endParaRPr lang="fr-FR" dirty="0" smtClean="0"/>
          </a:p>
          <a:p>
            <a:pPr lvl="1"/>
            <a:r>
              <a:rPr lang="fr-FR" b="1" dirty="0" err="1" smtClean="0"/>
              <a:t>Develop</a:t>
            </a:r>
            <a:r>
              <a:rPr lang="fr-FR" b="1" dirty="0" smtClean="0"/>
              <a:t> </a:t>
            </a:r>
            <a:r>
              <a:rPr lang="fr-FR" b="1" dirty="0" err="1" smtClean="0"/>
              <a:t>automated</a:t>
            </a:r>
            <a:r>
              <a:rPr lang="fr-FR" b="1" dirty="0" smtClean="0"/>
              <a:t> </a:t>
            </a:r>
            <a:r>
              <a:rPr lang="fr-FR" b="1" dirty="0" err="1" smtClean="0"/>
              <a:t>clustering</a:t>
            </a:r>
            <a:r>
              <a:rPr lang="fr-FR" b="1" dirty="0" smtClean="0"/>
              <a:t> </a:t>
            </a:r>
            <a:r>
              <a:rPr lang="fr-FR" b="1" dirty="0" err="1" smtClean="0"/>
              <a:t>methods</a:t>
            </a:r>
            <a:r>
              <a:rPr lang="fr-FR" b="1" dirty="0" smtClean="0"/>
              <a:t> </a:t>
            </a:r>
            <a:r>
              <a:rPr lang="fr-FR" dirty="0" smtClean="0"/>
              <a:t>fit for </a:t>
            </a:r>
            <a:r>
              <a:rPr lang="fr-FR" dirty="0" err="1" smtClean="0"/>
              <a:t>our</a:t>
            </a:r>
            <a:r>
              <a:rPr lang="fr-FR" dirty="0" smtClean="0"/>
              <a:t> </a:t>
            </a:r>
            <a:r>
              <a:rPr lang="fr-FR" dirty="0" err="1" smtClean="0"/>
              <a:t>purpose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363393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Pending</a:t>
            </a:r>
            <a:r>
              <a:rPr lang="fr-FR" dirty="0" smtClean="0"/>
              <a:t> questions </a:t>
            </a:r>
            <a:r>
              <a:rPr lang="fr-FR" dirty="0" smtClean="0"/>
              <a:t>(3)</a:t>
            </a:r>
            <a:endParaRPr lang="fr-FR" dirty="0"/>
          </a:p>
        </p:txBody>
      </p:sp>
      <p:sp>
        <p:nvSpPr>
          <p:cNvPr id="8" name="Espace réservé du contenu 3"/>
          <p:cNvSpPr txBox="1">
            <a:spLocks/>
          </p:cNvSpPr>
          <p:nvPr/>
        </p:nvSpPr>
        <p:spPr bwMode="auto">
          <a:xfrm>
            <a:off x="246075" y="1079086"/>
            <a:ext cx="6513242" cy="2433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kern="0" dirty="0" err="1" smtClean="0"/>
              <a:t>Using</a:t>
            </a:r>
            <a:r>
              <a:rPr lang="fr-FR" kern="0" dirty="0" smtClean="0"/>
              <a:t> </a:t>
            </a:r>
            <a:r>
              <a:rPr lang="fr-FR" kern="0" dirty="0" smtClean="0">
                <a:solidFill>
                  <a:srgbClr val="50AAE6"/>
                </a:solidFill>
              </a:rPr>
              <a:t>dispersion </a:t>
            </a:r>
            <a:r>
              <a:rPr lang="fr-FR" kern="0" dirty="0" err="1" smtClean="0">
                <a:solidFill>
                  <a:srgbClr val="50AAE6"/>
                </a:solidFill>
              </a:rPr>
              <a:t>field</a:t>
            </a:r>
            <a:r>
              <a:rPr lang="fr-FR" kern="0" dirty="0" smtClean="0">
                <a:solidFill>
                  <a:srgbClr val="50AAE6"/>
                </a:solidFill>
              </a:rPr>
              <a:t> </a:t>
            </a:r>
            <a:r>
              <a:rPr lang="fr-FR" kern="0" dirty="0" err="1" smtClean="0">
                <a:solidFill>
                  <a:srgbClr val="50AAE6"/>
                </a:solidFill>
              </a:rPr>
              <a:t>studies</a:t>
            </a:r>
            <a:r>
              <a:rPr lang="fr-FR" kern="0" dirty="0" smtClean="0">
                <a:solidFill>
                  <a:srgbClr val="50AAE6"/>
                </a:solidFill>
              </a:rPr>
              <a:t> </a:t>
            </a:r>
            <a:r>
              <a:rPr lang="fr-FR" kern="0" dirty="0" smtClean="0"/>
              <a:t>for ensemble </a:t>
            </a:r>
            <a:r>
              <a:rPr lang="fr-FR" kern="0" dirty="0" err="1" smtClean="0"/>
              <a:t>evaluation</a:t>
            </a:r>
            <a:r>
              <a:rPr lang="fr-FR" kern="0" dirty="0"/>
              <a:t> </a:t>
            </a:r>
            <a:r>
              <a:rPr lang="fr-FR" kern="0" dirty="0" err="1" smtClean="0"/>
              <a:t>would</a:t>
            </a:r>
            <a:r>
              <a:rPr lang="fr-FR" kern="0" dirty="0" smtClean="0"/>
              <a:t> </a:t>
            </a:r>
            <a:r>
              <a:rPr lang="fr-FR" kern="0" dirty="0" err="1" smtClean="0"/>
              <a:t>allow</a:t>
            </a:r>
            <a:r>
              <a:rPr lang="fr-FR" kern="0" dirty="0" smtClean="0"/>
              <a:t> us to</a:t>
            </a:r>
            <a:endParaRPr lang="fr-FR" kern="0" dirty="0" smtClean="0"/>
          </a:p>
          <a:p>
            <a:pPr lvl="1"/>
            <a:r>
              <a:rPr lang="fr-FR" kern="0" dirty="0" err="1" smtClean="0"/>
              <a:t>Consider</a:t>
            </a:r>
            <a:r>
              <a:rPr lang="fr-FR" kern="0" dirty="0" smtClean="0"/>
              <a:t> </a:t>
            </a:r>
            <a:r>
              <a:rPr lang="fr-FR" kern="0" dirty="0" err="1" smtClean="0"/>
              <a:t>other</a:t>
            </a:r>
            <a:r>
              <a:rPr lang="fr-FR" kern="0" dirty="0" smtClean="0"/>
              <a:t> </a:t>
            </a:r>
            <a:r>
              <a:rPr lang="fr-FR" kern="0" dirty="0" smtClean="0"/>
              <a:t>spatial </a:t>
            </a:r>
            <a:r>
              <a:rPr lang="fr-FR" kern="0" dirty="0" err="1" smtClean="0"/>
              <a:t>scales</a:t>
            </a:r>
            <a:r>
              <a:rPr lang="fr-FR" kern="0" dirty="0" smtClean="0"/>
              <a:t> </a:t>
            </a:r>
            <a:r>
              <a:rPr lang="fr-FR" kern="0" dirty="0" err="1" smtClean="0"/>
              <a:t>than</a:t>
            </a:r>
            <a:r>
              <a:rPr lang="fr-FR" kern="0" dirty="0" smtClean="0"/>
              <a:t> Fukushima</a:t>
            </a:r>
          </a:p>
          <a:p>
            <a:pPr lvl="1"/>
            <a:r>
              <a:rPr lang="fr-FR" kern="0" dirty="0" err="1"/>
              <a:t>Evaluate</a:t>
            </a:r>
            <a:r>
              <a:rPr lang="fr-FR" kern="0" dirty="0"/>
              <a:t> ensembles for </a:t>
            </a:r>
            <a:r>
              <a:rPr lang="fr-FR" kern="0" dirty="0" err="1"/>
              <a:t>other</a:t>
            </a:r>
            <a:r>
              <a:rPr lang="fr-FR" kern="0" dirty="0"/>
              <a:t> </a:t>
            </a:r>
            <a:r>
              <a:rPr lang="fr-FR" kern="0" dirty="0" err="1"/>
              <a:t>geographical</a:t>
            </a:r>
            <a:r>
              <a:rPr lang="fr-FR" kern="0" dirty="0"/>
              <a:t> areas </a:t>
            </a:r>
          </a:p>
          <a:p>
            <a:pPr lvl="1"/>
            <a:r>
              <a:rPr lang="fr-FR" kern="0" dirty="0" smtClean="0"/>
              <a:t>Use case </a:t>
            </a:r>
            <a:r>
              <a:rPr lang="fr-FR" kern="0" dirty="0" err="1" smtClean="0"/>
              <a:t>studies</a:t>
            </a:r>
            <a:r>
              <a:rPr lang="fr-FR" kern="0" dirty="0" smtClean="0"/>
              <a:t> </a:t>
            </a:r>
            <a:r>
              <a:rPr lang="fr-FR" kern="0" dirty="0" err="1" smtClean="0"/>
              <a:t>without</a:t>
            </a:r>
            <a:r>
              <a:rPr lang="fr-FR" kern="0" dirty="0" smtClean="0"/>
              <a:t> source </a:t>
            </a:r>
            <a:r>
              <a:rPr lang="fr-FR" kern="0" dirty="0" err="1" smtClean="0"/>
              <a:t>term</a:t>
            </a:r>
            <a:r>
              <a:rPr lang="fr-FR" kern="0" dirty="0" smtClean="0"/>
              <a:t> </a:t>
            </a:r>
            <a:r>
              <a:rPr lang="fr-FR" kern="0" dirty="0" err="1" smtClean="0"/>
              <a:t>uncertainties</a:t>
            </a:r>
            <a:endParaRPr lang="fr-FR" kern="0" dirty="0" smtClean="0"/>
          </a:p>
          <a:p>
            <a:pPr lvl="1"/>
            <a:endParaRPr lang="fr-FR" kern="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fr-FR" b="1" kern="0" dirty="0" smtClean="0"/>
              <a:t>To </a:t>
            </a:r>
            <a:r>
              <a:rPr lang="fr-FR" b="1" kern="0" dirty="0"/>
              <a:t>gain </a:t>
            </a:r>
            <a:r>
              <a:rPr lang="fr-FR" b="1" kern="0" dirty="0" err="1"/>
              <a:t>knowledge</a:t>
            </a:r>
            <a:r>
              <a:rPr lang="fr-FR" b="1" kern="0" dirty="0"/>
              <a:t> on the </a:t>
            </a:r>
            <a:r>
              <a:rPr lang="fr-FR" b="1" kern="0" dirty="0" err="1"/>
              <a:t>overall</a:t>
            </a:r>
            <a:r>
              <a:rPr lang="fr-FR" b="1" kern="0" dirty="0"/>
              <a:t> ensembles’ performance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fr-FR" b="1" kern="0" dirty="0"/>
              <a:t>To use as a feedback </a:t>
            </a:r>
            <a:r>
              <a:rPr lang="fr-FR" b="1" kern="0" dirty="0" smtClean="0"/>
              <a:t>(calibration</a:t>
            </a:r>
            <a:r>
              <a:rPr lang="fr-FR" b="1" kern="0" dirty="0" smtClean="0"/>
              <a:t>, for instance </a:t>
            </a:r>
            <a:r>
              <a:rPr lang="fr-FR" b="1" kern="0" dirty="0" err="1" smtClean="0"/>
              <a:t>using</a:t>
            </a:r>
            <a:r>
              <a:rPr lang="fr-FR" b="1" kern="0" dirty="0" smtClean="0"/>
              <a:t> </a:t>
            </a:r>
            <a:r>
              <a:rPr lang="fr-FR" b="1" kern="0" dirty="0" err="1" smtClean="0"/>
              <a:t>Bayesian</a:t>
            </a:r>
            <a:r>
              <a:rPr lang="fr-FR" b="1" kern="0" dirty="0" smtClean="0"/>
              <a:t> </a:t>
            </a:r>
            <a:r>
              <a:rPr lang="fr-FR" b="1" kern="0" dirty="0" err="1" smtClean="0"/>
              <a:t>methods</a:t>
            </a:r>
            <a:r>
              <a:rPr lang="fr-FR" b="1" kern="0" dirty="0" smtClean="0"/>
              <a:t>) </a:t>
            </a:r>
            <a:r>
              <a:rPr lang="fr-FR" b="1" kern="0" dirty="0"/>
              <a:t>in </a:t>
            </a:r>
            <a:r>
              <a:rPr lang="fr-FR" b="1" kern="0" dirty="0" err="1"/>
              <a:t>order</a:t>
            </a:r>
            <a:r>
              <a:rPr lang="fr-FR" b="1" kern="0" dirty="0"/>
              <a:t> to </a:t>
            </a:r>
            <a:r>
              <a:rPr lang="fr-FR" b="1" kern="0" dirty="0" err="1"/>
              <a:t>improve</a:t>
            </a:r>
            <a:r>
              <a:rPr lang="fr-FR" b="1" kern="0" dirty="0"/>
              <a:t> </a:t>
            </a:r>
            <a:r>
              <a:rPr lang="fr-FR" b="1" kern="0" dirty="0" err="1"/>
              <a:t>our</a:t>
            </a:r>
            <a:r>
              <a:rPr lang="fr-FR" b="1" kern="0" dirty="0"/>
              <a:t> </a:t>
            </a:r>
            <a:r>
              <a:rPr lang="fr-FR" b="1" kern="0" dirty="0" err="1"/>
              <a:t>evaluation</a:t>
            </a:r>
            <a:r>
              <a:rPr lang="fr-FR" b="1" kern="0" dirty="0"/>
              <a:t> of input </a:t>
            </a:r>
            <a:r>
              <a:rPr lang="fr-FR" b="1" kern="0" dirty="0" err="1" smtClean="0"/>
              <a:t>uncertainties</a:t>
            </a:r>
            <a:endParaRPr lang="fr-FR" b="1" kern="0" dirty="0"/>
          </a:p>
          <a:p>
            <a:endParaRPr lang="fr-FR" kern="0" dirty="0" smtClean="0"/>
          </a:p>
        </p:txBody>
      </p:sp>
      <p:sp>
        <p:nvSpPr>
          <p:cNvPr id="5" name="Espace réservé du contenu 3"/>
          <p:cNvSpPr txBox="1">
            <a:spLocks/>
          </p:cNvSpPr>
          <p:nvPr/>
        </p:nvSpPr>
        <p:spPr bwMode="auto">
          <a:xfrm>
            <a:off x="264912" y="5085184"/>
            <a:ext cx="5909667" cy="1071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1432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90575" indent="-3143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>
                <a:solidFill>
                  <a:schemeClr val="tx1"/>
                </a:solidFill>
                <a:latin typeface="+mn-lt"/>
              </a:defRPr>
            </a:lvl2pPr>
            <a:lvl3pPr marL="1209675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3pPr>
            <a:lvl4pPr marL="165735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4pPr>
            <a:lvl5pPr marL="2095500" indent="-276225" algn="l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SzPct val="60000"/>
              <a:buBlip>
                <a:blip r:embed="rId4"/>
              </a:buBlip>
              <a:defRPr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fr-FR" kern="0" dirty="0" err="1" smtClean="0"/>
              <a:t>What</a:t>
            </a:r>
            <a:r>
              <a:rPr lang="fr-FR" kern="0" dirty="0" smtClean="0"/>
              <a:t> about </a:t>
            </a:r>
            <a:r>
              <a:rPr lang="fr-FR" kern="0" dirty="0" err="1" smtClean="0">
                <a:solidFill>
                  <a:srgbClr val="50AAE6"/>
                </a:solidFill>
              </a:rPr>
              <a:t>uncertainties</a:t>
            </a:r>
            <a:r>
              <a:rPr lang="fr-FR" kern="0" dirty="0" smtClean="0">
                <a:solidFill>
                  <a:srgbClr val="50AAE6"/>
                </a:solidFill>
              </a:rPr>
              <a:t> at </a:t>
            </a:r>
            <a:r>
              <a:rPr lang="fr-FR" kern="0" dirty="0" err="1" smtClean="0">
                <a:solidFill>
                  <a:srgbClr val="50AAE6"/>
                </a:solidFill>
              </a:rPr>
              <a:t>other</a:t>
            </a:r>
            <a:r>
              <a:rPr lang="fr-FR" kern="0" dirty="0" smtClean="0">
                <a:solidFill>
                  <a:srgbClr val="50AAE6"/>
                </a:solidFill>
              </a:rPr>
              <a:t> </a:t>
            </a:r>
            <a:r>
              <a:rPr lang="fr-FR" kern="0" dirty="0" err="1" smtClean="0">
                <a:solidFill>
                  <a:srgbClr val="50AAE6"/>
                </a:solidFill>
              </a:rPr>
              <a:t>scales</a:t>
            </a:r>
            <a:r>
              <a:rPr lang="fr-FR" kern="0" dirty="0" smtClean="0"/>
              <a:t>? For instance, </a:t>
            </a:r>
            <a:r>
              <a:rPr lang="fr-FR" kern="0" dirty="0" err="1" smtClean="0"/>
              <a:t>what</a:t>
            </a:r>
            <a:r>
              <a:rPr lang="fr-FR" kern="0" dirty="0" smtClean="0"/>
              <a:t> about the use of CFD </a:t>
            </a:r>
            <a:r>
              <a:rPr lang="fr-FR" kern="0" dirty="0" err="1" smtClean="0"/>
              <a:t>models</a:t>
            </a:r>
            <a:r>
              <a:rPr lang="fr-FR" kern="0" dirty="0" smtClean="0"/>
              <a:t> at </a:t>
            </a:r>
            <a:r>
              <a:rPr lang="fr-FR" kern="0" dirty="0" err="1" smtClean="0"/>
              <a:t>very</a:t>
            </a:r>
            <a:r>
              <a:rPr lang="fr-FR" kern="0" dirty="0" smtClean="0"/>
              <a:t> local </a:t>
            </a:r>
            <a:r>
              <a:rPr lang="fr-FR" kern="0" dirty="0" err="1" smtClean="0"/>
              <a:t>scale</a:t>
            </a:r>
            <a:r>
              <a:rPr lang="fr-FR" kern="0" dirty="0" smtClean="0"/>
              <a:t> (10-100m) in </a:t>
            </a:r>
            <a:r>
              <a:rPr lang="fr-FR" kern="0" dirty="0" err="1" smtClean="0"/>
              <a:t>urban</a:t>
            </a:r>
            <a:r>
              <a:rPr lang="fr-FR" kern="0" dirty="0" smtClean="0"/>
              <a:t> areas?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56176" y="4603261"/>
            <a:ext cx="2858427" cy="1702719"/>
          </a:xfrm>
          <a:prstGeom prst="rect">
            <a:avLst/>
          </a:prstGeom>
        </p:spPr>
      </p:pic>
      <p:pic>
        <p:nvPicPr>
          <p:cNvPr id="9" name="Picture 6" descr="http://www.areva.com/activities/liblocal/images/fr/activites/aval/detail-activites/valorisation-sites-nucleaires/lahagu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787" y="75167"/>
            <a:ext cx="2236657" cy="146742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Image 9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05" b="22899"/>
          <a:stretch/>
        </p:blipFill>
        <p:spPr bwMode="auto">
          <a:xfrm>
            <a:off x="6332773" y="1548151"/>
            <a:ext cx="2705572" cy="1494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2" descr="D:\Users\contu-mat\Documents\biblio\figures\figures_rapport\Stable\meteo_30m\Radiale_7_30m_0m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315" y="3039592"/>
            <a:ext cx="1548288" cy="147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286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To </a:t>
            </a:r>
            <a:r>
              <a:rPr lang="fr-FR" dirty="0" err="1" smtClean="0"/>
              <a:t>conclude</a:t>
            </a:r>
            <a:r>
              <a:rPr lang="fr-FR" dirty="0" smtClean="0"/>
              <a:t>…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90525" y="1556792"/>
            <a:ext cx="7997899" cy="2376264"/>
          </a:xfrm>
        </p:spPr>
        <p:txBody>
          <a:bodyPr/>
          <a:lstStyle/>
          <a:p>
            <a:r>
              <a:rPr lang="en-GB" i="1" dirty="0" smtClean="0"/>
              <a:t>Real team work between the different participants from 8 countries</a:t>
            </a:r>
          </a:p>
          <a:p>
            <a:r>
              <a:rPr lang="en-GB" i="1" dirty="0" smtClean="0"/>
              <a:t>Bringing together meteorologists and dispersion modellers </a:t>
            </a:r>
          </a:p>
          <a:p>
            <a:r>
              <a:rPr lang="en-GB" i="1" dirty="0" smtClean="0"/>
              <a:t>Several (hundreds of?) TB of data processed</a:t>
            </a:r>
          </a:p>
          <a:p>
            <a:r>
              <a:rPr lang="en-GB" i="1" dirty="0" smtClean="0"/>
              <a:t>Lively discussions</a:t>
            </a:r>
          </a:p>
          <a:p>
            <a:r>
              <a:rPr lang="en-GB" i="1" dirty="0" smtClean="0"/>
              <a:t>Everyone learned from the others (I certainly did)</a:t>
            </a:r>
          </a:p>
          <a:p>
            <a:r>
              <a:rPr lang="en-GB" i="1" dirty="0" smtClean="0"/>
              <a:t>An experience to be (hopefully) continued in a next project!</a:t>
            </a:r>
          </a:p>
          <a:p>
            <a:pPr marL="0" indent="0">
              <a:buNone/>
            </a:pPr>
            <a:endParaRPr lang="en-GB" i="1" dirty="0"/>
          </a:p>
        </p:txBody>
      </p:sp>
      <p:sp>
        <p:nvSpPr>
          <p:cNvPr id="6" name="TextBox 4"/>
          <p:cNvSpPr txBox="1"/>
          <p:nvPr/>
        </p:nvSpPr>
        <p:spPr>
          <a:xfrm>
            <a:off x="5004048" y="4380068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dirty="0" smtClean="0">
                <a:solidFill>
                  <a:schemeClr val="accent1"/>
                </a:solidFill>
              </a:rPr>
              <a:t>Thank you!</a:t>
            </a:r>
            <a:endParaRPr lang="en-US" sz="4000" i="1" dirty="0">
              <a:solidFill>
                <a:schemeClr val="accent1"/>
              </a:solidFill>
            </a:endParaRP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2" t="22682" r="4390" b="19081"/>
          <a:stretch/>
        </p:blipFill>
        <p:spPr>
          <a:xfrm>
            <a:off x="251520" y="4018028"/>
            <a:ext cx="3820862" cy="218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44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KIT-PPT_Master_en_2016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KIT-PPT_Master_en_2016</Template>
  <TotalTime>7886</TotalTime>
  <Words>802</Words>
  <Application>Microsoft Office PowerPoint</Application>
  <PresentationFormat>Affichage à l'écran (4:3)</PresentationFormat>
  <Paragraphs>82</Paragraphs>
  <Slides>9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Interstate-Regular</vt:lpstr>
      <vt:lpstr>Wingdings</vt:lpstr>
      <vt:lpstr>KIT-PPT_Master_en_2016</vt:lpstr>
      <vt:lpstr>Présentation PowerPoint</vt:lpstr>
      <vt:lpstr>Initial goals</vt:lpstr>
      <vt:lpstr>Challenges</vt:lpstr>
      <vt:lpstr>Achievements </vt:lpstr>
      <vt:lpstr>Recommendations for operational use</vt:lpstr>
      <vt:lpstr>Pending questions (1)</vt:lpstr>
      <vt:lpstr>Pending questions (2)</vt:lpstr>
      <vt:lpstr>Pending questions (3)</vt:lpstr>
      <vt:lpstr>To conclude… </vt:lpstr>
    </vt:vector>
  </TitlesOfParts>
  <Company>Karlsruhe Institute of Technology (KIT)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Raskob, Wolfgang (IKET)</dc:creator>
  <cp:lastModifiedBy>KORSAKISSOK Irene</cp:lastModifiedBy>
  <cp:revision>307</cp:revision>
  <dcterms:created xsi:type="dcterms:W3CDTF">2015-12-14T06:33:20Z</dcterms:created>
  <dcterms:modified xsi:type="dcterms:W3CDTF">2019-12-03T18:22:50Z</dcterms:modified>
</cp:coreProperties>
</file>