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89" r:id="rId2"/>
    <p:sldId id="328" r:id="rId3"/>
    <p:sldId id="327" r:id="rId4"/>
    <p:sldId id="332" r:id="rId5"/>
    <p:sldId id="329" r:id="rId6"/>
    <p:sldId id="333" r:id="rId7"/>
    <p:sldId id="334" r:id="rId8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A0B1"/>
    <a:srgbClr val="FA8214"/>
    <a:srgbClr val="DCA01E"/>
    <a:srgbClr val="A01E28"/>
    <a:srgbClr val="008080"/>
    <a:srgbClr val="5A6EB4"/>
    <a:srgbClr val="50AAE6"/>
    <a:srgbClr val="A00078"/>
    <a:srgbClr val="A08232"/>
    <a:srgbClr val="82BE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35" autoAdjust="0"/>
    <p:restoredTop sz="91212" autoAdjust="0"/>
  </p:normalViewPr>
  <p:slideViewPr>
    <p:cSldViewPr>
      <p:cViewPr varScale="1">
        <p:scale>
          <a:sx n="80" d="100"/>
          <a:sy n="80" d="100"/>
        </p:scale>
        <p:origin x="1435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660775" y="468313"/>
            <a:ext cx="2759075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de-DE"/>
              <a:t>Prof. Dr. Max Mustermann | Musterfakultät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541338" y="8532813"/>
            <a:ext cx="3103562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800" dirty="0" smtClean="0"/>
              <a:t>KIT – The Research University in the Helmholtz Association</a:t>
            </a:r>
          </a:p>
        </p:txBody>
      </p:sp>
      <p:pic>
        <p:nvPicPr>
          <p:cNvPr id="6148" name="Picture 11" descr="KIT-Logo-rgb_d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188913"/>
            <a:ext cx="1008063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98698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5DE03B1-5FE7-4C70-9B16-DF4E7BA88A0C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967400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9929723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II_rahmen_neu_titel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6871" y="6507038"/>
            <a:ext cx="422681" cy="274122"/>
          </a:xfrm>
          <a:prstGeom prst="rect">
            <a:avLst/>
          </a:prstGeom>
        </p:spPr>
      </p:pic>
      <p:sp>
        <p:nvSpPr>
          <p:cNvPr id="7" name="Textfeld 6"/>
          <p:cNvSpPr txBox="1"/>
          <p:nvPr userDrawn="1"/>
        </p:nvSpPr>
        <p:spPr>
          <a:xfrm>
            <a:off x="524210" y="6536377"/>
            <a:ext cx="62425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This project has received funding from the </a:t>
            </a:r>
            <a:r>
              <a:rPr kumimoji="0" lang="en-GB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Euratom</a:t>
            </a: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 research and training programme 2014-2018 under grant agreement No 662287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Grafik 6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32656"/>
            <a:ext cx="1693862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" descr="image00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0113"/>
            <a:ext cx="1590024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279355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3285605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59563" y="333375"/>
            <a:ext cx="2089150" cy="575945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0525" y="333375"/>
            <a:ext cx="6116638" cy="5759450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971625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>
          <a:xfrm>
            <a:off x="7834078" y="24992"/>
            <a:ext cx="1235055" cy="258854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bg2">
                    <a:lumMod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>
              <a:defRPr/>
            </a:pPr>
            <a:fld id="{1B492441-0EAF-483D-8500-C54EB8F6570A}" type="datetime1">
              <a:rPr lang="nl-BE" smtClean="0"/>
              <a:pPr>
                <a:defRPr/>
              </a:pPr>
              <a:t>4/12/2019</a:t>
            </a:fld>
            <a:endParaRPr lang="nl-BE" dirty="0"/>
          </a:p>
        </p:txBody>
      </p:sp>
      <p:sp>
        <p:nvSpPr>
          <p:cNvPr id="3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3800104" y="6455849"/>
            <a:ext cx="1543792" cy="325148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>
              <a:defRPr/>
            </a:pPr>
            <a:fld id="{C795D34B-0000-4401-9708-96760D6E4A55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42417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65063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247746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21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66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92176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29047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030795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090132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78077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 smtClean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424891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333375"/>
            <a:ext cx="6911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add title</a:t>
            </a:r>
          </a:p>
        </p:txBody>
      </p:sp>
      <p:pic>
        <p:nvPicPr>
          <p:cNvPr id="1026" name="Picture 9" descr="II_rahmen_neu_folge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198563"/>
            <a:ext cx="8356600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 smtClean="0"/>
              <a:t>Click to add text</a:t>
            </a:r>
          </a:p>
          <a:p>
            <a:pPr lvl="1"/>
            <a:r>
              <a:rPr lang="en-US" altLang="de-DE" dirty="0" smtClean="0"/>
              <a:t>Second level</a:t>
            </a:r>
          </a:p>
          <a:p>
            <a:pPr lvl="2"/>
            <a:r>
              <a:rPr lang="en-US" altLang="de-DE" dirty="0" smtClean="0"/>
              <a:t>Third level</a:t>
            </a:r>
          </a:p>
          <a:p>
            <a:pPr lvl="3"/>
            <a:r>
              <a:rPr lang="en-US" altLang="de-DE" dirty="0" smtClean="0"/>
              <a:t>Fourth level</a:t>
            </a:r>
          </a:p>
          <a:p>
            <a:pPr lvl="4"/>
            <a:r>
              <a:rPr lang="en-US" altLang="de-DE" dirty="0" smtClean="0"/>
              <a:t>Fifth level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6011863" y="6453188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endParaRPr lang="en-US" altLang="de-DE" sz="900" dirty="0" smtClean="0"/>
          </a:p>
        </p:txBody>
      </p:sp>
      <p:sp>
        <p:nvSpPr>
          <p:cNvPr id="1030" name="Text Box 11"/>
          <p:cNvSpPr txBox="1">
            <a:spLocks noChangeArrowheads="1"/>
          </p:cNvSpPr>
          <p:nvPr/>
        </p:nvSpPr>
        <p:spPr bwMode="auto">
          <a:xfrm>
            <a:off x="8593542" y="6539254"/>
            <a:ext cx="3254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fld id="{65860247-ED2C-4023-A47F-CF656A1DA4A7}" type="slidenum">
              <a:rPr lang="de-DE" altLang="de-DE" sz="900" b="1" smtClean="0"/>
              <a:pPr eaLnBrk="1" hangingPunct="1">
                <a:spcBef>
                  <a:spcPct val="50000"/>
                </a:spcBef>
                <a:defRPr/>
              </a:pPr>
              <a:t>‹#›</a:t>
            </a:fld>
            <a:endParaRPr lang="de-DE" altLang="de-DE" sz="900" b="1" dirty="0" smtClean="0"/>
          </a:p>
        </p:txBody>
      </p:sp>
      <p:sp>
        <p:nvSpPr>
          <p:cNvPr id="1031" name="Rectangle 11"/>
          <p:cNvSpPr>
            <a:spLocks noChangeArrowheads="1"/>
          </p:cNvSpPr>
          <p:nvPr/>
        </p:nvSpPr>
        <p:spPr bwMode="auto">
          <a:xfrm>
            <a:off x="7596336" y="6549757"/>
            <a:ext cx="863600" cy="191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C3537D76-9062-4DA0-8EE2-55FF8FCB1371}" type="datetime1">
              <a:rPr lang="de-DE" altLang="de-DE" sz="900" smtClean="0"/>
              <a:pPr eaLnBrk="1" hangingPunct="1">
                <a:defRPr/>
              </a:pPr>
              <a:t>04.12.2019</a:t>
            </a:fld>
            <a:endParaRPr lang="de-DE" altLang="de-DE" sz="900" dirty="0" smtClean="0"/>
          </a:p>
        </p:txBody>
      </p:sp>
      <p:sp>
        <p:nvSpPr>
          <p:cNvPr id="10" name="Text Box 10"/>
          <p:cNvSpPr txBox="1">
            <a:spLocks noChangeArrowheads="1"/>
          </p:cNvSpPr>
          <p:nvPr userDrawn="1"/>
        </p:nvSpPr>
        <p:spPr bwMode="auto">
          <a:xfrm>
            <a:off x="2478087" y="6442379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en-US" altLang="de-DE" sz="900" dirty="0" smtClean="0"/>
          </a:p>
        </p:txBody>
      </p:sp>
      <p:pic>
        <p:nvPicPr>
          <p:cNvPr id="11" name="Picture 1" descr="image002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6" y="116632"/>
            <a:ext cx="1194633" cy="541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uppieren 11"/>
          <p:cNvGrpSpPr/>
          <p:nvPr userDrawn="1"/>
        </p:nvGrpSpPr>
        <p:grpSpPr>
          <a:xfrm>
            <a:off x="116871" y="6539254"/>
            <a:ext cx="5564261" cy="194170"/>
            <a:chOff x="116871" y="6641091"/>
            <a:chExt cx="5091961" cy="194170"/>
          </a:xfrm>
        </p:grpSpPr>
        <p:pic>
          <p:nvPicPr>
            <p:cNvPr id="13" name="Grafik 12"/>
            <p:cNvPicPr>
              <a:picLocks noChangeAspect="1"/>
            </p:cNvPicPr>
            <p:nvPr userDrawn="1"/>
          </p:nvPicPr>
          <p:blipFill>
            <a:blip r:embed="rId16"/>
            <a:stretch>
              <a:fillRect/>
            </a:stretch>
          </p:blipFill>
          <p:spPr>
            <a:xfrm>
              <a:off x="116871" y="6641091"/>
              <a:ext cx="286959" cy="194170"/>
            </a:xfrm>
            <a:prstGeom prst="rect">
              <a:avLst/>
            </a:prstGeom>
          </p:spPr>
        </p:pic>
        <p:sp>
          <p:nvSpPr>
            <p:cNvPr id="14" name="Textfeld 13"/>
            <p:cNvSpPr txBox="1"/>
            <p:nvPr userDrawn="1"/>
          </p:nvSpPr>
          <p:spPr>
            <a:xfrm>
              <a:off x="403830" y="6641091"/>
              <a:ext cx="4805002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This project has received funding from the </a:t>
              </a:r>
              <a:r>
                <a:rPr kumimoji="0" lang="en-GB" sz="6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Euratom</a:t>
              </a:r>
              <a:r>
                <a:rPr kumimoji="0" lang="en-GB" sz="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 research and training programme 2014-2018 under grant agreement No 662287.</a:t>
              </a:r>
              <a:endParaRPr kumimoji="0" lang="en-GB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5" name="Grafik 6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6" y="657649"/>
            <a:ext cx="1101613" cy="401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6" r:id="rId12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2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8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7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8"/>
        </a:buBlip>
        <a:defRPr>
          <a:solidFill>
            <a:schemeClr val="tx1"/>
          </a:solidFill>
          <a:latin typeface="+mn-lt"/>
        </a:defRPr>
      </a:lvl2pPr>
      <a:lvl3pPr marL="1209675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8"/>
        </a:buBlip>
        <a:defRPr sz="1600">
          <a:solidFill>
            <a:schemeClr val="tx1"/>
          </a:solidFill>
          <a:latin typeface="+mn-lt"/>
        </a:defRPr>
      </a:lvl3pPr>
      <a:lvl4pPr marL="165735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8"/>
        </a:buBlip>
        <a:defRPr sz="1600">
          <a:solidFill>
            <a:schemeClr val="tx1"/>
          </a:solidFill>
          <a:latin typeface="+mn-lt"/>
        </a:defRPr>
      </a:lvl4pPr>
      <a:lvl5pPr marL="209550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8"/>
        </a:buBlip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cturcanu@sckcen.b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7359" y="1772816"/>
            <a:ext cx="787334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ctr" hangingPunct="1"/>
            <a:r>
              <a:rPr lang="en-US" sz="2600" b="1" dirty="0" err="1" smtClean="0">
                <a:solidFill>
                  <a:srgbClr val="4AA0B1"/>
                </a:solidFill>
              </a:rPr>
              <a:t>WP5</a:t>
            </a:r>
            <a:r>
              <a:rPr lang="en-US" sz="2600" b="1" dirty="0" smtClean="0">
                <a:solidFill>
                  <a:srgbClr val="4AA0B1"/>
                </a:solidFill>
              </a:rPr>
              <a:t>: </a:t>
            </a:r>
            <a:r>
              <a:rPr lang="en-US" sz="2600" b="1" dirty="0">
                <a:solidFill>
                  <a:srgbClr val="4AA0B1"/>
                </a:solidFill>
              </a:rPr>
              <a:t>Social, ethical and communication aspects of uncertainty management in emergency and post-accident situations</a:t>
            </a:r>
          </a:p>
          <a:p>
            <a:pPr algn="ctr" eaLnBrk="1" fontAlgn="ctr" hangingPunct="1"/>
            <a:endParaRPr lang="en-US" sz="2600" dirty="0" smtClean="0">
              <a:solidFill>
                <a:srgbClr val="007DC3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algn="ctr" eaLnBrk="1" fontAlgn="ctr" hangingPunct="1"/>
            <a:r>
              <a:rPr lang="en-US" sz="2600" b="1" dirty="0" smtClean="0">
                <a:solidFill>
                  <a:srgbClr val="FF0000"/>
                </a:solidFill>
                <a:latin typeface="Segoe UI Light" pitchFamily="34" charset="0"/>
              </a:rPr>
              <a:t> </a:t>
            </a:r>
            <a:endParaRPr lang="en-US" sz="2600" dirty="0" smtClean="0">
              <a:solidFill>
                <a:srgbClr val="FF0000"/>
              </a:solidFill>
              <a:latin typeface="Segoe UI Light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7731" y="3865697"/>
            <a:ext cx="8422741" cy="2082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 smtClean="0">
                <a:solidFill>
                  <a:srgbClr val="FA8214"/>
                </a:solidFill>
              </a:rPr>
              <a:t>Achievements and way forward</a:t>
            </a:r>
          </a:p>
          <a:p>
            <a:pPr algn="ctr"/>
            <a:endParaRPr lang="en-GB" sz="1600" baseline="30000" dirty="0"/>
          </a:p>
          <a:p>
            <a:pPr algn="ctr"/>
            <a:endParaRPr lang="en-GB" sz="1600" baseline="30000" dirty="0" smtClean="0"/>
          </a:p>
          <a:p>
            <a:pPr algn="ctr"/>
            <a:r>
              <a:rPr lang="en-GB" sz="1600" dirty="0"/>
              <a:t>Catrinel </a:t>
            </a:r>
            <a:r>
              <a:rPr lang="en-GB" sz="1600" dirty="0" smtClean="0"/>
              <a:t>Turcanu, Tanja Perko, Deborah Oughton, Nadja </a:t>
            </a:r>
            <a:r>
              <a:rPr lang="en-GB" sz="1600" dirty="0" err="1" smtClean="0"/>
              <a:t>Zeleznik</a:t>
            </a:r>
            <a:r>
              <a:rPr lang="en-GB" sz="1600" dirty="0" smtClean="0"/>
              <a:t>,</a:t>
            </a:r>
          </a:p>
          <a:p>
            <a:pPr algn="ctr"/>
            <a:r>
              <a:rPr lang="en-GB" sz="1600" dirty="0" smtClean="0"/>
              <a:t> Vasiliki Tafili, Gilles </a:t>
            </a:r>
            <a:r>
              <a:rPr lang="en-GB" sz="1600" dirty="0" err="1" smtClean="0"/>
              <a:t>Heriard-Dubreuil</a:t>
            </a:r>
            <a:endParaRPr lang="en-GB" sz="1600" dirty="0" smtClean="0"/>
          </a:p>
          <a:p>
            <a:pPr algn="ctr"/>
            <a:endParaRPr lang="en-GB" sz="1600" smtClean="0">
              <a:hlinkClick r:id="rId3"/>
            </a:endParaRPr>
          </a:p>
          <a:p>
            <a:pPr algn="ctr"/>
            <a:r>
              <a:rPr lang="en-GB" sz="1600" smtClean="0">
                <a:hlinkClick r:id="rId3"/>
              </a:rPr>
              <a:t>cturcanu@sckcen.be</a:t>
            </a:r>
            <a:r>
              <a:rPr lang="en-GB" sz="1600" smtClean="0"/>
              <a:t> </a:t>
            </a:r>
            <a:endParaRPr lang="en-GB" sz="1600" dirty="0" smtClean="0"/>
          </a:p>
          <a:p>
            <a:pPr algn="ctr"/>
            <a:endParaRPr lang="en-GB" sz="2000" dirty="0" smtClean="0">
              <a:latin typeface="+mn-lt"/>
              <a:hlinkClick r:id="rId3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6021288"/>
            <a:ext cx="80648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CONFIDENCE dissemination workshop, 2-5 December 2019, Bratislava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706148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167" y="548680"/>
            <a:ext cx="6911975" cy="561975"/>
          </a:xfrm>
        </p:spPr>
        <p:txBody>
          <a:bodyPr/>
          <a:lstStyle/>
          <a:p>
            <a:r>
              <a:rPr lang="en-US" sz="2000" dirty="0" err="1">
                <a:solidFill>
                  <a:srgbClr val="4AA0B1"/>
                </a:solidFill>
              </a:rPr>
              <a:t>WP5</a:t>
            </a:r>
            <a:r>
              <a:rPr lang="en-US" sz="2000" dirty="0">
                <a:solidFill>
                  <a:srgbClr val="4AA0B1"/>
                </a:solidFill>
              </a:rPr>
              <a:t>: Social, ethical and communication aspects of uncertainty management in emergency and post-accident situations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167" y="1484784"/>
            <a:ext cx="8507313" cy="4678238"/>
          </a:xfrm>
        </p:spPr>
        <p:txBody>
          <a:bodyPr/>
          <a:lstStyle/>
          <a:p>
            <a:pPr marL="0" indent="0">
              <a:buNone/>
            </a:pPr>
            <a:r>
              <a:rPr lang="en-GB" b="1" dirty="0" smtClean="0">
                <a:solidFill>
                  <a:srgbClr val="FA8214"/>
                </a:solidFill>
              </a:rPr>
              <a:t>Main objectives:</a:t>
            </a:r>
          </a:p>
          <a:p>
            <a:pPr marL="0" indent="0">
              <a:spcBef>
                <a:spcPts val="0"/>
              </a:spcBef>
              <a:buNone/>
            </a:pPr>
            <a:endParaRPr lang="en-GB" dirty="0" smtClean="0"/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GB" dirty="0" smtClean="0">
                <a:solidFill>
                  <a:srgbClr val="4AA0B1"/>
                </a:solidFill>
              </a:rPr>
              <a:t>Identify </a:t>
            </a:r>
            <a:r>
              <a:rPr lang="en-GB" dirty="0">
                <a:solidFill>
                  <a:srgbClr val="4AA0B1"/>
                </a:solidFill>
              </a:rPr>
              <a:t>societal uncertainties </a:t>
            </a:r>
            <a:r>
              <a:rPr lang="en-GB" dirty="0"/>
              <a:t>in emergency </a:t>
            </a:r>
            <a:r>
              <a:rPr lang="en-GB" dirty="0" smtClean="0"/>
              <a:t>&amp; </a:t>
            </a:r>
            <a:r>
              <a:rPr lang="en-GB" dirty="0"/>
              <a:t>post-accident </a:t>
            </a:r>
            <a:r>
              <a:rPr lang="en-GB" dirty="0" smtClean="0"/>
              <a:t>situations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GB" dirty="0" smtClean="0"/>
              <a:t>Highlight </a:t>
            </a:r>
            <a:r>
              <a:rPr lang="en-GB" dirty="0"/>
              <a:t>the </a:t>
            </a:r>
            <a:r>
              <a:rPr lang="en-GB" dirty="0">
                <a:solidFill>
                  <a:srgbClr val="4AA0B1"/>
                </a:solidFill>
              </a:rPr>
              <a:t>ethical implications </a:t>
            </a:r>
            <a:r>
              <a:rPr lang="en-GB" dirty="0"/>
              <a:t>of uncertainty </a:t>
            </a:r>
            <a:r>
              <a:rPr lang="en-GB" dirty="0" smtClean="0"/>
              <a:t>management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GB" dirty="0" smtClean="0"/>
              <a:t>Investigate </a:t>
            </a:r>
            <a:r>
              <a:rPr lang="en-GB" dirty="0" smtClean="0">
                <a:solidFill>
                  <a:srgbClr val="4AA0B1"/>
                </a:solidFill>
              </a:rPr>
              <a:t>citizens’ and </a:t>
            </a:r>
            <a:r>
              <a:rPr lang="en-GB" dirty="0">
                <a:solidFill>
                  <a:srgbClr val="4AA0B1"/>
                </a:solidFill>
              </a:rPr>
              <a:t>emergency </a:t>
            </a:r>
            <a:r>
              <a:rPr lang="en-GB" dirty="0" smtClean="0">
                <a:solidFill>
                  <a:srgbClr val="4AA0B1"/>
                </a:solidFill>
              </a:rPr>
              <a:t>actors’ sense-making of uncertainties</a:t>
            </a:r>
            <a:r>
              <a:rPr lang="en-GB" dirty="0" smtClean="0"/>
              <a:t>, </a:t>
            </a:r>
            <a:r>
              <a:rPr lang="en-GB" dirty="0"/>
              <a:t>and </a:t>
            </a:r>
            <a:r>
              <a:rPr lang="en-GB" dirty="0" smtClean="0"/>
              <a:t>subsequent </a:t>
            </a:r>
            <a:r>
              <a:rPr lang="en-GB" dirty="0" smtClean="0">
                <a:solidFill>
                  <a:srgbClr val="4AA0B1"/>
                </a:solidFill>
              </a:rPr>
              <a:t>decisions 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GB" dirty="0" smtClean="0"/>
              <a:t>Develop </a:t>
            </a:r>
            <a:r>
              <a:rPr lang="en-GB" dirty="0">
                <a:solidFill>
                  <a:srgbClr val="4AA0B1"/>
                </a:solidFill>
              </a:rPr>
              <a:t>improved communication of </a:t>
            </a:r>
            <a:r>
              <a:rPr lang="en-GB" dirty="0" smtClean="0">
                <a:solidFill>
                  <a:srgbClr val="4AA0B1"/>
                </a:solidFill>
              </a:rPr>
              <a:t>uncertainties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GB" dirty="0" smtClean="0">
                <a:solidFill>
                  <a:srgbClr val="4AA0B1"/>
                </a:solidFill>
              </a:rPr>
              <a:t>Advice for improving emergency preparedness, response &amp; recovery</a:t>
            </a:r>
            <a:endParaRPr lang="en-GB" dirty="0">
              <a:solidFill>
                <a:srgbClr val="4AA0B1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46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7823" y="261423"/>
            <a:ext cx="6911975" cy="770042"/>
          </a:xfrm>
        </p:spPr>
        <p:txBody>
          <a:bodyPr/>
          <a:lstStyle/>
          <a:p>
            <a:r>
              <a:rPr lang="en-US" dirty="0">
                <a:solidFill>
                  <a:srgbClr val="4AA0B1"/>
                </a:solidFill>
              </a:rPr>
              <a:t>How we identified social </a:t>
            </a:r>
            <a:r>
              <a:rPr lang="en-US" dirty="0" smtClean="0">
                <a:solidFill>
                  <a:srgbClr val="4AA0B1"/>
                </a:solidFill>
              </a:rPr>
              <a:t>uncertainties and ethical implications?</a:t>
            </a:r>
            <a:endParaRPr lang="en-US" dirty="0">
              <a:solidFill>
                <a:srgbClr val="4AA0B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8718" y="1196752"/>
            <a:ext cx="8356600" cy="4894262"/>
          </a:xfrm>
        </p:spPr>
        <p:txBody>
          <a:bodyPr/>
          <a:lstStyle/>
          <a:p>
            <a:pPr marL="0" indent="0">
              <a:buNone/>
            </a:pPr>
            <a:endParaRPr lang="en-GB" dirty="0" smtClean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pPr marL="0" indent="0">
              <a:buNone/>
            </a:pP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65056" y="1710491"/>
            <a:ext cx="2162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Multi-method analysis </a:t>
            </a:r>
            <a:r>
              <a:rPr lang="en-US" sz="1600" b="1" dirty="0" smtClean="0">
                <a:solidFill>
                  <a:srgbClr val="4AA0B1"/>
                </a:solidFill>
              </a:rPr>
              <a:t>7 case studies of past events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83207" y="3270023"/>
            <a:ext cx="2344777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Quantitative analysis (surveys in 3 countries)</a:t>
            </a:r>
          </a:p>
          <a:p>
            <a:pPr>
              <a:spcBef>
                <a:spcPts val="600"/>
              </a:spcBef>
            </a:pPr>
            <a:r>
              <a:rPr lang="en-US" sz="1600" b="1" dirty="0" smtClean="0">
                <a:solidFill>
                  <a:srgbClr val="4AA0B1"/>
                </a:solidFill>
              </a:rPr>
              <a:t>Perception of, &amp; compliance with emergency actions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110144" y="1451587"/>
            <a:ext cx="1558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Naturalistic observations</a:t>
            </a:r>
          </a:p>
          <a:p>
            <a:r>
              <a:rPr lang="en-US" sz="1600" b="1" dirty="0" smtClean="0">
                <a:solidFill>
                  <a:srgbClr val="4AA0B1"/>
                </a:solidFill>
              </a:rPr>
              <a:t>12 emergency exercises </a:t>
            </a:r>
            <a:endParaRPr lang="en-US" sz="1600" b="1" dirty="0">
              <a:solidFill>
                <a:srgbClr val="4AA0B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87" t="5836"/>
          <a:stretch/>
        </p:blipFill>
        <p:spPr>
          <a:xfrm>
            <a:off x="4654905" y="1427815"/>
            <a:ext cx="1455238" cy="96473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60" y="1584429"/>
            <a:ext cx="2178409" cy="1411597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4464218" y="1058483"/>
            <a:ext cx="21852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A8214"/>
                </a:solidFill>
              </a:rPr>
              <a:t>Emergency </a:t>
            </a:r>
            <a:r>
              <a:rPr lang="en-US" b="1" dirty="0">
                <a:solidFill>
                  <a:srgbClr val="FA8214"/>
                </a:solidFill>
              </a:rPr>
              <a:t>actors</a:t>
            </a:r>
          </a:p>
        </p:txBody>
      </p:sp>
      <p:sp>
        <p:nvSpPr>
          <p:cNvPr id="25" name="Rectangle 24"/>
          <p:cNvSpPr/>
          <p:nvPr/>
        </p:nvSpPr>
        <p:spPr>
          <a:xfrm>
            <a:off x="238040" y="1234257"/>
            <a:ext cx="36856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A8214"/>
                </a:solidFill>
              </a:rPr>
              <a:t>Citizens, including local publics</a:t>
            </a:r>
            <a:endParaRPr lang="en-US" b="1" dirty="0">
              <a:solidFill>
                <a:srgbClr val="FA8214"/>
              </a:solidFill>
            </a:endParaRPr>
          </a:p>
        </p:txBody>
      </p:sp>
      <p:pic>
        <p:nvPicPr>
          <p:cNvPr id="26" name="Slika 1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53" y="5144472"/>
            <a:ext cx="1649234" cy="1156345"/>
          </a:xfrm>
          <a:prstGeom prst="rect">
            <a:avLst/>
          </a:prstGeom>
          <a:ln>
            <a:solidFill>
              <a:srgbClr val="5B9BD5"/>
            </a:solidFill>
          </a:ln>
        </p:spPr>
      </p:pic>
      <p:grpSp>
        <p:nvGrpSpPr>
          <p:cNvPr id="30" name="Group 29"/>
          <p:cNvGrpSpPr/>
          <p:nvPr/>
        </p:nvGrpSpPr>
        <p:grpSpPr>
          <a:xfrm>
            <a:off x="30270" y="3059344"/>
            <a:ext cx="2088232" cy="1888133"/>
            <a:chOff x="103229" y="3141593"/>
            <a:chExt cx="2377170" cy="1976586"/>
          </a:xfrm>
        </p:grpSpPr>
        <p:pic>
          <p:nvPicPr>
            <p:cNvPr id="27" name="Picture 26"/>
            <p:cNvPicPr/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2411"/>
            <a:stretch/>
          </p:blipFill>
          <p:spPr bwMode="auto">
            <a:xfrm>
              <a:off x="103229" y="3325103"/>
              <a:ext cx="2377170" cy="1793076"/>
            </a:xfrm>
            <a:prstGeom prst="rect">
              <a:avLst/>
            </a:prstGeom>
            <a:noFill/>
          </p:spPr>
        </p:pic>
        <p:sp>
          <p:nvSpPr>
            <p:cNvPr id="29" name="TextBox 28"/>
            <p:cNvSpPr txBox="1"/>
            <p:nvPr/>
          </p:nvSpPr>
          <p:spPr>
            <a:xfrm>
              <a:off x="139047" y="3141593"/>
              <a:ext cx="1872208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What would you do if….?</a:t>
              </a:r>
              <a:endParaRPr lang="en-US" sz="1000" dirty="0"/>
            </a:p>
          </p:txBody>
        </p:sp>
      </p:grpSp>
      <p:sp>
        <p:nvSpPr>
          <p:cNvPr id="31" name="Rectangle 30"/>
          <p:cNvSpPr/>
          <p:nvPr/>
        </p:nvSpPr>
        <p:spPr>
          <a:xfrm>
            <a:off x="4610518" y="2828927"/>
            <a:ext cx="15440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A8214"/>
                </a:solidFill>
              </a:rPr>
              <a:t>Local actors</a:t>
            </a:r>
            <a:endParaRPr lang="en-US" b="1" dirty="0">
              <a:solidFill>
                <a:srgbClr val="FA8214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905594" y="2746183"/>
            <a:ext cx="182480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Qualitative analysis (panels)</a:t>
            </a:r>
          </a:p>
          <a:p>
            <a:r>
              <a:rPr lang="en-US" sz="1600" b="1" dirty="0" smtClean="0">
                <a:solidFill>
                  <a:srgbClr val="4AA0B1"/>
                </a:solidFill>
              </a:rPr>
              <a:t>Dignified living conditions 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925049" y="5186093"/>
            <a:ext cx="19986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Qualitative analysis </a:t>
            </a:r>
          </a:p>
          <a:p>
            <a:r>
              <a:rPr lang="en-US" sz="1600" b="1" dirty="0" smtClean="0">
                <a:solidFill>
                  <a:srgbClr val="4AA0B1"/>
                </a:solidFill>
              </a:rPr>
              <a:t>Mental models related to </a:t>
            </a:r>
            <a:r>
              <a:rPr lang="en-US" sz="1600" b="1" dirty="0" err="1" smtClean="0">
                <a:solidFill>
                  <a:srgbClr val="4AA0B1"/>
                </a:solidFill>
              </a:rPr>
              <a:t>EP&amp;R</a:t>
            </a:r>
            <a:endParaRPr lang="en-US" sz="1600" dirty="0"/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27984" y="3220334"/>
            <a:ext cx="3081455" cy="1206135"/>
          </a:xfrm>
          <a:prstGeom prst="rect">
            <a:avLst/>
          </a:prstGeom>
        </p:spPr>
      </p:pic>
      <p:sp>
        <p:nvSpPr>
          <p:cNvPr id="45" name="Rectangle 44"/>
          <p:cNvSpPr/>
          <p:nvPr/>
        </p:nvSpPr>
        <p:spPr>
          <a:xfrm>
            <a:off x="4583749" y="4552387"/>
            <a:ext cx="26525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FA8214"/>
                </a:solidFill>
              </a:rPr>
              <a:t>Communication tools</a:t>
            </a:r>
            <a:endParaRPr lang="en-US" b="1" dirty="0">
              <a:solidFill>
                <a:srgbClr val="FA8214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4510086" y="4969589"/>
            <a:ext cx="2078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4AA0B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</a:t>
            </a:r>
            <a:r>
              <a:rPr lang="en-US" b="1" dirty="0">
                <a:solidFill>
                  <a:srgbClr val="4AA0B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SMS, maps, numerical, narrative or mixed messages and video</a:t>
            </a:r>
            <a:endParaRPr lang="en-US" b="1" dirty="0">
              <a:solidFill>
                <a:srgbClr val="4AA0B1"/>
              </a:solidFill>
            </a:endParaRPr>
          </a:p>
        </p:txBody>
      </p:sp>
      <p:pic>
        <p:nvPicPr>
          <p:cNvPr id="52" name="Picture 5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11826" y="4874843"/>
            <a:ext cx="2146313" cy="129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800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936" y="1196752"/>
            <a:ext cx="8356600" cy="4894262"/>
          </a:xfrm>
        </p:spPr>
        <p:txBody>
          <a:bodyPr/>
          <a:lstStyle/>
          <a:p>
            <a:pPr>
              <a:spcBef>
                <a:spcPts val="1800"/>
              </a:spcBef>
            </a:pPr>
            <a:r>
              <a:rPr lang="en-US" sz="2200" dirty="0" err="1" smtClean="0">
                <a:solidFill>
                  <a:srgbClr val="4AA0B1"/>
                </a:solidFill>
              </a:rPr>
              <a:t>Conceptualisation</a:t>
            </a:r>
            <a:r>
              <a:rPr lang="en-US" sz="2200" dirty="0" smtClean="0"/>
              <a:t> </a:t>
            </a:r>
            <a:r>
              <a:rPr lang="en-US" sz="2200" dirty="0" smtClean="0"/>
              <a:t>and identification </a:t>
            </a:r>
            <a:r>
              <a:rPr lang="en-US" sz="2200" dirty="0" smtClean="0"/>
              <a:t>of </a:t>
            </a:r>
            <a:r>
              <a:rPr lang="en-US" sz="2200" dirty="0" smtClean="0"/>
              <a:t>social </a:t>
            </a:r>
            <a:r>
              <a:rPr lang="en-US" sz="2200" dirty="0" smtClean="0"/>
              <a:t>uncertainties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Some of them addressed</a:t>
            </a:r>
            <a:endParaRPr lang="en-US" dirty="0" smtClean="0"/>
          </a:p>
          <a:p>
            <a:pPr>
              <a:spcBef>
                <a:spcPts val="1800"/>
              </a:spcBef>
            </a:pPr>
            <a:r>
              <a:rPr lang="en-US" sz="2200" dirty="0" smtClean="0">
                <a:solidFill>
                  <a:srgbClr val="4AA0B1"/>
                </a:solidFill>
              </a:rPr>
              <a:t>Identification of (some) factors </a:t>
            </a:r>
            <a:r>
              <a:rPr lang="en-US" sz="2200" dirty="0" smtClean="0">
                <a:solidFill>
                  <a:srgbClr val="4AA0B1"/>
                </a:solidFill>
              </a:rPr>
              <a:t>influencing compliance with emergency </a:t>
            </a:r>
            <a:r>
              <a:rPr lang="en-US" sz="2200" dirty="0" smtClean="0">
                <a:solidFill>
                  <a:srgbClr val="4AA0B1"/>
                </a:solidFill>
              </a:rPr>
              <a:t>actions</a:t>
            </a:r>
          </a:p>
          <a:p>
            <a:pPr>
              <a:spcBef>
                <a:spcPts val="1800"/>
              </a:spcBef>
            </a:pPr>
            <a:r>
              <a:rPr lang="en-US" sz="2200" dirty="0" smtClean="0">
                <a:solidFill>
                  <a:srgbClr val="4AA0B1"/>
                </a:solidFill>
              </a:rPr>
              <a:t>Communication of uncertainties, </a:t>
            </a:r>
            <a:r>
              <a:rPr lang="en-US" sz="2200" dirty="0" smtClean="0"/>
              <a:t>e.g. numerical and/or narrative information or maps</a:t>
            </a:r>
          </a:p>
          <a:p>
            <a:pPr>
              <a:spcBef>
                <a:spcPts val="1800"/>
              </a:spcBef>
            </a:pPr>
            <a:r>
              <a:rPr lang="en-US" sz="2200" dirty="0" smtClean="0">
                <a:solidFill>
                  <a:srgbClr val="4AA0B1"/>
                </a:solidFill>
              </a:rPr>
              <a:t>Framework </a:t>
            </a:r>
            <a:r>
              <a:rPr lang="en-US" sz="2200" dirty="0" smtClean="0">
                <a:solidFill>
                  <a:srgbClr val="4AA0B1"/>
                </a:solidFill>
              </a:rPr>
              <a:t>for dignified living conditions</a:t>
            </a:r>
            <a:endParaRPr lang="en-US" sz="2200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323528" y="260648"/>
            <a:ext cx="6911975" cy="770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kern="0" dirty="0" smtClean="0">
                <a:solidFill>
                  <a:srgbClr val="4AA0B1"/>
                </a:solidFill>
              </a:rPr>
              <a:t>Contributions to knowledge and methods</a:t>
            </a:r>
            <a:endParaRPr lang="en-US" kern="0" dirty="0">
              <a:solidFill>
                <a:srgbClr val="4AA0B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904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84784"/>
            <a:ext cx="8356600" cy="4750246"/>
          </a:xfrm>
        </p:spPr>
        <p:txBody>
          <a:bodyPr/>
          <a:lstStyle/>
          <a:p>
            <a:r>
              <a:rPr lang="en-US" sz="2400" dirty="0" smtClean="0"/>
              <a:t>Advice for improving the robustness of emergency preparedness and response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Advice for enhancing capacities of local </a:t>
            </a:r>
            <a:r>
              <a:rPr lang="en-US" sz="2400" dirty="0" smtClean="0"/>
              <a:t>actors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Advice </a:t>
            </a:r>
            <a:r>
              <a:rPr lang="en-US" sz="2400" dirty="0" smtClean="0"/>
              <a:t>on communication of uncertainties and the use of communication </a:t>
            </a:r>
            <a:r>
              <a:rPr lang="en-US" sz="2400" dirty="0" smtClean="0"/>
              <a:t>tools</a:t>
            </a:r>
          </a:p>
          <a:p>
            <a:endParaRPr lang="en-US" sz="2400" dirty="0"/>
          </a:p>
          <a:p>
            <a:r>
              <a:rPr lang="en-US" sz="2400" dirty="0" smtClean="0">
                <a:solidFill>
                  <a:srgbClr val="4AA0B1"/>
                </a:solidFill>
              </a:rPr>
              <a:t>Demonstration projects </a:t>
            </a:r>
            <a:r>
              <a:rPr lang="en-US" sz="2400" dirty="0" smtClean="0">
                <a:solidFill>
                  <a:srgbClr val="4AA0B1"/>
                </a:solidFill>
              </a:rPr>
              <a:t>and collection of best practice </a:t>
            </a:r>
            <a:r>
              <a:rPr lang="en-US" sz="2400" dirty="0" smtClean="0">
                <a:solidFill>
                  <a:srgbClr val="4AA0B1"/>
                </a:solidFill>
              </a:rPr>
              <a:t>needed!</a:t>
            </a:r>
            <a:endParaRPr lang="en-US" sz="2400" dirty="0">
              <a:solidFill>
                <a:srgbClr val="4AA0B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323528" y="260648"/>
            <a:ext cx="6911975" cy="770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kern="0" dirty="0" smtClean="0">
                <a:solidFill>
                  <a:srgbClr val="4AA0B1"/>
                </a:solidFill>
              </a:rPr>
              <a:t>Contributions to </a:t>
            </a:r>
            <a:r>
              <a:rPr lang="en-US" kern="0" dirty="0" err="1" smtClean="0">
                <a:solidFill>
                  <a:srgbClr val="4AA0B1"/>
                </a:solidFill>
              </a:rPr>
              <a:t>EP&amp;R</a:t>
            </a:r>
            <a:r>
              <a:rPr lang="en-US" kern="0" dirty="0" smtClean="0">
                <a:solidFill>
                  <a:srgbClr val="4AA0B1"/>
                </a:solidFill>
              </a:rPr>
              <a:t> plans and practice</a:t>
            </a:r>
            <a:endParaRPr lang="en-US" kern="0" dirty="0">
              <a:solidFill>
                <a:srgbClr val="4AA0B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930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AA0B1"/>
                </a:solidFill>
              </a:rPr>
              <a:t>Ideas for </a:t>
            </a:r>
            <a:r>
              <a:rPr lang="en-US" dirty="0">
                <a:solidFill>
                  <a:srgbClr val="4AA0B1"/>
                </a:solidFill>
              </a:rPr>
              <a:t>further </a:t>
            </a:r>
            <a:r>
              <a:rPr lang="en-US" dirty="0" smtClean="0">
                <a:solidFill>
                  <a:srgbClr val="4AA0B1"/>
                </a:solidFill>
              </a:rPr>
              <a:t>R&amp;D (1)</a:t>
            </a:r>
            <a:endParaRPr lang="en-US" dirty="0">
              <a:solidFill>
                <a:srgbClr val="4AA0B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0525" y="1124744"/>
            <a:ext cx="8141915" cy="504056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dirty="0" smtClean="0">
                <a:solidFill>
                  <a:srgbClr val="4AA0B1"/>
                </a:solidFill>
              </a:rPr>
              <a:t>Vulnerability </a:t>
            </a:r>
            <a:r>
              <a:rPr lang="en-US" dirty="0">
                <a:solidFill>
                  <a:srgbClr val="4AA0B1"/>
                </a:solidFill>
              </a:rPr>
              <a:t>analysis </a:t>
            </a:r>
            <a:r>
              <a:rPr lang="en-US" dirty="0"/>
              <a:t>framework for </a:t>
            </a:r>
            <a:r>
              <a:rPr lang="en-US" dirty="0" err="1"/>
              <a:t>EP&amp;R</a:t>
            </a:r>
            <a:r>
              <a:rPr lang="en-US" dirty="0"/>
              <a:t> </a:t>
            </a:r>
            <a:r>
              <a:rPr lang="en-US" dirty="0" smtClean="0"/>
              <a:t>plans, </a:t>
            </a:r>
            <a:r>
              <a:rPr lang="en-US" dirty="0" err="1" smtClean="0"/>
              <a:t>a.o.</a:t>
            </a:r>
            <a:r>
              <a:rPr lang="en-US" dirty="0" smtClean="0"/>
              <a:t>: </a:t>
            </a:r>
            <a:endParaRPr lang="en-US" dirty="0"/>
          </a:p>
          <a:p>
            <a:pPr lvl="1">
              <a:spcBef>
                <a:spcPts val="1200"/>
              </a:spcBef>
            </a:pPr>
            <a:r>
              <a:rPr lang="en-US" dirty="0" smtClean="0"/>
              <a:t>Practical implications of </a:t>
            </a:r>
            <a:r>
              <a:rPr lang="en-US" dirty="0" smtClean="0">
                <a:solidFill>
                  <a:srgbClr val="4AA0B1"/>
                </a:solidFill>
              </a:rPr>
              <a:t>ethical considerations</a:t>
            </a:r>
          </a:p>
          <a:p>
            <a:pPr lvl="1">
              <a:spcBef>
                <a:spcPts val="1200"/>
              </a:spcBef>
            </a:pPr>
            <a:r>
              <a:rPr lang="en-US" dirty="0" smtClean="0">
                <a:solidFill>
                  <a:srgbClr val="4AA0B1"/>
                </a:solidFill>
              </a:rPr>
              <a:t>More in-depth research on citizens</a:t>
            </a:r>
            <a:r>
              <a:rPr lang="en-US" dirty="0" smtClean="0">
                <a:solidFill>
                  <a:srgbClr val="4AA0B1"/>
                </a:solidFill>
              </a:rPr>
              <a:t>’ potential response </a:t>
            </a:r>
            <a:r>
              <a:rPr lang="en-US" dirty="0" smtClean="0"/>
              <a:t>to nuclear emergency </a:t>
            </a:r>
            <a:r>
              <a:rPr lang="en-US" dirty="0" smtClean="0"/>
              <a:t>situations</a:t>
            </a:r>
          </a:p>
          <a:p>
            <a:pPr lvl="2">
              <a:spcBef>
                <a:spcPts val="0"/>
              </a:spcBef>
            </a:pPr>
            <a:r>
              <a:rPr lang="en-US" dirty="0" smtClean="0"/>
              <a:t>Also the impact of actual </a:t>
            </a:r>
            <a:r>
              <a:rPr lang="en-US" dirty="0" err="1" smtClean="0"/>
              <a:t>behaviour</a:t>
            </a:r>
            <a:r>
              <a:rPr lang="en-US" dirty="0" smtClean="0"/>
              <a:t> on </a:t>
            </a:r>
            <a:r>
              <a:rPr lang="en-US" dirty="0" err="1" smtClean="0"/>
              <a:t>EP&amp;R</a:t>
            </a:r>
            <a:endParaRPr lang="en-US" dirty="0" smtClean="0"/>
          </a:p>
          <a:p>
            <a:pPr lvl="1">
              <a:spcBef>
                <a:spcPts val="1200"/>
              </a:spcBef>
            </a:pPr>
            <a:r>
              <a:rPr lang="en-US" dirty="0" smtClean="0"/>
              <a:t>Enhancing </a:t>
            </a:r>
            <a:r>
              <a:rPr lang="en-US" dirty="0" smtClean="0">
                <a:solidFill>
                  <a:srgbClr val="4AA0B1"/>
                </a:solidFill>
              </a:rPr>
              <a:t>societal </a:t>
            </a:r>
            <a:r>
              <a:rPr lang="en-US" dirty="0" smtClean="0">
                <a:solidFill>
                  <a:srgbClr val="4AA0B1"/>
                </a:solidFill>
              </a:rPr>
              <a:t>resilience</a:t>
            </a:r>
          </a:p>
          <a:p>
            <a:pPr lvl="2">
              <a:spcBef>
                <a:spcPts val="1200"/>
              </a:spcBef>
            </a:pPr>
            <a:r>
              <a:rPr lang="en-US" dirty="0" smtClean="0">
                <a:solidFill>
                  <a:srgbClr val="4AA0B1"/>
                </a:solidFill>
              </a:rPr>
              <a:t>Flexibility </a:t>
            </a:r>
            <a:r>
              <a:rPr lang="en-US" dirty="0">
                <a:solidFill>
                  <a:srgbClr val="4AA0B1"/>
                </a:solidFill>
              </a:rPr>
              <a:t>and subsidiarity </a:t>
            </a:r>
            <a:r>
              <a:rPr lang="en-US" dirty="0"/>
              <a:t>in the national </a:t>
            </a:r>
            <a:r>
              <a:rPr lang="en-US" dirty="0" err="1" smtClean="0"/>
              <a:t>EP&amp;R</a:t>
            </a:r>
            <a:r>
              <a:rPr lang="en-US" dirty="0" smtClean="0"/>
              <a:t> frameworks to consider specificity </a:t>
            </a:r>
            <a:r>
              <a:rPr lang="en-US" dirty="0"/>
              <a:t>of local </a:t>
            </a:r>
            <a:r>
              <a:rPr lang="en-US" dirty="0" smtClean="0"/>
              <a:t>contexts</a:t>
            </a:r>
            <a:endParaRPr lang="en-US" dirty="0"/>
          </a:p>
          <a:p>
            <a:pPr lvl="2">
              <a:spcBef>
                <a:spcPts val="1200"/>
              </a:spcBef>
            </a:pPr>
            <a:r>
              <a:rPr lang="en-US" dirty="0" smtClean="0"/>
              <a:t>Identify </a:t>
            </a:r>
            <a:r>
              <a:rPr lang="en-US" dirty="0" smtClean="0">
                <a:solidFill>
                  <a:srgbClr val="4AA0B1"/>
                </a:solidFill>
              </a:rPr>
              <a:t>social capital </a:t>
            </a:r>
            <a:r>
              <a:rPr lang="en-US" dirty="0" smtClean="0"/>
              <a:t>relevant for </a:t>
            </a:r>
            <a:r>
              <a:rPr lang="en-US" dirty="0" err="1" smtClean="0"/>
              <a:t>EP&amp;R</a:t>
            </a:r>
            <a:endParaRPr lang="en-US" dirty="0" smtClean="0"/>
          </a:p>
          <a:p>
            <a:pPr lvl="2">
              <a:spcBef>
                <a:spcPts val="1200"/>
              </a:spcBef>
            </a:pPr>
            <a:r>
              <a:rPr lang="en-US" dirty="0" smtClean="0">
                <a:solidFill>
                  <a:srgbClr val="4AA0B1"/>
                </a:solidFill>
              </a:rPr>
              <a:t>Incorporating societal resilience criteria in the design of </a:t>
            </a:r>
            <a:r>
              <a:rPr lang="en-US" dirty="0" err="1" smtClean="0">
                <a:solidFill>
                  <a:srgbClr val="4AA0B1"/>
                </a:solidFill>
              </a:rPr>
              <a:t>EP&amp;R</a:t>
            </a:r>
            <a:r>
              <a:rPr lang="en-US" dirty="0" smtClean="0">
                <a:solidFill>
                  <a:srgbClr val="4AA0B1"/>
                </a:solidFill>
              </a:rPr>
              <a:t> policies </a:t>
            </a:r>
            <a:endParaRPr lang="en-US" dirty="0" smtClean="0">
              <a:solidFill>
                <a:srgbClr val="4AA0B1"/>
              </a:solidFill>
            </a:endParaRPr>
          </a:p>
          <a:p>
            <a:pPr lvl="1">
              <a:spcBef>
                <a:spcPts val="1200"/>
              </a:spcBef>
            </a:pPr>
            <a:r>
              <a:rPr lang="en-US" dirty="0" smtClean="0">
                <a:solidFill>
                  <a:srgbClr val="4AA0B1"/>
                </a:solidFill>
              </a:rPr>
              <a:t>Impact of experts’ interactions </a:t>
            </a:r>
            <a:r>
              <a:rPr lang="en-US" dirty="0" smtClean="0"/>
              <a:t>(emergency and post-accident) on societal resilience</a:t>
            </a:r>
          </a:p>
        </p:txBody>
      </p:sp>
    </p:spTree>
    <p:extLst>
      <p:ext uri="{BB962C8B-B14F-4D97-AF65-F5344CB8AC3E}">
        <p14:creationId xmlns:p14="http://schemas.microsoft.com/office/powerpoint/2010/main" val="6831039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AA0B1"/>
                </a:solidFill>
              </a:rPr>
              <a:t>Ideas for </a:t>
            </a:r>
            <a:r>
              <a:rPr lang="en-US" dirty="0">
                <a:solidFill>
                  <a:srgbClr val="4AA0B1"/>
                </a:solidFill>
              </a:rPr>
              <a:t>further </a:t>
            </a:r>
            <a:r>
              <a:rPr lang="en-US" dirty="0" smtClean="0">
                <a:solidFill>
                  <a:srgbClr val="4AA0B1"/>
                </a:solidFill>
              </a:rPr>
              <a:t>R&amp;D (2)</a:t>
            </a:r>
            <a:endParaRPr lang="en-US" dirty="0">
              <a:solidFill>
                <a:srgbClr val="4AA0B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0525" y="1124744"/>
            <a:ext cx="8141915" cy="504056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dirty="0" smtClean="0"/>
              <a:t>Empirical research on, and testing of </a:t>
            </a:r>
            <a:r>
              <a:rPr lang="en-US" dirty="0" smtClean="0">
                <a:solidFill>
                  <a:srgbClr val="4AA0B1"/>
                </a:solidFill>
              </a:rPr>
              <a:t>effective methods for communication</a:t>
            </a:r>
            <a:r>
              <a:rPr lang="en-US" dirty="0" smtClean="0"/>
              <a:t> </a:t>
            </a:r>
            <a:r>
              <a:rPr lang="en-US" dirty="0" smtClean="0"/>
              <a:t>of uncertainties</a:t>
            </a:r>
            <a:endParaRPr lang="en-US" dirty="0" smtClean="0"/>
          </a:p>
          <a:p>
            <a:pPr lvl="1">
              <a:spcBef>
                <a:spcPts val="600"/>
              </a:spcBef>
            </a:pPr>
            <a:r>
              <a:rPr lang="en-US" dirty="0" smtClean="0"/>
              <a:t>In the preparedness phase : </a:t>
            </a:r>
          </a:p>
          <a:p>
            <a:pPr lvl="2">
              <a:spcBef>
                <a:spcPts val="600"/>
              </a:spcBef>
            </a:pPr>
            <a:r>
              <a:rPr lang="en-US" dirty="0" smtClean="0">
                <a:solidFill>
                  <a:srgbClr val="4AA0B1"/>
                </a:solidFill>
              </a:rPr>
              <a:t>Protective actions </a:t>
            </a:r>
            <a:r>
              <a:rPr lang="en-US" dirty="0" smtClean="0"/>
              <a:t>(notably stable iodine intake)</a:t>
            </a:r>
          </a:p>
          <a:p>
            <a:pPr lvl="1">
              <a:spcBef>
                <a:spcPts val="600"/>
              </a:spcBef>
            </a:pPr>
            <a:r>
              <a:rPr lang="en-GB" dirty="0" smtClean="0"/>
              <a:t>In the case of a nuclear event</a:t>
            </a:r>
          </a:p>
          <a:p>
            <a:pPr lvl="2">
              <a:spcBef>
                <a:spcPts val="600"/>
              </a:spcBef>
            </a:pPr>
            <a:r>
              <a:rPr lang="en-GB" dirty="0" smtClean="0"/>
              <a:t>Communication of </a:t>
            </a:r>
            <a:r>
              <a:rPr lang="en-GB" dirty="0" smtClean="0">
                <a:solidFill>
                  <a:srgbClr val="4AA0B1"/>
                </a:solidFill>
              </a:rPr>
              <a:t>uncertainties</a:t>
            </a:r>
          </a:p>
          <a:p>
            <a:pPr lvl="2">
              <a:spcBef>
                <a:spcPts val="600"/>
              </a:spcBef>
            </a:pPr>
            <a:r>
              <a:rPr lang="en-GB" dirty="0" smtClean="0">
                <a:solidFill>
                  <a:srgbClr val="4AA0B1"/>
                </a:solidFill>
              </a:rPr>
              <a:t>Cultural aspects </a:t>
            </a:r>
            <a:r>
              <a:rPr lang="en-GB" dirty="0" smtClean="0"/>
              <a:t>influencing effectiveness of uncertainty communication tools (e.g. maps)</a:t>
            </a:r>
          </a:p>
          <a:p>
            <a:pPr lvl="2">
              <a:spcBef>
                <a:spcPts val="600"/>
              </a:spcBef>
            </a:pPr>
            <a:r>
              <a:rPr lang="en-GB" dirty="0" smtClean="0">
                <a:solidFill>
                  <a:srgbClr val="4AA0B1"/>
                </a:solidFill>
              </a:rPr>
              <a:t>Customised advice </a:t>
            </a:r>
            <a:r>
              <a:rPr lang="en-GB" dirty="0" smtClean="0"/>
              <a:t>in an emergency situation </a:t>
            </a:r>
            <a:endParaRPr lang="en-GB" dirty="0"/>
          </a:p>
          <a:p>
            <a:pPr lvl="2">
              <a:spcBef>
                <a:spcPts val="600"/>
              </a:spcBef>
            </a:pPr>
            <a:r>
              <a:rPr lang="en-GB" dirty="0" smtClean="0"/>
              <a:t>Communicating </a:t>
            </a:r>
            <a:r>
              <a:rPr lang="en-GB" dirty="0">
                <a:solidFill>
                  <a:srgbClr val="4AA0B1"/>
                </a:solidFill>
              </a:rPr>
              <a:t>negligible impacts </a:t>
            </a:r>
            <a:endParaRPr lang="en-GB" dirty="0" smtClean="0">
              <a:solidFill>
                <a:srgbClr val="4AA0B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149332"/>
      </p:ext>
    </p:extLst>
  </p:cSld>
  <p:clrMapOvr>
    <a:masterClrMapping/>
  </p:clrMapOvr>
</p:sld>
</file>

<file path=ppt/theme/theme1.xml><?xml version="1.0" encoding="utf-8"?>
<a:theme xmlns:a="http://schemas.openxmlformats.org/drawingml/2006/main" name="KIT-PPT_Master_en_2016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KIT-PPT_Master_en_2016</Template>
  <TotalTime>5070</TotalTime>
  <Words>432</Words>
  <Application>Microsoft Office PowerPoint</Application>
  <PresentationFormat>On-screen Show (4:3)</PresentationFormat>
  <Paragraphs>70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Calibri</vt:lpstr>
      <vt:lpstr>Interstate-Regular</vt:lpstr>
      <vt:lpstr>Segoe UI</vt:lpstr>
      <vt:lpstr>Segoe UI Light</vt:lpstr>
      <vt:lpstr>Times New Roman</vt:lpstr>
      <vt:lpstr>KIT-PPT_Master_en_2016</vt:lpstr>
      <vt:lpstr>PowerPoint Presentation</vt:lpstr>
      <vt:lpstr>WP5: Social, ethical and communication aspects of uncertainty management in emergency and post-accident situations</vt:lpstr>
      <vt:lpstr>How we identified social uncertainties and ethical implications?</vt:lpstr>
      <vt:lpstr>PowerPoint Presentation</vt:lpstr>
      <vt:lpstr>PowerPoint Presentation</vt:lpstr>
      <vt:lpstr>Ideas for further R&amp;D (1)</vt:lpstr>
      <vt:lpstr>Ideas for further R&amp;D (2)</vt:lpstr>
    </vt:vector>
  </TitlesOfParts>
  <Company>Karlsruhe Institute of Technology (KIT)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Raskob, Wolfgang (IKET)</dc:creator>
  <cp:lastModifiedBy>Turcanu Catrinel</cp:lastModifiedBy>
  <cp:revision>323</cp:revision>
  <dcterms:created xsi:type="dcterms:W3CDTF">2015-12-14T06:33:20Z</dcterms:created>
  <dcterms:modified xsi:type="dcterms:W3CDTF">2019-12-04T14:50:52Z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exandriaPath">
    <vt:lpwstr/>
  </property>
</Properties>
</file>