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gif" ContentType="image/gif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264" r:id="rId2"/>
    <p:sldId id="277" r:id="rId3"/>
    <p:sldId id="278" r:id="rId4"/>
    <p:sldId id="279" r:id="rId5"/>
    <p:sldId id="280" r:id="rId6"/>
    <p:sldId id="305" r:id="rId7"/>
    <p:sldId id="306" r:id="rId8"/>
    <p:sldId id="308" r:id="rId9"/>
    <p:sldId id="309" r:id="rId10"/>
    <p:sldId id="310" r:id="rId11"/>
    <p:sldId id="311" r:id="rId12"/>
    <p:sldId id="312" r:id="rId13"/>
    <p:sldId id="313" r:id="rId14"/>
    <p:sldId id="314" r:id="rId15"/>
    <p:sldId id="315" r:id="rId16"/>
    <p:sldId id="316" r:id="rId17"/>
    <p:sldId id="317" r:id="rId18"/>
    <p:sldId id="293" r:id="rId19"/>
    <p:sldId id="294" r:id="rId20"/>
    <p:sldId id="318" r:id="rId21"/>
    <p:sldId id="295" r:id="rId22"/>
    <p:sldId id="296" r:id="rId23"/>
    <p:sldId id="319" r:id="rId24"/>
    <p:sldId id="275" r:id="rId25"/>
  </p:sldIdLst>
  <p:sldSz cx="9144000" cy="6858000" type="screen4x3"/>
  <p:notesSz cx="6858000" cy="9144000"/>
  <p:embeddedFontLst>
    <p:embeddedFont>
      <p:font typeface="Calibri" panose="020F0502020204030204" pitchFamily="34" charset="0"/>
      <p:regular r:id="rId28"/>
      <p:bold r:id="rId29"/>
      <p:italic r:id="rId30"/>
      <p:boldItalic r:id="rId31"/>
    </p:embeddedFont>
  </p:embeddedFontLst>
  <p:defaultTextStyle>
    <a:defPPr>
      <a:defRPr lang="de-DE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3AD2B"/>
    <a:srgbClr val="FA8214"/>
    <a:srgbClr val="874203"/>
    <a:srgbClr val="FF66CC"/>
    <a:srgbClr val="99FF99"/>
    <a:srgbClr val="0000FF"/>
    <a:srgbClr val="5A6EB4"/>
    <a:srgbClr val="50AAE6"/>
    <a:srgbClr val="A00078"/>
    <a:srgbClr val="A01E2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580" autoAdjust="0"/>
    <p:restoredTop sz="86410" autoAdjust="0"/>
  </p:normalViewPr>
  <p:slideViewPr>
    <p:cSldViewPr>
      <p:cViewPr varScale="1">
        <p:scale>
          <a:sx n="80" d="100"/>
          <a:sy n="80" d="100"/>
        </p:scale>
        <p:origin x="474" y="4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23274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510"/>
    </p:cViewPr>
  </p:sorterViewPr>
  <p:notesViewPr>
    <p:cSldViewPr>
      <p:cViewPr varScale="1">
        <p:scale>
          <a:sx n="70" d="100"/>
          <a:sy n="70" d="100"/>
        </p:scale>
        <p:origin x="2547" y="39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1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4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font" Target="fonts/font3.fntdata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4986989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512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noProof="0" smtClean="0"/>
              <a:t>Textmasterformate durch Klicken bearbeiten</a:t>
            </a:r>
          </a:p>
          <a:p>
            <a:pPr lvl="1"/>
            <a:r>
              <a:rPr lang="de-DE" noProof="0" smtClean="0"/>
              <a:t>Zweite Ebene</a:t>
            </a:r>
          </a:p>
          <a:p>
            <a:pPr lvl="2"/>
            <a:r>
              <a:rPr lang="de-DE" noProof="0" smtClean="0"/>
              <a:t>Dritte Ebene</a:t>
            </a:r>
          </a:p>
          <a:p>
            <a:pPr lvl="3"/>
            <a:r>
              <a:rPr lang="de-DE" noProof="0" smtClean="0"/>
              <a:t>Vierte Ebene</a:t>
            </a:r>
          </a:p>
          <a:p>
            <a:pPr lvl="4"/>
            <a:r>
              <a:rPr lang="de-DE" noProof="0" smtClean="0"/>
              <a:t>Fünfte Ebene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r>
              <a:rPr lang="de-DE" altLang="de-DE"/>
              <a:t>Prof. Dr. Max Mustermann | </a:t>
            </a:r>
            <a:br>
              <a:rPr lang="de-DE" altLang="de-DE"/>
            </a:br>
            <a:r>
              <a:rPr lang="de-DE" altLang="de-DE"/>
              <a:t>Name of Faculty</a:t>
            </a:r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25DE03B1-5FE7-4C70-9B16-DF4E7BA88A0C}" type="slidenum">
              <a:rPr lang="de-DE"/>
              <a:pPr>
                <a:defRPr/>
              </a:pPr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6967400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de-DE" altLang="de-DE" smtClean="0"/>
              <a:t>Prof. Dr. Max Mustermann | </a:t>
            </a:r>
            <a:br>
              <a:rPr lang="de-DE" altLang="de-DE" smtClean="0"/>
            </a:br>
            <a:r>
              <a:rPr lang="de-DE" altLang="de-DE" smtClean="0"/>
              <a:t>Name of Faculty</a:t>
            </a:r>
            <a:endParaRPr lang="de-DE" altLang="de-D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25DE03B1-5FE7-4C70-9B16-DF4E7BA88A0C}" type="slidenum">
              <a:rPr lang="de-DE" smtClean="0"/>
              <a:pPr>
                <a:defRPr/>
              </a:pPr>
              <a:t>23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8448511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png"/><Relationship Id="rId4" Type="http://schemas.openxmlformats.org/officeDocument/2006/relationships/image" Target="../media/image8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9" descr="II_rahmen_neu_titel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175"/>
            <a:ext cx="9144000" cy="6870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Grafik 5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6872" y="6507038"/>
            <a:ext cx="422681" cy="274122"/>
          </a:xfrm>
          <a:prstGeom prst="rect">
            <a:avLst/>
          </a:prstGeom>
        </p:spPr>
      </p:pic>
      <p:sp>
        <p:nvSpPr>
          <p:cNvPr id="7" name="Textfeld 6"/>
          <p:cNvSpPr txBox="1"/>
          <p:nvPr userDrawn="1"/>
        </p:nvSpPr>
        <p:spPr>
          <a:xfrm>
            <a:off x="524211" y="6536377"/>
            <a:ext cx="6242558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state-Regular" panose="02000603020000020004" pitchFamily="2" charset="0"/>
                <a:ea typeface="+mn-ea"/>
                <a:cs typeface="+mn-cs"/>
              </a:rPr>
              <a:t>This project has received funding from the </a:t>
            </a:r>
            <a:r>
              <a:rPr kumimoji="0" lang="en-GB" sz="6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state-Regular" panose="02000603020000020004" pitchFamily="2" charset="0"/>
                <a:ea typeface="+mn-ea"/>
                <a:cs typeface="+mn-cs"/>
              </a:rPr>
              <a:t>Euratom</a:t>
            </a:r>
            <a:r>
              <a:rPr kumimoji="0" lang="en-GB" sz="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state-Regular" panose="02000603020000020004" pitchFamily="2" charset="0"/>
                <a:ea typeface="+mn-ea"/>
                <a:cs typeface="+mn-cs"/>
              </a:rPr>
              <a:t> research and training programme 2014-2018 under grant agreement No 662287</a:t>
            </a:r>
            <a:endParaRPr kumimoji="0" lang="en-GB" sz="6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2050" name="Grafik 6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6297" y="332658"/>
            <a:ext cx="1693862" cy="617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1" descr="image002"/>
          <p:cNvPicPr>
            <a:picLocks noChangeAspect="1" noChangeArrowheads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30113"/>
            <a:ext cx="1590024" cy="7200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92793556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Rectangle 12"/>
          <p:cNvSpPr>
            <a:spLocks noGrp="1" noChangeArrowheads="1"/>
          </p:cNvSpPr>
          <p:nvPr>
            <p:ph type="ftr" sz="quarter" idx="10"/>
          </p:nvPr>
        </p:nvSpPr>
        <p:spPr>
          <a:xfrm>
            <a:off x="1907704" y="6445251"/>
            <a:ext cx="4248150" cy="360363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de-DE"/>
              <a:t>Prof. Max Mustermann - Title</a:t>
            </a:r>
          </a:p>
        </p:txBody>
      </p:sp>
    </p:spTree>
    <p:extLst>
      <p:ext uri="{BB962C8B-B14F-4D97-AF65-F5344CB8AC3E}">
        <p14:creationId xmlns:p14="http://schemas.microsoft.com/office/powerpoint/2010/main" val="32856052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659564" y="333375"/>
            <a:ext cx="2089150" cy="5759450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390525" y="333375"/>
            <a:ext cx="6116638" cy="5759450"/>
          </a:xfrm>
        </p:spPr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Rectangle 12"/>
          <p:cNvSpPr>
            <a:spLocks noGrp="1" noChangeArrowheads="1"/>
          </p:cNvSpPr>
          <p:nvPr>
            <p:ph type="ftr" sz="quarter" idx="10"/>
          </p:nvPr>
        </p:nvSpPr>
        <p:spPr>
          <a:xfrm>
            <a:off x="1907704" y="6445251"/>
            <a:ext cx="4248150" cy="360363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de-DE"/>
              <a:t>Prof. Max Mustermann - Title</a:t>
            </a:r>
          </a:p>
        </p:txBody>
      </p:sp>
    </p:spTree>
    <p:extLst>
      <p:ext uri="{BB962C8B-B14F-4D97-AF65-F5344CB8AC3E}">
        <p14:creationId xmlns:p14="http://schemas.microsoft.com/office/powerpoint/2010/main" val="25971625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650635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2"/>
            <a:ext cx="7772400" cy="1362075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12477463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392113" y="1198563"/>
            <a:ext cx="4102100" cy="4894262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6614" y="1198563"/>
            <a:ext cx="4102100" cy="4894262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6921761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2290471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Rectangle 12"/>
          <p:cNvSpPr>
            <a:spLocks noGrp="1" noChangeArrowheads="1"/>
          </p:cNvSpPr>
          <p:nvPr>
            <p:ph type="ftr" sz="quarter" idx="10"/>
          </p:nvPr>
        </p:nvSpPr>
        <p:spPr>
          <a:xfrm>
            <a:off x="1907704" y="6445251"/>
            <a:ext cx="4248150" cy="360363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de-DE"/>
              <a:t>Prof. Max Mustermann - Title</a:t>
            </a:r>
          </a:p>
        </p:txBody>
      </p:sp>
    </p:spTree>
    <p:extLst>
      <p:ext uri="{BB962C8B-B14F-4D97-AF65-F5344CB8AC3E}">
        <p14:creationId xmlns:p14="http://schemas.microsoft.com/office/powerpoint/2010/main" val="20307957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2"/>
          <p:cNvSpPr>
            <a:spLocks noGrp="1" noChangeArrowheads="1"/>
          </p:cNvSpPr>
          <p:nvPr>
            <p:ph type="ftr" sz="quarter" idx="10"/>
          </p:nvPr>
        </p:nvSpPr>
        <p:spPr>
          <a:xfrm>
            <a:off x="1907704" y="6445251"/>
            <a:ext cx="4248150" cy="360363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de-DE"/>
              <a:t>Prof. Max Mustermann - Title</a:t>
            </a:r>
          </a:p>
        </p:txBody>
      </p:sp>
    </p:spTree>
    <p:extLst>
      <p:ext uri="{BB962C8B-B14F-4D97-AF65-F5344CB8AC3E}">
        <p14:creationId xmlns:p14="http://schemas.microsoft.com/office/powerpoint/2010/main" val="10901323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/>
          <a:lstStyle>
            <a:lvl1pPr algn="l">
              <a:defRPr sz="15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1" y="1435102"/>
            <a:ext cx="3008313" cy="4691063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0"/>
          </p:nvPr>
        </p:nvSpPr>
        <p:spPr>
          <a:xfrm>
            <a:off x="1907704" y="6445251"/>
            <a:ext cx="4248150" cy="360363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de-DE"/>
              <a:t>Prof. Max Mustermann - Title</a:t>
            </a:r>
          </a:p>
        </p:txBody>
      </p:sp>
    </p:spTree>
    <p:extLst>
      <p:ext uri="{BB962C8B-B14F-4D97-AF65-F5344CB8AC3E}">
        <p14:creationId xmlns:p14="http://schemas.microsoft.com/office/powerpoint/2010/main" val="25780776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15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r>
              <a:rPr lang="de-DE" noProof="0" smtClean="0"/>
              <a:t>Bild durch Klicken auf Symbol hinzufügen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0"/>
          </p:nvPr>
        </p:nvSpPr>
        <p:spPr>
          <a:xfrm>
            <a:off x="1907704" y="6445251"/>
            <a:ext cx="4248150" cy="360363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de-DE"/>
              <a:t>Prof. Max Mustermann - Title</a:t>
            </a:r>
          </a:p>
        </p:txBody>
      </p:sp>
    </p:spTree>
    <p:extLst>
      <p:ext uri="{BB962C8B-B14F-4D97-AF65-F5344CB8AC3E}">
        <p14:creationId xmlns:p14="http://schemas.microsoft.com/office/powerpoint/2010/main" val="14248916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18" Type="http://schemas.openxmlformats.org/officeDocument/2006/relationships/image" Target="../media/image6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image" Target="../media/image5.gif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90526" y="333377"/>
            <a:ext cx="6911975" cy="561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de-DE" smtClean="0"/>
              <a:t>Click to add title</a:t>
            </a:r>
          </a:p>
        </p:txBody>
      </p:sp>
      <p:pic>
        <p:nvPicPr>
          <p:cNvPr id="1026" name="Picture 9" descr="II_rahmen_neu_folge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92114" y="1198563"/>
            <a:ext cx="8356600" cy="4894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de-DE" dirty="0" smtClean="0"/>
              <a:t>Click to add text</a:t>
            </a:r>
          </a:p>
          <a:p>
            <a:pPr lvl="1"/>
            <a:r>
              <a:rPr lang="en-US" altLang="de-DE" dirty="0" smtClean="0"/>
              <a:t>Second level</a:t>
            </a:r>
          </a:p>
          <a:p>
            <a:pPr lvl="2"/>
            <a:r>
              <a:rPr lang="en-US" altLang="de-DE" dirty="0" smtClean="0"/>
              <a:t>Third level</a:t>
            </a:r>
          </a:p>
          <a:p>
            <a:pPr lvl="3"/>
            <a:r>
              <a:rPr lang="en-US" altLang="de-DE" dirty="0" smtClean="0"/>
              <a:t>Fourth level</a:t>
            </a:r>
          </a:p>
          <a:p>
            <a:pPr lvl="4"/>
            <a:r>
              <a:rPr lang="en-US" altLang="de-DE" dirty="0" smtClean="0"/>
              <a:t>Fifth level</a:t>
            </a:r>
          </a:p>
        </p:txBody>
      </p:sp>
      <p:sp>
        <p:nvSpPr>
          <p:cNvPr id="1034" name="Text Box 10"/>
          <p:cNvSpPr txBox="1">
            <a:spLocks noChangeArrowheads="1"/>
          </p:cNvSpPr>
          <p:nvPr/>
        </p:nvSpPr>
        <p:spPr bwMode="auto">
          <a:xfrm>
            <a:off x="6011864" y="6453188"/>
            <a:ext cx="2736850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endParaRPr lang="en-US" altLang="de-DE" sz="675" dirty="0" smtClean="0"/>
          </a:p>
        </p:txBody>
      </p:sp>
      <p:sp>
        <p:nvSpPr>
          <p:cNvPr id="1030" name="Text Box 11"/>
          <p:cNvSpPr txBox="1">
            <a:spLocks noChangeArrowheads="1"/>
          </p:cNvSpPr>
          <p:nvPr/>
        </p:nvSpPr>
        <p:spPr bwMode="auto">
          <a:xfrm>
            <a:off x="8593542" y="6539254"/>
            <a:ext cx="325438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fld id="{65860247-ED2C-4023-A47F-CF656A1DA4A7}" type="slidenum">
              <a:rPr lang="de-DE" altLang="de-DE" sz="675" b="1" smtClean="0"/>
              <a:pPr eaLnBrk="1" hangingPunct="1">
                <a:spcBef>
                  <a:spcPct val="50000"/>
                </a:spcBef>
                <a:defRPr/>
              </a:pPr>
              <a:t>‹#›</a:t>
            </a:fld>
            <a:endParaRPr lang="de-DE" altLang="de-DE" sz="675" b="1" dirty="0" smtClean="0"/>
          </a:p>
        </p:txBody>
      </p:sp>
      <p:sp>
        <p:nvSpPr>
          <p:cNvPr id="1031" name="Rectangle 11"/>
          <p:cNvSpPr>
            <a:spLocks noChangeArrowheads="1"/>
          </p:cNvSpPr>
          <p:nvPr/>
        </p:nvSpPr>
        <p:spPr bwMode="auto">
          <a:xfrm>
            <a:off x="7596337" y="6549759"/>
            <a:ext cx="863600" cy="1910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fld id="{C3537D76-9062-4DA0-8EE2-55FF8FCB1371}" type="datetime1">
              <a:rPr lang="de-DE" altLang="de-DE" sz="675" smtClean="0"/>
              <a:pPr eaLnBrk="1" hangingPunct="1">
                <a:defRPr/>
              </a:pPr>
              <a:t>01.12.2019</a:t>
            </a:fld>
            <a:endParaRPr lang="de-DE" altLang="de-DE" sz="675" dirty="0" smtClean="0"/>
          </a:p>
        </p:txBody>
      </p:sp>
      <p:sp>
        <p:nvSpPr>
          <p:cNvPr id="10" name="Text Box 10"/>
          <p:cNvSpPr txBox="1">
            <a:spLocks noChangeArrowheads="1"/>
          </p:cNvSpPr>
          <p:nvPr userDrawn="1"/>
        </p:nvSpPr>
        <p:spPr bwMode="auto">
          <a:xfrm>
            <a:off x="2478087" y="6442379"/>
            <a:ext cx="2736850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defRPr/>
            </a:pPr>
            <a:endParaRPr lang="en-US" altLang="de-DE" sz="675" dirty="0" smtClean="0"/>
          </a:p>
        </p:txBody>
      </p:sp>
      <p:pic>
        <p:nvPicPr>
          <p:cNvPr id="11" name="Picture 1" descr="image002"/>
          <p:cNvPicPr>
            <a:picLocks noChangeAspect="1" noChangeArrowheads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00986" y="116632"/>
            <a:ext cx="1194633" cy="5410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2" name="Gruppieren 11"/>
          <p:cNvGrpSpPr/>
          <p:nvPr userDrawn="1"/>
        </p:nvGrpSpPr>
        <p:grpSpPr>
          <a:xfrm>
            <a:off x="116872" y="6539254"/>
            <a:ext cx="5564261" cy="194170"/>
            <a:chOff x="116871" y="6641091"/>
            <a:chExt cx="5091961" cy="194170"/>
          </a:xfrm>
        </p:grpSpPr>
        <p:pic>
          <p:nvPicPr>
            <p:cNvPr id="13" name="Grafik 12"/>
            <p:cNvPicPr>
              <a:picLocks noChangeAspect="1"/>
            </p:cNvPicPr>
            <p:nvPr userDrawn="1"/>
          </p:nvPicPr>
          <p:blipFill>
            <a:blip r:embed="rId15"/>
            <a:stretch>
              <a:fillRect/>
            </a:stretch>
          </p:blipFill>
          <p:spPr>
            <a:xfrm>
              <a:off x="116871" y="6641091"/>
              <a:ext cx="286959" cy="194170"/>
            </a:xfrm>
            <a:prstGeom prst="rect">
              <a:avLst/>
            </a:prstGeom>
          </p:spPr>
        </p:pic>
        <p:sp>
          <p:nvSpPr>
            <p:cNvPr id="14" name="Textfeld 13"/>
            <p:cNvSpPr txBox="1"/>
            <p:nvPr userDrawn="1"/>
          </p:nvSpPr>
          <p:spPr>
            <a:xfrm>
              <a:off x="403830" y="6641091"/>
              <a:ext cx="4805002" cy="1615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45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Interstate-Regular" panose="02000603020000020004" pitchFamily="2" charset="0"/>
                  <a:ea typeface="+mn-ea"/>
                  <a:cs typeface="+mn-cs"/>
                </a:rPr>
                <a:t>This project has received funding from the </a:t>
              </a:r>
              <a:r>
                <a:rPr kumimoji="0" lang="en-GB" sz="450" b="0" i="0" u="none" strike="noStrike" kern="1200" cap="none" spc="0" normalizeH="0" baseline="0" noProof="0" dirty="0" err="1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Interstate-Regular" panose="02000603020000020004" pitchFamily="2" charset="0"/>
                  <a:ea typeface="+mn-ea"/>
                  <a:cs typeface="+mn-cs"/>
                </a:rPr>
                <a:t>Euratom</a:t>
              </a:r>
              <a:r>
                <a:rPr kumimoji="0" lang="en-GB" sz="45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Interstate-Regular" panose="02000603020000020004" pitchFamily="2" charset="0"/>
                  <a:ea typeface="+mn-ea"/>
                  <a:cs typeface="+mn-cs"/>
                </a:rPr>
                <a:t> research and training programme 2014-2018 under grant agreement No 662287.</a:t>
              </a:r>
              <a:endParaRPr kumimoji="0" lang="en-GB" sz="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pic>
        <p:nvPicPr>
          <p:cNvPr id="15" name="Grafik 6"/>
          <p:cNvPicPr>
            <a:picLocks noChangeAspect="1" noChangeArrowheads="1"/>
          </p:cNvPicPr>
          <p:nvPr userDrawn="1"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00987" y="657649"/>
            <a:ext cx="1101613" cy="4016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85" r:id="rId2"/>
    <p:sldLayoutId id="2147483686" r:id="rId3"/>
    <p:sldLayoutId id="2147483687" r:id="rId4"/>
    <p:sldLayoutId id="2147483688" r:id="rId5"/>
    <p:sldLayoutId id="2147483689" r:id="rId6"/>
    <p:sldLayoutId id="2147483690" r:id="rId7"/>
    <p:sldLayoutId id="2147483691" r:id="rId8"/>
    <p:sldLayoutId id="2147483692" r:id="rId9"/>
    <p:sldLayoutId id="2147483693" r:id="rId10"/>
    <p:sldLayoutId id="2147483694" r:id="rId11"/>
  </p:sldLayoutIdLst>
  <p:timing>
    <p:tnLst>
      <p:par>
        <p:cTn id="1" dur="indefinite" restart="never" nodeType="tmRoot"/>
      </p:par>
    </p:tnLst>
  </p:timing>
  <p:hf hdr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18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1800" b="1">
          <a:solidFill>
            <a:schemeClr val="tx2"/>
          </a:solidFill>
          <a:latin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1800" b="1">
          <a:solidFill>
            <a:schemeClr val="tx2"/>
          </a:solidFill>
          <a:latin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1800" b="1">
          <a:solidFill>
            <a:schemeClr val="tx2"/>
          </a:solidFill>
          <a:latin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1800" b="1">
          <a:solidFill>
            <a:schemeClr val="tx2"/>
          </a:solidFill>
          <a:latin typeface="Arial" charset="0"/>
        </a:defRPr>
      </a:lvl5pPr>
      <a:lvl6pPr marL="342900" algn="l" rtl="0" eaLnBrk="1" fontAlgn="base" hangingPunct="1">
        <a:spcBef>
          <a:spcPct val="0"/>
        </a:spcBef>
        <a:spcAft>
          <a:spcPct val="0"/>
        </a:spcAft>
        <a:defRPr sz="1800" b="1">
          <a:solidFill>
            <a:schemeClr val="tx2"/>
          </a:solidFill>
          <a:latin typeface="Arial" charset="0"/>
        </a:defRPr>
      </a:lvl6pPr>
      <a:lvl7pPr marL="685800" algn="l" rtl="0" eaLnBrk="1" fontAlgn="base" hangingPunct="1">
        <a:spcBef>
          <a:spcPct val="0"/>
        </a:spcBef>
        <a:spcAft>
          <a:spcPct val="0"/>
        </a:spcAft>
        <a:defRPr sz="1800" b="1">
          <a:solidFill>
            <a:schemeClr val="tx2"/>
          </a:solidFill>
          <a:latin typeface="Arial" charset="0"/>
        </a:defRPr>
      </a:lvl7pPr>
      <a:lvl8pPr marL="1028700" algn="l" rtl="0" eaLnBrk="1" fontAlgn="base" hangingPunct="1">
        <a:spcBef>
          <a:spcPct val="0"/>
        </a:spcBef>
        <a:spcAft>
          <a:spcPct val="0"/>
        </a:spcAft>
        <a:defRPr sz="1800" b="1">
          <a:solidFill>
            <a:schemeClr val="tx2"/>
          </a:solidFill>
          <a:latin typeface="Arial" charset="0"/>
        </a:defRPr>
      </a:lvl8pPr>
      <a:lvl9pPr marL="1371600" algn="l" rtl="0" eaLnBrk="1" fontAlgn="base" hangingPunct="1">
        <a:spcBef>
          <a:spcPct val="0"/>
        </a:spcBef>
        <a:spcAft>
          <a:spcPct val="0"/>
        </a:spcAft>
        <a:defRPr sz="1800" b="1">
          <a:solidFill>
            <a:schemeClr val="tx2"/>
          </a:solidFill>
          <a:latin typeface="Arial" charset="0"/>
        </a:defRPr>
      </a:lvl9pPr>
    </p:titleStyle>
    <p:bodyStyle>
      <a:lvl1pPr marL="235744" indent="-235744" algn="l" rtl="0" eaLnBrk="1" fontAlgn="base" hangingPunct="1">
        <a:spcBef>
          <a:spcPct val="20000"/>
        </a:spcBef>
        <a:spcAft>
          <a:spcPct val="0"/>
        </a:spcAft>
        <a:buFontTx/>
        <a:buBlip>
          <a:blip r:embed="rId17"/>
        </a:buBlip>
        <a:defRPr sz="1500">
          <a:solidFill>
            <a:schemeClr val="tx1"/>
          </a:solidFill>
          <a:latin typeface="+mn-lt"/>
          <a:ea typeface="+mn-ea"/>
          <a:cs typeface="+mn-cs"/>
        </a:defRPr>
      </a:lvl1pPr>
      <a:lvl2pPr marL="592931" indent="-235744" algn="l" rtl="0" eaLnBrk="1" fontAlgn="base" hangingPunct="1">
        <a:spcBef>
          <a:spcPct val="20000"/>
        </a:spcBef>
        <a:spcAft>
          <a:spcPct val="0"/>
        </a:spcAft>
        <a:buFontTx/>
        <a:buBlip>
          <a:blip r:embed="rId17"/>
        </a:buBlip>
        <a:defRPr>
          <a:solidFill>
            <a:schemeClr val="tx1"/>
          </a:solidFill>
          <a:latin typeface="+mn-lt"/>
        </a:defRPr>
      </a:lvl2pPr>
      <a:lvl3pPr marL="907256" indent="-207169" algn="l" rtl="0" eaLnBrk="1" fontAlgn="base" hangingPunct="1">
        <a:spcBef>
          <a:spcPct val="20000"/>
        </a:spcBef>
        <a:spcAft>
          <a:spcPct val="0"/>
        </a:spcAft>
        <a:buFontTx/>
        <a:buBlip>
          <a:blip r:embed="rId17"/>
        </a:buBlip>
        <a:defRPr sz="1200">
          <a:solidFill>
            <a:schemeClr val="tx1"/>
          </a:solidFill>
          <a:latin typeface="+mn-lt"/>
        </a:defRPr>
      </a:lvl3pPr>
      <a:lvl4pPr marL="1243013" indent="-207169" algn="l" rtl="0" eaLnBrk="1" fontAlgn="base" hangingPunct="1">
        <a:spcBef>
          <a:spcPct val="20000"/>
        </a:spcBef>
        <a:spcAft>
          <a:spcPct val="0"/>
        </a:spcAft>
        <a:buFontTx/>
        <a:buBlip>
          <a:blip r:embed="rId17"/>
        </a:buBlip>
        <a:defRPr sz="1200">
          <a:solidFill>
            <a:schemeClr val="tx1"/>
          </a:solidFill>
          <a:latin typeface="+mn-lt"/>
        </a:defRPr>
      </a:lvl4pPr>
      <a:lvl5pPr marL="1571625" indent="-207169" algn="l" rtl="0" eaLnBrk="1" fontAlgn="base" hangingPunct="1">
        <a:spcBef>
          <a:spcPct val="20000"/>
        </a:spcBef>
        <a:spcAft>
          <a:spcPct val="0"/>
        </a:spcAft>
        <a:buFontTx/>
        <a:buBlip>
          <a:blip r:embed="rId17"/>
        </a:buBlip>
        <a:defRPr sz="1200">
          <a:solidFill>
            <a:schemeClr val="tx1"/>
          </a:solidFill>
          <a:latin typeface="+mn-lt"/>
        </a:defRPr>
      </a:lvl5pPr>
      <a:lvl6pPr marL="1885950" indent="-171450" algn="l" rtl="0" eaLnBrk="1" fontAlgn="base" hangingPunct="1">
        <a:spcBef>
          <a:spcPct val="20000"/>
        </a:spcBef>
        <a:spcAft>
          <a:spcPct val="0"/>
        </a:spcAft>
        <a:buSzPct val="60000"/>
        <a:buBlip>
          <a:blip r:embed="rId18"/>
        </a:buBlip>
        <a:defRPr sz="1050">
          <a:solidFill>
            <a:schemeClr val="tx1"/>
          </a:solidFill>
          <a:latin typeface="+mn-lt"/>
        </a:defRPr>
      </a:lvl6pPr>
      <a:lvl7pPr marL="2228850" indent="-171450" algn="l" rtl="0" eaLnBrk="1" fontAlgn="base" hangingPunct="1">
        <a:spcBef>
          <a:spcPct val="20000"/>
        </a:spcBef>
        <a:spcAft>
          <a:spcPct val="0"/>
        </a:spcAft>
        <a:buSzPct val="60000"/>
        <a:buBlip>
          <a:blip r:embed="rId18"/>
        </a:buBlip>
        <a:defRPr sz="1050">
          <a:solidFill>
            <a:schemeClr val="tx1"/>
          </a:solidFill>
          <a:latin typeface="+mn-lt"/>
        </a:defRPr>
      </a:lvl7pPr>
      <a:lvl8pPr marL="2571750" indent="-171450" algn="l" rtl="0" eaLnBrk="1" fontAlgn="base" hangingPunct="1">
        <a:spcBef>
          <a:spcPct val="20000"/>
        </a:spcBef>
        <a:spcAft>
          <a:spcPct val="0"/>
        </a:spcAft>
        <a:buSzPct val="60000"/>
        <a:buBlip>
          <a:blip r:embed="rId18"/>
        </a:buBlip>
        <a:defRPr sz="1050">
          <a:solidFill>
            <a:schemeClr val="tx1"/>
          </a:solidFill>
          <a:latin typeface="+mn-lt"/>
        </a:defRPr>
      </a:lvl8pPr>
      <a:lvl9pPr marL="2914650" indent="-171450" algn="l" rtl="0" eaLnBrk="1" fontAlgn="base" hangingPunct="1">
        <a:spcBef>
          <a:spcPct val="20000"/>
        </a:spcBef>
        <a:spcAft>
          <a:spcPct val="0"/>
        </a:spcAft>
        <a:buSzPct val="60000"/>
        <a:buBlip>
          <a:blip r:embed="rId18"/>
        </a:buBlip>
        <a:defRPr sz="1050">
          <a:solidFill>
            <a:schemeClr val="tx1"/>
          </a:solidFill>
          <a:latin typeface="+mn-lt"/>
        </a:defRPr>
      </a:lvl9pPr>
    </p:bodyStyle>
    <p:otherStyle>
      <a:defPPr>
        <a:defRPr lang="de-DE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6.png"/><Relationship Id="rId5" Type="http://schemas.openxmlformats.org/officeDocument/2006/relationships/image" Target="../media/image5.gif"/><Relationship Id="rId4" Type="http://schemas.openxmlformats.org/officeDocument/2006/relationships/image" Target="../media/image12.em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1439467" y="1628800"/>
            <a:ext cx="6292453" cy="5040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b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lnSpc>
                <a:spcPct val="150000"/>
              </a:lnSpc>
            </a:pPr>
            <a:r>
              <a:rPr lang="en-GB" altLang="de-DE" sz="2400" b="1" dirty="0" smtClean="0">
                <a:solidFill>
                  <a:schemeClr val="tx2"/>
                </a:solidFill>
              </a:rPr>
              <a:t>Meanings of Different Types of Uncertainty</a:t>
            </a:r>
            <a:endParaRPr lang="en-US" altLang="de-DE" sz="2000" b="1" dirty="0">
              <a:solidFill>
                <a:schemeClr val="tx2"/>
              </a:solidFill>
            </a:endParaRPr>
          </a:p>
        </p:txBody>
      </p:sp>
      <p:sp>
        <p:nvSpPr>
          <p:cNvPr id="3075" name="Rectangle 3"/>
          <p:cNvSpPr>
            <a:spLocks noChangeArrowheads="1"/>
          </p:cNvSpPr>
          <p:nvPr/>
        </p:nvSpPr>
        <p:spPr bwMode="auto">
          <a:xfrm>
            <a:off x="1440656" y="2619377"/>
            <a:ext cx="6278166" cy="3055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spcBef>
                <a:spcPct val="20000"/>
              </a:spcBef>
              <a:buBlip>
                <a:blip r:embed="rId2"/>
              </a:buBlip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Blip>
                <a:blip r:embed="rId3"/>
              </a:buBlip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Blip>
                <a:blip r:embed="rId4"/>
              </a:buBlip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Blip>
                <a:blip r:embed="rId4"/>
              </a:buBlip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Blip>
                <a:blip r:embed="rId4"/>
              </a:buBlip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Blip>
                <a:blip r:embed="rId4"/>
              </a:buBlip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Blip>
                <a:blip r:embed="rId4"/>
              </a:buBlip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Blip>
                <a:blip r:embed="rId4"/>
              </a:buBlip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Blip>
                <a:blip r:embed="rId4"/>
              </a:buBlip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  <a:buNone/>
            </a:pPr>
            <a:r>
              <a:rPr lang="de-DE" altLang="de-DE" sz="1800" noProof="1"/>
              <a:t>Simon French (University of Warwick, UK</a:t>
            </a:r>
            <a:r>
              <a:rPr lang="de-DE" altLang="de-DE" sz="1800" noProof="1" smtClean="0"/>
              <a:t>)</a:t>
            </a:r>
            <a:endParaRPr lang="de-DE" altLang="de-DE" sz="1800" noProof="1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r>
              <a:rPr lang="en-GB" sz="2800" dirty="0" smtClean="0"/>
              <a:t>A few types of uncertainty</a:t>
            </a:r>
            <a:endParaRPr lang="en-GB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2114" y="1052736"/>
            <a:ext cx="8356600" cy="4894262"/>
          </a:xfr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ts val="200"/>
              </a:spcBef>
            </a:pPr>
            <a:r>
              <a:rPr lang="en-GB" sz="2200" dirty="0" smtClean="0"/>
              <a:t>Stochastic or Aleatory (physical randomness)</a:t>
            </a:r>
          </a:p>
          <a:p>
            <a:pPr>
              <a:spcBef>
                <a:spcPts val="200"/>
              </a:spcBef>
            </a:pPr>
            <a:r>
              <a:rPr lang="en-GB" sz="2200" dirty="0" smtClean="0"/>
              <a:t>Actor (behaviour of others)</a:t>
            </a:r>
            <a:endParaRPr lang="en-GB" sz="2200" dirty="0"/>
          </a:p>
          <a:p>
            <a:pPr>
              <a:spcBef>
                <a:spcPts val="200"/>
              </a:spcBef>
            </a:pPr>
            <a:r>
              <a:rPr lang="en-GB" sz="2200" dirty="0"/>
              <a:t>Epistemological </a:t>
            </a:r>
            <a:r>
              <a:rPr lang="en-GB" sz="2200" dirty="0" smtClean="0"/>
              <a:t>(</a:t>
            </a:r>
            <a:r>
              <a:rPr lang="en-GB" sz="2200" dirty="0"/>
              <a:t>lack of </a:t>
            </a:r>
            <a:r>
              <a:rPr lang="en-GB" sz="2200" dirty="0" smtClean="0"/>
              <a:t>knowledge)</a:t>
            </a:r>
          </a:p>
          <a:p>
            <a:pPr marL="0" indent="0">
              <a:spcBef>
                <a:spcPts val="200"/>
              </a:spcBef>
              <a:buNone/>
            </a:pPr>
            <a:endParaRPr lang="en-GB" sz="2200" dirty="0" smtClean="0"/>
          </a:p>
          <a:p>
            <a:pPr marL="0" indent="0">
              <a:spcBef>
                <a:spcPts val="200"/>
              </a:spcBef>
              <a:buNone/>
            </a:pPr>
            <a:endParaRPr lang="en-GB" sz="2200" dirty="0"/>
          </a:p>
          <a:p>
            <a:pPr>
              <a:spcBef>
                <a:spcPts val="200"/>
              </a:spcBef>
            </a:pPr>
            <a:r>
              <a:rPr lang="en-GB" sz="2200" dirty="0" smtClean="0"/>
              <a:t>Judgemental (what to include in models and analyses)</a:t>
            </a:r>
            <a:endParaRPr lang="en-GB" sz="2200" dirty="0"/>
          </a:p>
          <a:p>
            <a:pPr>
              <a:spcBef>
                <a:spcPts val="200"/>
              </a:spcBef>
            </a:pPr>
            <a:r>
              <a:rPr lang="en-GB" sz="2200" dirty="0"/>
              <a:t>Computational </a:t>
            </a:r>
            <a:r>
              <a:rPr lang="en-GB" sz="2200" dirty="0" smtClean="0"/>
              <a:t>(</a:t>
            </a:r>
            <a:r>
              <a:rPr lang="en-GB" sz="2200" dirty="0"/>
              <a:t>inaccurate calculations – and mistakes)</a:t>
            </a:r>
          </a:p>
          <a:p>
            <a:pPr>
              <a:spcBef>
                <a:spcPts val="200"/>
              </a:spcBef>
            </a:pPr>
            <a:r>
              <a:rPr lang="en-GB" sz="2200" dirty="0" smtClean="0"/>
              <a:t>Modelling error (imperfect </a:t>
            </a:r>
            <a:r>
              <a:rPr lang="en-GB" sz="2200" dirty="0"/>
              <a:t>fit of the real world</a:t>
            </a:r>
            <a:r>
              <a:rPr lang="en-GB" sz="2200" dirty="0" smtClean="0"/>
              <a:t>)</a:t>
            </a:r>
          </a:p>
          <a:p>
            <a:pPr marL="0" indent="0">
              <a:spcBef>
                <a:spcPts val="200"/>
              </a:spcBef>
              <a:buNone/>
            </a:pPr>
            <a:endParaRPr lang="en-GB" sz="2200" dirty="0" smtClean="0"/>
          </a:p>
          <a:p>
            <a:pPr marL="0" indent="0">
              <a:spcBef>
                <a:spcPts val="200"/>
              </a:spcBef>
              <a:buNone/>
            </a:pPr>
            <a:endParaRPr lang="en-GB" sz="2200" dirty="0" smtClean="0"/>
          </a:p>
          <a:p>
            <a:pPr>
              <a:spcBef>
                <a:spcPts val="200"/>
              </a:spcBef>
            </a:pPr>
            <a:r>
              <a:rPr lang="en-GB" sz="2200" dirty="0" smtClean="0"/>
              <a:t>Ambiguities </a:t>
            </a:r>
            <a:r>
              <a:rPr lang="en-GB" sz="2200" dirty="0"/>
              <a:t>(ill-defined </a:t>
            </a:r>
            <a:r>
              <a:rPr lang="en-GB" sz="2200" dirty="0" smtClean="0"/>
              <a:t>meaning, e.g. choice of attributes) </a:t>
            </a:r>
            <a:endParaRPr lang="en-GB" sz="2200" dirty="0"/>
          </a:p>
          <a:p>
            <a:pPr>
              <a:spcBef>
                <a:spcPts val="200"/>
              </a:spcBef>
            </a:pPr>
            <a:r>
              <a:rPr lang="en-GB" sz="2200" dirty="0" smtClean="0"/>
              <a:t>Value, Social and Ethical (legal, governance, representational)</a:t>
            </a:r>
          </a:p>
          <a:p>
            <a:pPr>
              <a:spcBef>
                <a:spcPts val="200"/>
              </a:spcBef>
            </a:pPr>
            <a:r>
              <a:rPr lang="en-GB" sz="2200" dirty="0"/>
              <a:t>Depth of Modelling (Is the analysis requisite for its purpose</a:t>
            </a:r>
            <a:r>
              <a:rPr lang="en-GB" sz="2200" dirty="0" smtClean="0"/>
              <a:t>)</a:t>
            </a:r>
            <a:endParaRPr lang="en-GB" sz="2200" dirty="0"/>
          </a:p>
        </p:txBody>
      </p:sp>
      <p:sp>
        <p:nvSpPr>
          <p:cNvPr id="4" name="Rectangle 3"/>
          <p:cNvSpPr/>
          <p:nvPr/>
        </p:nvSpPr>
        <p:spPr bwMode="auto">
          <a:xfrm>
            <a:off x="390526" y="4653136"/>
            <a:ext cx="8064896" cy="1581118"/>
          </a:xfrm>
          <a:prstGeom prst="rect">
            <a:avLst/>
          </a:prstGeom>
          <a:solidFill>
            <a:srgbClr val="FF7575">
              <a:alpha val="49804"/>
            </a:srgbClr>
          </a:solidFill>
          <a:ln w="41275" cap="flat" cmpd="sng" algn="ctr">
            <a:noFill/>
            <a:prstDash val="solid"/>
            <a:round/>
            <a:headEnd type="none" w="med" len="med"/>
            <a:tailEnd type="arrow" w="med" len="med"/>
          </a:ln>
          <a:effectLst/>
          <a:extLst/>
        </p:spPr>
        <p:txBody>
          <a:bodyPr vert="horz" wrap="square" lIns="91440" tIns="45720" rIns="91440" bIns="45720" numCol="1" rtlCol="0" anchor="b" anchorCtr="0" compatLnSpc="1">
            <a:prstTxWarp prst="textNoShape">
              <a:avLst/>
            </a:prstTxWarp>
          </a:bodyPr>
          <a:lstStyle/>
          <a:p>
            <a:pPr marL="0" marR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n-lt"/>
            </a:endParaRPr>
          </a:p>
          <a:p>
            <a:pPr marL="0" marR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GB" dirty="0" smtClean="0">
              <a:latin typeface="+mn-lt"/>
            </a:endParaRPr>
          </a:p>
          <a:p>
            <a:pPr marL="0" marR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400" b="0" i="0" u="none" strike="noStrike" cap="none" normalizeH="0" baseline="0" dirty="0" smtClean="0">
              <a:ln>
                <a:noFill/>
              </a:ln>
              <a:solidFill>
                <a:srgbClr val="006600"/>
              </a:solidFill>
              <a:effectLst/>
              <a:latin typeface="+mn-lt"/>
            </a:endParaRPr>
          </a:p>
          <a:p>
            <a:pPr marL="0" marR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+mn-lt"/>
              </a:rPr>
              <a:t>Internal Uncertainties about</a:t>
            </a:r>
            <a:r>
              <a:rPr kumimoji="0" lang="en-GB" sz="2400" b="0" i="0" u="none" strike="noStrike" cap="none" normalizeH="0" dirty="0" smtClean="0">
                <a:ln>
                  <a:noFill/>
                </a:ln>
                <a:solidFill>
                  <a:srgbClr val="FF0000"/>
                </a:solidFill>
                <a:effectLst/>
                <a:latin typeface="+mn-lt"/>
              </a:rPr>
              <a:t> Ourselves</a:t>
            </a:r>
            <a:endParaRPr kumimoji="0" lang="en-GB" sz="24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+mn-lt"/>
            </a:endParaRPr>
          </a:p>
        </p:txBody>
      </p:sp>
      <p:sp>
        <p:nvSpPr>
          <p:cNvPr id="5" name="Rectangle 4"/>
          <p:cNvSpPr/>
          <p:nvPr/>
        </p:nvSpPr>
        <p:spPr bwMode="auto">
          <a:xfrm>
            <a:off x="390526" y="997064"/>
            <a:ext cx="8064896" cy="1567840"/>
          </a:xfrm>
          <a:prstGeom prst="rect">
            <a:avLst/>
          </a:prstGeom>
          <a:solidFill>
            <a:srgbClr val="FFFF00">
              <a:alpha val="50000"/>
            </a:srgbClr>
          </a:solidFill>
          <a:ln w="41275" cap="flat" cmpd="sng" algn="ctr">
            <a:noFill/>
            <a:prstDash val="solid"/>
            <a:round/>
            <a:headEnd type="none" w="med" len="med"/>
            <a:tailEnd type="arrow" w="med" len="med"/>
          </a:ln>
          <a:effectLst/>
          <a:extLst/>
        </p:spPr>
        <p:txBody>
          <a:bodyPr vert="horz" wrap="square" lIns="91440" tIns="45720" rIns="91440" bIns="45720" numCol="1" rtlCol="0" anchor="b" anchorCtr="0" compatLnSpc="1">
            <a:prstTxWarp prst="textNoShape">
              <a:avLst/>
            </a:prstTxWarp>
          </a:bodyPr>
          <a:lstStyle/>
          <a:p>
            <a:pPr marL="0" marR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n-lt"/>
            </a:endParaRPr>
          </a:p>
          <a:p>
            <a:pPr marL="0" marR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GB" dirty="0">
              <a:latin typeface="+mn-lt"/>
            </a:endParaRPr>
          </a:p>
          <a:p>
            <a:pPr marL="0" marR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n-lt"/>
            </a:endParaRPr>
          </a:p>
          <a:p>
            <a:pPr marL="0" marR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sz="2400" b="0" i="0" u="none" strike="noStrike" cap="none" normalizeH="0" baseline="0" dirty="0" smtClean="0">
                <a:ln>
                  <a:noFill/>
                </a:ln>
                <a:solidFill>
                  <a:srgbClr val="FA8214"/>
                </a:solidFill>
                <a:effectLst/>
                <a:latin typeface="+mn-lt"/>
              </a:rPr>
              <a:t>Knowledge of</a:t>
            </a:r>
            <a:r>
              <a:rPr kumimoji="0" lang="en-GB" sz="2400" b="0" i="0" u="none" strike="noStrike" cap="none" normalizeH="0" dirty="0" smtClean="0">
                <a:ln>
                  <a:noFill/>
                </a:ln>
                <a:solidFill>
                  <a:srgbClr val="FA8214"/>
                </a:solidFill>
                <a:effectLst/>
                <a:latin typeface="+mn-lt"/>
              </a:rPr>
              <a:t> External World</a:t>
            </a:r>
            <a:endParaRPr kumimoji="0" lang="en-GB" sz="2400" b="0" i="0" u="none" strike="noStrike" cap="none" normalizeH="0" baseline="0" dirty="0" smtClean="0">
              <a:ln>
                <a:noFill/>
              </a:ln>
              <a:solidFill>
                <a:srgbClr val="FA8214"/>
              </a:solidFill>
              <a:effectLst/>
              <a:latin typeface="+mn-lt"/>
            </a:endParaRPr>
          </a:p>
        </p:txBody>
      </p:sp>
      <p:sp>
        <p:nvSpPr>
          <p:cNvPr id="6" name="Rectangle 5"/>
          <p:cNvSpPr/>
          <p:nvPr/>
        </p:nvSpPr>
        <p:spPr bwMode="auto">
          <a:xfrm>
            <a:off x="390139" y="2728542"/>
            <a:ext cx="8064896" cy="1708570"/>
          </a:xfrm>
          <a:prstGeom prst="rect">
            <a:avLst/>
          </a:prstGeom>
          <a:solidFill>
            <a:srgbClr val="92D050">
              <a:alpha val="50000"/>
            </a:srgbClr>
          </a:solidFill>
          <a:ln w="41275" cap="flat" cmpd="sng" algn="ctr">
            <a:noFill/>
            <a:prstDash val="solid"/>
            <a:round/>
            <a:headEnd type="none" w="med" len="med"/>
            <a:tailEnd type="arrow" w="med" len="med"/>
          </a:ln>
          <a:effectLst/>
          <a:extLst/>
        </p:spPr>
        <p:txBody>
          <a:bodyPr vert="horz" wrap="square" lIns="91440" tIns="45720" rIns="91440" bIns="45720" numCol="1" rtlCol="0" anchor="b" anchorCtr="0" compatLnSpc="1">
            <a:prstTxWarp prst="textNoShape">
              <a:avLst/>
            </a:prstTxWarp>
          </a:bodyPr>
          <a:lstStyle/>
          <a:p>
            <a:pPr marL="0" marR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n-lt"/>
            </a:endParaRPr>
          </a:p>
          <a:p>
            <a:pPr marL="0" marR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GB" dirty="0">
              <a:latin typeface="+mn-lt"/>
            </a:endParaRPr>
          </a:p>
          <a:p>
            <a:pPr marL="0" marR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n-lt"/>
            </a:endParaRPr>
          </a:p>
          <a:p>
            <a:pPr marL="0" marR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sz="2400" b="0" i="0" u="none" strike="noStrike" cap="none" normalizeH="0" baseline="0" dirty="0" smtClean="0">
                <a:ln>
                  <a:noFill/>
                </a:ln>
                <a:solidFill>
                  <a:srgbClr val="03AD2B"/>
                </a:solidFill>
                <a:effectLst/>
                <a:latin typeface="+mn-lt"/>
              </a:rPr>
              <a:t>Modelling and Analysis</a:t>
            </a:r>
            <a:r>
              <a:rPr kumimoji="0" lang="en-GB" sz="2400" b="0" i="0" u="none" strike="noStrike" cap="none" normalizeH="0" dirty="0" smtClean="0">
                <a:ln>
                  <a:noFill/>
                </a:ln>
                <a:solidFill>
                  <a:srgbClr val="03AD2B"/>
                </a:solidFill>
                <a:effectLst/>
                <a:latin typeface="+mn-lt"/>
              </a:rPr>
              <a:t> Errors</a:t>
            </a:r>
            <a:endParaRPr kumimoji="0" lang="en-GB" sz="2400" b="0" i="0" u="none" strike="noStrike" cap="none" normalizeH="0" baseline="0" dirty="0" smtClean="0">
              <a:ln>
                <a:noFill/>
              </a:ln>
              <a:solidFill>
                <a:srgbClr val="03AD2B"/>
              </a:solidFill>
              <a:effectLst/>
              <a:latin typeface="+mn-lt"/>
            </a:endParaRPr>
          </a:p>
        </p:txBody>
      </p:sp>
      <p:sp>
        <p:nvSpPr>
          <p:cNvPr id="7" name="Left Arrow Callout 6"/>
          <p:cNvSpPr/>
          <p:nvPr/>
        </p:nvSpPr>
        <p:spPr bwMode="auto">
          <a:xfrm>
            <a:off x="5076056" y="1290255"/>
            <a:ext cx="3314600" cy="720080"/>
          </a:xfrm>
          <a:prstGeom prst="leftArrowCallout">
            <a:avLst>
              <a:gd name="adj1" fmla="val 25000"/>
              <a:gd name="adj2" fmla="val 25000"/>
              <a:gd name="adj3" fmla="val 25000"/>
              <a:gd name="adj4" fmla="val 75258"/>
            </a:avLst>
          </a:prstGeom>
          <a:solidFill>
            <a:schemeClr val="bg1"/>
          </a:solidFill>
          <a:ln w="4127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 w="med" len="med"/>
          </a:ln>
          <a:effectLst/>
          <a:ex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</a:rPr>
              <a:t>Probability</a:t>
            </a:r>
            <a:r>
              <a:rPr kumimoji="0" lang="en-GB" sz="16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</a:rPr>
              <a:t> Modelling</a:t>
            </a:r>
            <a:br>
              <a:rPr kumimoji="0" lang="en-GB" sz="16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</a:rPr>
            </a:br>
            <a:r>
              <a:rPr kumimoji="0" lang="en-GB" sz="16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</a:rPr>
              <a:t>Adversarial Risk Analysis</a:t>
            </a:r>
            <a:endParaRPr kumimoji="0" lang="en-GB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6165517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r>
              <a:rPr lang="en-GB" sz="2800" dirty="0" smtClean="0"/>
              <a:t>A few types of uncertainty</a:t>
            </a:r>
            <a:endParaRPr lang="en-GB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2114" y="1052736"/>
            <a:ext cx="8356600" cy="4894262"/>
          </a:xfr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ts val="200"/>
              </a:spcBef>
            </a:pPr>
            <a:r>
              <a:rPr lang="en-GB" sz="2200" dirty="0" smtClean="0"/>
              <a:t>Stochastic or Aleatory (physical randomness)</a:t>
            </a:r>
          </a:p>
          <a:p>
            <a:pPr>
              <a:spcBef>
                <a:spcPts val="200"/>
              </a:spcBef>
            </a:pPr>
            <a:r>
              <a:rPr lang="en-GB" sz="2200" dirty="0" smtClean="0"/>
              <a:t>Actor (behaviour of others)</a:t>
            </a:r>
            <a:endParaRPr lang="en-GB" sz="2200" dirty="0"/>
          </a:p>
          <a:p>
            <a:pPr>
              <a:spcBef>
                <a:spcPts val="200"/>
              </a:spcBef>
            </a:pPr>
            <a:r>
              <a:rPr lang="en-GB" sz="2200" dirty="0"/>
              <a:t>Epistemological </a:t>
            </a:r>
            <a:r>
              <a:rPr lang="en-GB" sz="2200" dirty="0" smtClean="0"/>
              <a:t>(</a:t>
            </a:r>
            <a:r>
              <a:rPr lang="en-GB" sz="2200" dirty="0"/>
              <a:t>lack of </a:t>
            </a:r>
            <a:r>
              <a:rPr lang="en-GB" sz="2200" dirty="0" smtClean="0"/>
              <a:t>knowledge)</a:t>
            </a:r>
          </a:p>
          <a:p>
            <a:pPr marL="0" indent="0">
              <a:spcBef>
                <a:spcPts val="200"/>
              </a:spcBef>
              <a:buNone/>
            </a:pPr>
            <a:endParaRPr lang="en-GB" sz="2200" dirty="0" smtClean="0"/>
          </a:p>
          <a:p>
            <a:pPr marL="0" indent="0">
              <a:spcBef>
                <a:spcPts val="200"/>
              </a:spcBef>
              <a:buNone/>
            </a:pPr>
            <a:endParaRPr lang="en-GB" sz="2200" dirty="0"/>
          </a:p>
          <a:p>
            <a:pPr>
              <a:spcBef>
                <a:spcPts val="200"/>
              </a:spcBef>
            </a:pPr>
            <a:r>
              <a:rPr lang="en-GB" sz="2200" dirty="0" smtClean="0"/>
              <a:t>Judgemental (what to include in models and analyses)</a:t>
            </a:r>
            <a:endParaRPr lang="en-GB" sz="2200" dirty="0"/>
          </a:p>
          <a:p>
            <a:pPr>
              <a:spcBef>
                <a:spcPts val="200"/>
              </a:spcBef>
            </a:pPr>
            <a:r>
              <a:rPr lang="en-GB" sz="2200" dirty="0"/>
              <a:t>Computational </a:t>
            </a:r>
            <a:r>
              <a:rPr lang="en-GB" sz="2200" dirty="0" smtClean="0"/>
              <a:t>(</a:t>
            </a:r>
            <a:r>
              <a:rPr lang="en-GB" sz="2200" dirty="0"/>
              <a:t>inaccurate calculations – and mistakes)</a:t>
            </a:r>
          </a:p>
          <a:p>
            <a:pPr>
              <a:spcBef>
                <a:spcPts val="200"/>
              </a:spcBef>
            </a:pPr>
            <a:r>
              <a:rPr lang="en-GB" sz="2200" dirty="0" smtClean="0"/>
              <a:t>Modelling error (imperfect </a:t>
            </a:r>
            <a:r>
              <a:rPr lang="en-GB" sz="2200" dirty="0"/>
              <a:t>fit of the real world</a:t>
            </a:r>
            <a:r>
              <a:rPr lang="en-GB" sz="2200" dirty="0" smtClean="0"/>
              <a:t>)</a:t>
            </a:r>
          </a:p>
          <a:p>
            <a:pPr marL="0" indent="0">
              <a:spcBef>
                <a:spcPts val="200"/>
              </a:spcBef>
              <a:buNone/>
            </a:pPr>
            <a:endParaRPr lang="en-GB" sz="2200" dirty="0" smtClean="0"/>
          </a:p>
          <a:p>
            <a:pPr marL="0" indent="0">
              <a:spcBef>
                <a:spcPts val="200"/>
              </a:spcBef>
              <a:buNone/>
            </a:pPr>
            <a:endParaRPr lang="en-GB" sz="2200" dirty="0" smtClean="0"/>
          </a:p>
          <a:p>
            <a:pPr>
              <a:spcBef>
                <a:spcPts val="200"/>
              </a:spcBef>
            </a:pPr>
            <a:r>
              <a:rPr lang="en-GB" sz="2200" dirty="0" smtClean="0"/>
              <a:t>Ambiguities </a:t>
            </a:r>
            <a:r>
              <a:rPr lang="en-GB" sz="2200" dirty="0"/>
              <a:t>(ill-defined </a:t>
            </a:r>
            <a:r>
              <a:rPr lang="en-GB" sz="2200" dirty="0" smtClean="0"/>
              <a:t>meaning, e.g. choice of attributes) </a:t>
            </a:r>
            <a:endParaRPr lang="en-GB" sz="2200" dirty="0"/>
          </a:p>
          <a:p>
            <a:pPr>
              <a:spcBef>
                <a:spcPts val="200"/>
              </a:spcBef>
            </a:pPr>
            <a:r>
              <a:rPr lang="en-GB" sz="2200" dirty="0" smtClean="0"/>
              <a:t>Value, Social and Ethical (legal, governance, representational)</a:t>
            </a:r>
          </a:p>
          <a:p>
            <a:pPr>
              <a:spcBef>
                <a:spcPts val="200"/>
              </a:spcBef>
            </a:pPr>
            <a:r>
              <a:rPr lang="en-GB" sz="2200" dirty="0"/>
              <a:t>Depth of Modelling (Is the analysis requisite for its purpose</a:t>
            </a:r>
            <a:r>
              <a:rPr lang="en-GB" sz="2200" dirty="0" smtClean="0"/>
              <a:t>)</a:t>
            </a:r>
            <a:endParaRPr lang="en-GB" sz="2200" dirty="0"/>
          </a:p>
        </p:txBody>
      </p:sp>
      <p:sp>
        <p:nvSpPr>
          <p:cNvPr id="4" name="Rectangle 3"/>
          <p:cNvSpPr/>
          <p:nvPr/>
        </p:nvSpPr>
        <p:spPr bwMode="auto">
          <a:xfrm>
            <a:off x="390526" y="4653136"/>
            <a:ext cx="8064896" cy="1581118"/>
          </a:xfrm>
          <a:prstGeom prst="rect">
            <a:avLst/>
          </a:prstGeom>
          <a:solidFill>
            <a:srgbClr val="FF7575">
              <a:alpha val="49804"/>
            </a:srgbClr>
          </a:solidFill>
          <a:ln w="41275" cap="flat" cmpd="sng" algn="ctr">
            <a:noFill/>
            <a:prstDash val="solid"/>
            <a:round/>
            <a:headEnd type="none" w="med" len="med"/>
            <a:tailEnd type="arrow" w="med" len="med"/>
          </a:ln>
          <a:effectLst/>
          <a:extLst/>
        </p:spPr>
        <p:txBody>
          <a:bodyPr vert="horz" wrap="square" lIns="91440" tIns="45720" rIns="91440" bIns="45720" numCol="1" rtlCol="0" anchor="b" anchorCtr="0" compatLnSpc="1">
            <a:prstTxWarp prst="textNoShape">
              <a:avLst/>
            </a:prstTxWarp>
          </a:bodyPr>
          <a:lstStyle/>
          <a:p>
            <a:pPr marL="0" marR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n-lt"/>
            </a:endParaRPr>
          </a:p>
          <a:p>
            <a:pPr marL="0" marR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GB" dirty="0" smtClean="0">
              <a:latin typeface="+mn-lt"/>
            </a:endParaRPr>
          </a:p>
          <a:p>
            <a:pPr marL="0" marR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400" b="0" i="0" u="none" strike="noStrike" cap="none" normalizeH="0" baseline="0" dirty="0" smtClean="0">
              <a:ln>
                <a:noFill/>
              </a:ln>
              <a:solidFill>
                <a:srgbClr val="006600"/>
              </a:solidFill>
              <a:effectLst/>
              <a:latin typeface="+mn-lt"/>
            </a:endParaRPr>
          </a:p>
          <a:p>
            <a:pPr marL="0" marR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+mn-lt"/>
              </a:rPr>
              <a:t>Internal Uncertainties about</a:t>
            </a:r>
            <a:r>
              <a:rPr kumimoji="0" lang="en-GB" sz="2400" b="0" i="0" u="none" strike="noStrike" cap="none" normalizeH="0" dirty="0" smtClean="0">
                <a:ln>
                  <a:noFill/>
                </a:ln>
                <a:solidFill>
                  <a:srgbClr val="FF0000"/>
                </a:solidFill>
                <a:effectLst/>
                <a:latin typeface="+mn-lt"/>
              </a:rPr>
              <a:t> Ourselves</a:t>
            </a:r>
            <a:endParaRPr kumimoji="0" lang="en-GB" sz="24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+mn-lt"/>
            </a:endParaRPr>
          </a:p>
        </p:txBody>
      </p:sp>
      <p:sp>
        <p:nvSpPr>
          <p:cNvPr id="5" name="Rectangle 4"/>
          <p:cNvSpPr/>
          <p:nvPr/>
        </p:nvSpPr>
        <p:spPr bwMode="auto">
          <a:xfrm>
            <a:off x="390526" y="997064"/>
            <a:ext cx="8064896" cy="1567840"/>
          </a:xfrm>
          <a:prstGeom prst="rect">
            <a:avLst/>
          </a:prstGeom>
          <a:solidFill>
            <a:srgbClr val="FFFF00">
              <a:alpha val="50000"/>
            </a:srgbClr>
          </a:solidFill>
          <a:ln w="41275" cap="flat" cmpd="sng" algn="ctr">
            <a:noFill/>
            <a:prstDash val="solid"/>
            <a:round/>
            <a:headEnd type="none" w="med" len="med"/>
            <a:tailEnd type="arrow" w="med" len="med"/>
          </a:ln>
          <a:effectLst/>
          <a:extLst/>
        </p:spPr>
        <p:txBody>
          <a:bodyPr vert="horz" wrap="square" lIns="91440" tIns="45720" rIns="91440" bIns="45720" numCol="1" rtlCol="0" anchor="b" anchorCtr="0" compatLnSpc="1">
            <a:prstTxWarp prst="textNoShape">
              <a:avLst/>
            </a:prstTxWarp>
          </a:bodyPr>
          <a:lstStyle/>
          <a:p>
            <a:pPr marL="0" marR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n-lt"/>
            </a:endParaRPr>
          </a:p>
          <a:p>
            <a:pPr marL="0" marR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GB" dirty="0">
              <a:latin typeface="+mn-lt"/>
            </a:endParaRPr>
          </a:p>
          <a:p>
            <a:pPr marL="0" marR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n-lt"/>
            </a:endParaRPr>
          </a:p>
          <a:p>
            <a:pPr marL="0" marR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sz="2400" b="0" i="0" u="none" strike="noStrike" cap="none" normalizeH="0" baseline="0" dirty="0" smtClean="0">
                <a:ln>
                  <a:noFill/>
                </a:ln>
                <a:solidFill>
                  <a:srgbClr val="FA8214"/>
                </a:solidFill>
                <a:effectLst/>
                <a:latin typeface="+mn-lt"/>
              </a:rPr>
              <a:t>Knowledge of</a:t>
            </a:r>
            <a:r>
              <a:rPr kumimoji="0" lang="en-GB" sz="2400" b="0" i="0" u="none" strike="noStrike" cap="none" normalizeH="0" dirty="0" smtClean="0">
                <a:ln>
                  <a:noFill/>
                </a:ln>
                <a:solidFill>
                  <a:srgbClr val="FA8214"/>
                </a:solidFill>
                <a:effectLst/>
                <a:latin typeface="+mn-lt"/>
              </a:rPr>
              <a:t> External World</a:t>
            </a:r>
            <a:endParaRPr kumimoji="0" lang="en-GB" sz="2400" b="0" i="0" u="none" strike="noStrike" cap="none" normalizeH="0" baseline="0" dirty="0" smtClean="0">
              <a:ln>
                <a:noFill/>
              </a:ln>
              <a:solidFill>
                <a:srgbClr val="FA8214"/>
              </a:solidFill>
              <a:effectLst/>
              <a:latin typeface="+mn-lt"/>
            </a:endParaRPr>
          </a:p>
        </p:txBody>
      </p:sp>
      <p:sp>
        <p:nvSpPr>
          <p:cNvPr id="6" name="Rectangle 5"/>
          <p:cNvSpPr/>
          <p:nvPr/>
        </p:nvSpPr>
        <p:spPr bwMode="auto">
          <a:xfrm>
            <a:off x="390139" y="2728542"/>
            <a:ext cx="8064896" cy="1708570"/>
          </a:xfrm>
          <a:prstGeom prst="rect">
            <a:avLst/>
          </a:prstGeom>
          <a:solidFill>
            <a:srgbClr val="92D050">
              <a:alpha val="50000"/>
            </a:srgbClr>
          </a:solidFill>
          <a:ln w="41275" cap="flat" cmpd="sng" algn="ctr">
            <a:noFill/>
            <a:prstDash val="solid"/>
            <a:round/>
            <a:headEnd type="none" w="med" len="med"/>
            <a:tailEnd type="arrow" w="med" len="med"/>
          </a:ln>
          <a:effectLst/>
          <a:extLst/>
        </p:spPr>
        <p:txBody>
          <a:bodyPr vert="horz" wrap="square" lIns="91440" tIns="45720" rIns="91440" bIns="45720" numCol="1" rtlCol="0" anchor="b" anchorCtr="0" compatLnSpc="1">
            <a:prstTxWarp prst="textNoShape">
              <a:avLst/>
            </a:prstTxWarp>
          </a:bodyPr>
          <a:lstStyle/>
          <a:p>
            <a:pPr marL="0" marR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n-lt"/>
            </a:endParaRPr>
          </a:p>
          <a:p>
            <a:pPr marL="0" marR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GB" dirty="0">
              <a:latin typeface="+mn-lt"/>
            </a:endParaRPr>
          </a:p>
          <a:p>
            <a:pPr marL="0" marR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n-lt"/>
            </a:endParaRPr>
          </a:p>
          <a:p>
            <a:pPr marL="0" marR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sz="2400" b="0" i="0" u="none" strike="noStrike" cap="none" normalizeH="0" baseline="0" dirty="0" smtClean="0">
                <a:ln>
                  <a:noFill/>
                </a:ln>
                <a:solidFill>
                  <a:srgbClr val="03AD2B"/>
                </a:solidFill>
                <a:effectLst/>
                <a:latin typeface="+mn-lt"/>
              </a:rPr>
              <a:t>Modelling and Analysis</a:t>
            </a:r>
            <a:r>
              <a:rPr kumimoji="0" lang="en-GB" sz="2400" b="0" i="0" u="none" strike="noStrike" cap="none" normalizeH="0" dirty="0" smtClean="0">
                <a:ln>
                  <a:noFill/>
                </a:ln>
                <a:solidFill>
                  <a:srgbClr val="03AD2B"/>
                </a:solidFill>
                <a:effectLst/>
                <a:latin typeface="+mn-lt"/>
              </a:rPr>
              <a:t> Errors</a:t>
            </a:r>
            <a:endParaRPr kumimoji="0" lang="en-GB" sz="2400" b="0" i="0" u="none" strike="noStrike" cap="none" normalizeH="0" baseline="0" dirty="0" smtClean="0">
              <a:ln>
                <a:noFill/>
              </a:ln>
              <a:solidFill>
                <a:srgbClr val="03AD2B"/>
              </a:solidFill>
              <a:effectLst/>
              <a:latin typeface="+mn-lt"/>
            </a:endParaRPr>
          </a:p>
        </p:txBody>
      </p:sp>
      <p:sp>
        <p:nvSpPr>
          <p:cNvPr id="7" name="Left Arrow Callout 6"/>
          <p:cNvSpPr/>
          <p:nvPr/>
        </p:nvSpPr>
        <p:spPr bwMode="auto">
          <a:xfrm>
            <a:off x="5434114" y="1628412"/>
            <a:ext cx="3314600" cy="720080"/>
          </a:xfrm>
          <a:prstGeom prst="leftArrowCallout">
            <a:avLst>
              <a:gd name="adj1" fmla="val 25000"/>
              <a:gd name="adj2" fmla="val 25000"/>
              <a:gd name="adj3" fmla="val 25000"/>
              <a:gd name="adj4" fmla="val 75258"/>
            </a:avLst>
          </a:prstGeom>
          <a:solidFill>
            <a:schemeClr val="bg1"/>
          </a:solidFill>
          <a:ln w="4127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 w="med" len="med"/>
          </a:ln>
          <a:effectLst/>
          <a:ex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</a:rPr>
              <a:t>Bayesian Probability</a:t>
            </a:r>
            <a:r>
              <a:rPr kumimoji="0" lang="en-GB" sz="16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</a:rPr>
              <a:t> Modelling</a:t>
            </a:r>
            <a:br>
              <a:rPr kumimoji="0" lang="en-GB" sz="16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</a:rPr>
            </a:br>
            <a:r>
              <a:rPr kumimoji="0" lang="en-GB" sz="16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</a:rPr>
              <a:t>(Classical Statistics)</a:t>
            </a:r>
            <a:endParaRPr kumimoji="0" lang="en-GB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57186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r>
              <a:rPr lang="en-GB" sz="2800" dirty="0" smtClean="0"/>
              <a:t>A few types of uncertainty</a:t>
            </a:r>
            <a:endParaRPr lang="en-GB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2114" y="1052736"/>
            <a:ext cx="8356600" cy="4894262"/>
          </a:xfr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ts val="200"/>
              </a:spcBef>
            </a:pPr>
            <a:r>
              <a:rPr lang="en-GB" sz="2200" dirty="0" smtClean="0"/>
              <a:t>Stochastic or Aleatory (physical randomness)</a:t>
            </a:r>
          </a:p>
          <a:p>
            <a:pPr>
              <a:spcBef>
                <a:spcPts val="200"/>
              </a:spcBef>
            </a:pPr>
            <a:r>
              <a:rPr lang="en-GB" sz="2200" dirty="0" smtClean="0"/>
              <a:t>Actor (behaviour of others)</a:t>
            </a:r>
            <a:endParaRPr lang="en-GB" sz="2200" dirty="0"/>
          </a:p>
          <a:p>
            <a:pPr>
              <a:spcBef>
                <a:spcPts val="200"/>
              </a:spcBef>
            </a:pPr>
            <a:r>
              <a:rPr lang="en-GB" sz="2200" dirty="0"/>
              <a:t>Epistemological </a:t>
            </a:r>
            <a:r>
              <a:rPr lang="en-GB" sz="2200" dirty="0" smtClean="0"/>
              <a:t>(</a:t>
            </a:r>
            <a:r>
              <a:rPr lang="en-GB" sz="2200" dirty="0"/>
              <a:t>lack of </a:t>
            </a:r>
            <a:r>
              <a:rPr lang="en-GB" sz="2200" dirty="0" smtClean="0"/>
              <a:t>knowledge)</a:t>
            </a:r>
          </a:p>
          <a:p>
            <a:pPr marL="0" indent="0">
              <a:spcBef>
                <a:spcPts val="200"/>
              </a:spcBef>
              <a:buNone/>
            </a:pPr>
            <a:endParaRPr lang="en-GB" sz="2200" dirty="0" smtClean="0"/>
          </a:p>
          <a:p>
            <a:pPr marL="0" indent="0">
              <a:spcBef>
                <a:spcPts val="200"/>
              </a:spcBef>
              <a:buNone/>
            </a:pPr>
            <a:endParaRPr lang="en-GB" sz="2200" dirty="0"/>
          </a:p>
          <a:p>
            <a:pPr>
              <a:spcBef>
                <a:spcPts val="200"/>
              </a:spcBef>
            </a:pPr>
            <a:r>
              <a:rPr lang="en-GB" sz="2200" dirty="0" smtClean="0"/>
              <a:t>Judgemental (what to include in models and analyses)</a:t>
            </a:r>
            <a:endParaRPr lang="en-GB" sz="2200" dirty="0"/>
          </a:p>
          <a:p>
            <a:pPr>
              <a:spcBef>
                <a:spcPts val="200"/>
              </a:spcBef>
            </a:pPr>
            <a:r>
              <a:rPr lang="en-GB" sz="2200" dirty="0"/>
              <a:t>Computational </a:t>
            </a:r>
            <a:r>
              <a:rPr lang="en-GB" sz="2200" dirty="0" smtClean="0"/>
              <a:t>(</a:t>
            </a:r>
            <a:r>
              <a:rPr lang="en-GB" sz="2200" dirty="0"/>
              <a:t>inaccurate calculations – and mistakes)</a:t>
            </a:r>
          </a:p>
          <a:p>
            <a:pPr>
              <a:spcBef>
                <a:spcPts val="200"/>
              </a:spcBef>
            </a:pPr>
            <a:r>
              <a:rPr lang="en-GB" sz="2200" dirty="0" smtClean="0"/>
              <a:t>Modelling error (imperfect </a:t>
            </a:r>
            <a:r>
              <a:rPr lang="en-GB" sz="2200" dirty="0"/>
              <a:t>fit of the real world</a:t>
            </a:r>
            <a:r>
              <a:rPr lang="en-GB" sz="2200" dirty="0" smtClean="0"/>
              <a:t>)</a:t>
            </a:r>
          </a:p>
          <a:p>
            <a:pPr marL="0" indent="0">
              <a:spcBef>
                <a:spcPts val="200"/>
              </a:spcBef>
              <a:buNone/>
            </a:pPr>
            <a:endParaRPr lang="en-GB" sz="2200" dirty="0" smtClean="0"/>
          </a:p>
          <a:p>
            <a:pPr marL="0" indent="0">
              <a:spcBef>
                <a:spcPts val="200"/>
              </a:spcBef>
              <a:buNone/>
            </a:pPr>
            <a:endParaRPr lang="en-GB" sz="2200" dirty="0" smtClean="0"/>
          </a:p>
          <a:p>
            <a:pPr>
              <a:spcBef>
                <a:spcPts val="200"/>
              </a:spcBef>
            </a:pPr>
            <a:r>
              <a:rPr lang="en-GB" sz="2200" dirty="0" smtClean="0"/>
              <a:t>Ambiguities </a:t>
            </a:r>
            <a:r>
              <a:rPr lang="en-GB" sz="2200" dirty="0"/>
              <a:t>(ill-defined </a:t>
            </a:r>
            <a:r>
              <a:rPr lang="en-GB" sz="2200" dirty="0" smtClean="0"/>
              <a:t>meaning, e.g. choice of attributes) </a:t>
            </a:r>
            <a:endParaRPr lang="en-GB" sz="2200" dirty="0"/>
          </a:p>
          <a:p>
            <a:pPr>
              <a:spcBef>
                <a:spcPts val="200"/>
              </a:spcBef>
            </a:pPr>
            <a:r>
              <a:rPr lang="en-GB" sz="2200" dirty="0" smtClean="0"/>
              <a:t>Value, Social and Ethical (legal, governance, representational)</a:t>
            </a:r>
          </a:p>
          <a:p>
            <a:pPr>
              <a:spcBef>
                <a:spcPts val="200"/>
              </a:spcBef>
            </a:pPr>
            <a:r>
              <a:rPr lang="en-GB" sz="2200" dirty="0"/>
              <a:t>Depth of Modelling (Is the analysis requisite for its purpose</a:t>
            </a:r>
            <a:r>
              <a:rPr lang="en-GB" sz="2200" dirty="0" smtClean="0"/>
              <a:t>)</a:t>
            </a:r>
            <a:endParaRPr lang="en-GB" sz="2200" dirty="0"/>
          </a:p>
        </p:txBody>
      </p:sp>
      <p:sp>
        <p:nvSpPr>
          <p:cNvPr id="4" name="Rectangle 3"/>
          <p:cNvSpPr/>
          <p:nvPr/>
        </p:nvSpPr>
        <p:spPr bwMode="auto">
          <a:xfrm>
            <a:off x="390526" y="4653136"/>
            <a:ext cx="8064896" cy="1581118"/>
          </a:xfrm>
          <a:prstGeom prst="rect">
            <a:avLst/>
          </a:prstGeom>
          <a:solidFill>
            <a:srgbClr val="FF7575">
              <a:alpha val="49804"/>
            </a:srgbClr>
          </a:solidFill>
          <a:ln w="41275" cap="flat" cmpd="sng" algn="ctr">
            <a:noFill/>
            <a:prstDash val="solid"/>
            <a:round/>
            <a:headEnd type="none" w="med" len="med"/>
            <a:tailEnd type="arrow" w="med" len="med"/>
          </a:ln>
          <a:effectLst/>
          <a:extLst/>
        </p:spPr>
        <p:txBody>
          <a:bodyPr vert="horz" wrap="square" lIns="91440" tIns="45720" rIns="91440" bIns="45720" numCol="1" rtlCol="0" anchor="b" anchorCtr="0" compatLnSpc="1">
            <a:prstTxWarp prst="textNoShape">
              <a:avLst/>
            </a:prstTxWarp>
          </a:bodyPr>
          <a:lstStyle/>
          <a:p>
            <a:pPr marL="0" marR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n-lt"/>
            </a:endParaRPr>
          </a:p>
          <a:p>
            <a:pPr marL="0" marR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GB" dirty="0" smtClean="0">
              <a:latin typeface="+mn-lt"/>
            </a:endParaRPr>
          </a:p>
          <a:p>
            <a:pPr marL="0" marR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400" b="0" i="0" u="none" strike="noStrike" cap="none" normalizeH="0" baseline="0" dirty="0" smtClean="0">
              <a:ln>
                <a:noFill/>
              </a:ln>
              <a:solidFill>
                <a:srgbClr val="006600"/>
              </a:solidFill>
              <a:effectLst/>
              <a:latin typeface="+mn-lt"/>
            </a:endParaRPr>
          </a:p>
          <a:p>
            <a:pPr marL="0" marR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+mn-lt"/>
              </a:rPr>
              <a:t>Internal Uncertainties about</a:t>
            </a:r>
            <a:r>
              <a:rPr kumimoji="0" lang="en-GB" sz="2400" b="0" i="0" u="none" strike="noStrike" cap="none" normalizeH="0" dirty="0" smtClean="0">
                <a:ln>
                  <a:noFill/>
                </a:ln>
                <a:solidFill>
                  <a:srgbClr val="FF0000"/>
                </a:solidFill>
                <a:effectLst/>
                <a:latin typeface="+mn-lt"/>
              </a:rPr>
              <a:t> Ourselves</a:t>
            </a:r>
            <a:endParaRPr kumimoji="0" lang="en-GB" sz="24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+mn-lt"/>
            </a:endParaRPr>
          </a:p>
        </p:txBody>
      </p:sp>
      <p:sp>
        <p:nvSpPr>
          <p:cNvPr id="5" name="Rectangle 4"/>
          <p:cNvSpPr/>
          <p:nvPr/>
        </p:nvSpPr>
        <p:spPr bwMode="auto">
          <a:xfrm>
            <a:off x="390526" y="997064"/>
            <a:ext cx="8064896" cy="1567840"/>
          </a:xfrm>
          <a:prstGeom prst="rect">
            <a:avLst/>
          </a:prstGeom>
          <a:solidFill>
            <a:srgbClr val="FFFF00">
              <a:alpha val="50000"/>
            </a:srgbClr>
          </a:solidFill>
          <a:ln w="41275" cap="flat" cmpd="sng" algn="ctr">
            <a:noFill/>
            <a:prstDash val="solid"/>
            <a:round/>
            <a:headEnd type="none" w="med" len="med"/>
            <a:tailEnd type="arrow" w="med" len="med"/>
          </a:ln>
          <a:effectLst/>
          <a:extLst/>
        </p:spPr>
        <p:txBody>
          <a:bodyPr vert="horz" wrap="square" lIns="91440" tIns="45720" rIns="91440" bIns="45720" numCol="1" rtlCol="0" anchor="b" anchorCtr="0" compatLnSpc="1">
            <a:prstTxWarp prst="textNoShape">
              <a:avLst/>
            </a:prstTxWarp>
          </a:bodyPr>
          <a:lstStyle/>
          <a:p>
            <a:pPr marL="0" marR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n-lt"/>
            </a:endParaRPr>
          </a:p>
          <a:p>
            <a:pPr marL="0" marR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GB" dirty="0">
              <a:latin typeface="+mn-lt"/>
            </a:endParaRPr>
          </a:p>
          <a:p>
            <a:pPr marL="0" marR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n-lt"/>
            </a:endParaRPr>
          </a:p>
          <a:p>
            <a:pPr marL="0" marR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sz="2400" b="0" i="0" u="none" strike="noStrike" cap="none" normalizeH="0" baseline="0" dirty="0" smtClean="0">
                <a:ln>
                  <a:noFill/>
                </a:ln>
                <a:solidFill>
                  <a:srgbClr val="FA8214"/>
                </a:solidFill>
                <a:effectLst/>
                <a:latin typeface="+mn-lt"/>
              </a:rPr>
              <a:t>Knowledge of</a:t>
            </a:r>
            <a:r>
              <a:rPr kumimoji="0" lang="en-GB" sz="2400" b="0" i="0" u="none" strike="noStrike" cap="none" normalizeH="0" dirty="0" smtClean="0">
                <a:ln>
                  <a:noFill/>
                </a:ln>
                <a:solidFill>
                  <a:srgbClr val="FA8214"/>
                </a:solidFill>
                <a:effectLst/>
                <a:latin typeface="+mn-lt"/>
              </a:rPr>
              <a:t> External World</a:t>
            </a:r>
            <a:endParaRPr kumimoji="0" lang="en-GB" sz="2400" b="0" i="0" u="none" strike="noStrike" cap="none" normalizeH="0" baseline="0" dirty="0" smtClean="0">
              <a:ln>
                <a:noFill/>
              </a:ln>
              <a:solidFill>
                <a:srgbClr val="FA8214"/>
              </a:solidFill>
              <a:effectLst/>
              <a:latin typeface="+mn-lt"/>
            </a:endParaRPr>
          </a:p>
        </p:txBody>
      </p:sp>
      <p:sp>
        <p:nvSpPr>
          <p:cNvPr id="6" name="Rectangle 5"/>
          <p:cNvSpPr/>
          <p:nvPr/>
        </p:nvSpPr>
        <p:spPr bwMode="auto">
          <a:xfrm>
            <a:off x="390139" y="2728542"/>
            <a:ext cx="8064896" cy="1708570"/>
          </a:xfrm>
          <a:prstGeom prst="rect">
            <a:avLst/>
          </a:prstGeom>
          <a:solidFill>
            <a:srgbClr val="92D050">
              <a:alpha val="50000"/>
            </a:srgbClr>
          </a:solidFill>
          <a:ln w="41275" cap="flat" cmpd="sng" algn="ctr">
            <a:noFill/>
            <a:prstDash val="solid"/>
            <a:round/>
            <a:headEnd type="none" w="med" len="med"/>
            <a:tailEnd type="arrow" w="med" len="med"/>
          </a:ln>
          <a:effectLst/>
          <a:extLst/>
        </p:spPr>
        <p:txBody>
          <a:bodyPr vert="horz" wrap="square" lIns="91440" tIns="45720" rIns="91440" bIns="45720" numCol="1" rtlCol="0" anchor="b" anchorCtr="0" compatLnSpc="1">
            <a:prstTxWarp prst="textNoShape">
              <a:avLst/>
            </a:prstTxWarp>
          </a:bodyPr>
          <a:lstStyle/>
          <a:p>
            <a:pPr marL="0" marR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n-lt"/>
            </a:endParaRPr>
          </a:p>
          <a:p>
            <a:pPr marL="0" marR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GB" dirty="0">
              <a:latin typeface="+mn-lt"/>
            </a:endParaRPr>
          </a:p>
          <a:p>
            <a:pPr marL="0" marR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n-lt"/>
            </a:endParaRPr>
          </a:p>
          <a:p>
            <a:pPr marL="0" marR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sz="2400" b="0" i="0" u="none" strike="noStrike" cap="none" normalizeH="0" baseline="0" dirty="0" smtClean="0">
                <a:ln>
                  <a:noFill/>
                </a:ln>
                <a:solidFill>
                  <a:srgbClr val="03AD2B"/>
                </a:solidFill>
                <a:effectLst/>
                <a:latin typeface="+mn-lt"/>
              </a:rPr>
              <a:t>Modelling and Analysis</a:t>
            </a:r>
            <a:r>
              <a:rPr kumimoji="0" lang="en-GB" sz="2400" b="0" i="0" u="none" strike="noStrike" cap="none" normalizeH="0" dirty="0" smtClean="0">
                <a:ln>
                  <a:noFill/>
                </a:ln>
                <a:solidFill>
                  <a:srgbClr val="03AD2B"/>
                </a:solidFill>
                <a:effectLst/>
                <a:latin typeface="+mn-lt"/>
              </a:rPr>
              <a:t> Errors</a:t>
            </a:r>
            <a:endParaRPr kumimoji="0" lang="en-GB" sz="2400" b="0" i="0" u="none" strike="noStrike" cap="none" normalizeH="0" baseline="0" dirty="0" smtClean="0">
              <a:ln>
                <a:noFill/>
              </a:ln>
              <a:solidFill>
                <a:srgbClr val="03AD2B"/>
              </a:solidFill>
              <a:effectLst/>
              <a:latin typeface="+mn-lt"/>
            </a:endParaRPr>
          </a:p>
        </p:txBody>
      </p:sp>
      <p:sp>
        <p:nvSpPr>
          <p:cNvPr id="7" name="Left Arrow Callout 6"/>
          <p:cNvSpPr/>
          <p:nvPr/>
        </p:nvSpPr>
        <p:spPr bwMode="auto">
          <a:xfrm>
            <a:off x="6588474" y="2276872"/>
            <a:ext cx="2160240" cy="1655043"/>
          </a:xfrm>
          <a:prstGeom prst="leftArrowCallout">
            <a:avLst>
              <a:gd name="adj1" fmla="val 11575"/>
              <a:gd name="adj2" fmla="val 10542"/>
              <a:gd name="adj3" fmla="val 13640"/>
              <a:gd name="adj4" fmla="val 75258"/>
            </a:avLst>
          </a:prstGeom>
          <a:solidFill>
            <a:schemeClr val="bg1"/>
          </a:solidFill>
          <a:ln w="4127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 w="med" len="med"/>
          </a:ln>
          <a:effectLst/>
          <a:ex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</a:rPr>
              <a:t>Expertise </a:t>
            </a:r>
            <a:r>
              <a:rPr lang="en-GB" sz="1600" dirty="0">
                <a:latin typeface="+mj-lt"/>
              </a:rPr>
              <a:t>&amp;</a:t>
            </a:r>
            <a:r>
              <a:rPr kumimoji="0" lang="en-GB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</a:rPr>
              <a:t> </a:t>
            </a:r>
            <a:r>
              <a:rPr kumimoji="0" lang="en-GB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</a:rPr>
              <a:t>Experience; </a:t>
            </a:r>
            <a:r>
              <a:rPr kumimoji="0" lang="en-GB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</a:rPr>
              <a:t>Sensitivity &amp;</a:t>
            </a:r>
            <a:r>
              <a:rPr kumimoji="0" lang="en-GB" sz="16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</a:rPr>
              <a:t> Robustness Analysis</a:t>
            </a:r>
            <a:endParaRPr kumimoji="0" lang="en-GB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5460217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r>
              <a:rPr lang="en-GB" sz="2800" dirty="0" smtClean="0"/>
              <a:t>A few types of uncertainty</a:t>
            </a:r>
            <a:endParaRPr lang="en-GB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2114" y="1052736"/>
            <a:ext cx="8356600" cy="4894262"/>
          </a:xfr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ts val="200"/>
              </a:spcBef>
            </a:pPr>
            <a:r>
              <a:rPr lang="en-GB" sz="2200" dirty="0" smtClean="0"/>
              <a:t>Stochastic or Aleatory (physical randomness)</a:t>
            </a:r>
          </a:p>
          <a:p>
            <a:pPr>
              <a:spcBef>
                <a:spcPts val="200"/>
              </a:spcBef>
            </a:pPr>
            <a:r>
              <a:rPr lang="en-GB" sz="2200" dirty="0" smtClean="0"/>
              <a:t>Actor (behaviour of others)</a:t>
            </a:r>
            <a:endParaRPr lang="en-GB" sz="2200" dirty="0"/>
          </a:p>
          <a:p>
            <a:pPr>
              <a:spcBef>
                <a:spcPts val="200"/>
              </a:spcBef>
            </a:pPr>
            <a:r>
              <a:rPr lang="en-GB" sz="2200" dirty="0"/>
              <a:t>Epistemological </a:t>
            </a:r>
            <a:r>
              <a:rPr lang="en-GB" sz="2200" dirty="0" smtClean="0"/>
              <a:t>(</a:t>
            </a:r>
            <a:r>
              <a:rPr lang="en-GB" sz="2200" dirty="0"/>
              <a:t>lack of </a:t>
            </a:r>
            <a:r>
              <a:rPr lang="en-GB" sz="2200" dirty="0" smtClean="0"/>
              <a:t>knowledge)</a:t>
            </a:r>
          </a:p>
          <a:p>
            <a:pPr marL="0" indent="0">
              <a:spcBef>
                <a:spcPts val="200"/>
              </a:spcBef>
              <a:buNone/>
            </a:pPr>
            <a:endParaRPr lang="en-GB" sz="2200" dirty="0" smtClean="0"/>
          </a:p>
          <a:p>
            <a:pPr marL="0" indent="0">
              <a:spcBef>
                <a:spcPts val="200"/>
              </a:spcBef>
              <a:buNone/>
            </a:pPr>
            <a:endParaRPr lang="en-GB" sz="2200" dirty="0"/>
          </a:p>
          <a:p>
            <a:pPr>
              <a:spcBef>
                <a:spcPts val="200"/>
              </a:spcBef>
            </a:pPr>
            <a:r>
              <a:rPr lang="en-GB" sz="2200" dirty="0" smtClean="0"/>
              <a:t>Judgemental (what to include in models and analyses)</a:t>
            </a:r>
            <a:endParaRPr lang="en-GB" sz="2200" dirty="0"/>
          </a:p>
          <a:p>
            <a:pPr>
              <a:spcBef>
                <a:spcPts val="200"/>
              </a:spcBef>
            </a:pPr>
            <a:r>
              <a:rPr lang="en-GB" sz="2200" dirty="0"/>
              <a:t>Computational </a:t>
            </a:r>
            <a:r>
              <a:rPr lang="en-GB" sz="2200" dirty="0" smtClean="0"/>
              <a:t>(</a:t>
            </a:r>
            <a:r>
              <a:rPr lang="en-GB" sz="2200" dirty="0"/>
              <a:t>inaccurate calculations – and mistakes)</a:t>
            </a:r>
          </a:p>
          <a:p>
            <a:pPr>
              <a:spcBef>
                <a:spcPts val="200"/>
              </a:spcBef>
            </a:pPr>
            <a:r>
              <a:rPr lang="en-GB" sz="2200" dirty="0" smtClean="0"/>
              <a:t>Modelling error (imperfect </a:t>
            </a:r>
            <a:r>
              <a:rPr lang="en-GB" sz="2200" dirty="0"/>
              <a:t>fit of the real world</a:t>
            </a:r>
            <a:r>
              <a:rPr lang="en-GB" sz="2200" dirty="0" smtClean="0"/>
              <a:t>)</a:t>
            </a:r>
          </a:p>
          <a:p>
            <a:pPr marL="0" indent="0">
              <a:spcBef>
                <a:spcPts val="200"/>
              </a:spcBef>
              <a:buNone/>
            </a:pPr>
            <a:endParaRPr lang="en-GB" sz="2200" dirty="0" smtClean="0"/>
          </a:p>
          <a:p>
            <a:pPr marL="0" indent="0">
              <a:spcBef>
                <a:spcPts val="200"/>
              </a:spcBef>
              <a:buNone/>
            </a:pPr>
            <a:endParaRPr lang="en-GB" sz="2200" dirty="0" smtClean="0"/>
          </a:p>
          <a:p>
            <a:pPr>
              <a:spcBef>
                <a:spcPts val="200"/>
              </a:spcBef>
            </a:pPr>
            <a:r>
              <a:rPr lang="en-GB" sz="2200" dirty="0" smtClean="0"/>
              <a:t>Ambiguities </a:t>
            </a:r>
            <a:r>
              <a:rPr lang="en-GB" sz="2200" dirty="0"/>
              <a:t>(ill-defined </a:t>
            </a:r>
            <a:r>
              <a:rPr lang="en-GB" sz="2200" dirty="0" smtClean="0"/>
              <a:t>meaning, e.g. choice of attributes) </a:t>
            </a:r>
            <a:endParaRPr lang="en-GB" sz="2200" dirty="0"/>
          </a:p>
          <a:p>
            <a:pPr>
              <a:spcBef>
                <a:spcPts val="200"/>
              </a:spcBef>
            </a:pPr>
            <a:r>
              <a:rPr lang="en-GB" sz="2200" dirty="0" smtClean="0"/>
              <a:t>Value, Social and Ethical (legal, governance, representational)</a:t>
            </a:r>
          </a:p>
          <a:p>
            <a:pPr>
              <a:spcBef>
                <a:spcPts val="200"/>
              </a:spcBef>
            </a:pPr>
            <a:r>
              <a:rPr lang="en-GB" sz="2200" dirty="0"/>
              <a:t>Depth of Modelling (Is the analysis requisite for its purpose</a:t>
            </a:r>
            <a:r>
              <a:rPr lang="en-GB" sz="2200" dirty="0" smtClean="0"/>
              <a:t>)</a:t>
            </a:r>
            <a:endParaRPr lang="en-GB" sz="2200" dirty="0"/>
          </a:p>
        </p:txBody>
      </p:sp>
      <p:sp>
        <p:nvSpPr>
          <p:cNvPr id="4" name="Rectangle 3"/>
          <p:cNvSpPr/>
          <p:nvPr/>
        </p:nvSpPr>
        <p:spPr bwMode="auto">
          <a:xfrm>
            <a:off x="390526" y="4653136"/>
            <a:ext cx="8064896" cy="1581118"/>
          </a:xfrm>
          <a:prstGeom prst="rect">
            <a:avLst/>
          </a:prstGeom>
          <a:solidFill>
            <a:srgbClr val="FF7575">
              <a:alpha val="49804"/>
            </a:srgbClr>
          </a:solidFill>
          <a:ln w="41275" cap="flat" cmpd="sng" algn="ctr">
            <a:noFill/>
            <a:prstDash val="solid"/>
            <a:round/>
            <a:headEnd type="none" w="med" len="med"/>
            <a:tailEnd type="arrow" w="med" len="med"/>
          </a:ln>
          <a:effectLst/>
          <a:extLst/>
        </p:spPr>
        <p:txBody>
          <a:bodyPr vert="horz" wrap="square" lIns="91440" tIns="45720" rIns="91440" bIns="45720" numCol="1" rtlCol="0" anchor="b" anchorCtr="0" compatLnSpc="1">
            <a:prstTxWarp prst="textNoShape">
              <a:avLst/>
            </a:prstTxWarp>
          </a:bodyPr>
          <a:lstStyle/>
          <a:p>
            <a:pPr marL="0" marR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n-lt"/>
            </a:endParaRPr>
          </a:p>
          <a:p>
            <a:pPr marL="0" marR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GB" dirty="0" smtClean="0">
              <a:latin typeface="+mn-lt"/>
            </a:endParaRPr>
          </a:p>
          <a:p>
            <a:pPr marL="0" marR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400" b="0" i="0" u="none" strike="noStrike" cap="none" normalizeH="0" baseline="0" dirty="0" smtClean="0">
              <a:ln>
                <a:noFill/>
              </a:ln>
              <a:solidFill>
                <a:srgbClr val="006600"/>
              </a:solidFill>
              <a:effectLst/>
              <a:latin typeface="+mn-lt"/>
            </a:endParaRPr>
          </a:p>
          <a:p>
            <a:pPr marL="0" marR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+mn-lt"/>
              </a:rPr>
              <a:t>Internal Uncertainties about</a:t>
            </a:r>
            <a:r>
              <a:rPr kumimoji="0" lang="en-GB" sz="2400" b="0" i="0" u="none" strike="noStrike" cap="none" normalizeH="0" dirty="0" smtClean="0">
                <a:ln>
                  <a:noFill/>
                </a:ln>
                <a:solidFill>
                  <a:srgbClr val="FF0000"/>
                </a:solidFill>
                <a:effectLst/>
                <a:latin typeface="+mn-lt"/>
              </a:rPr>
              <a:t> Ourselves</a:t>
            </a:r>
            <a:endParaRPr kumimoji="0" lang="en-GB" sz="24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+mn-lt"/>
            </a:endParaRPr>
          </a:p>
        </p:txBody>
      </p:sp>
      <p:sp>
        <p:nvSpPr>
          <p:cNvPr id="5" name="Rectangle 4"/>
          <p:cNvSpPr/>
          <p:nvPr/>
        </p:nvSpPr>
        <p:spPr bwMode="auto">
          <a:xfrm>
            <a:off x="390526" y="997064"/>
            <a:ext cx="8064896" cy="1567840"/>
          </a:xfrm>
          <a:prstGeom prst="rect">
            <a:avLst/>
          </a:prstGeom>
          <a:solidFill>
            <a:srgbClr val="FFFF00">
              <a:alpha val="50000"/>
            </a:srgbClr>
          </a:solidFill>
          <a:ln w="41275" cap="flat" cmpd="sng" algn="ctr">
            <a:noFill/>
            <a:prstDash val="solid"/>
            <a:round/>
            <a:headEnd type="none" w="med" len="med"/>
            <a:tailEnd type="arrow" w="med" len="med"/>
          </a:ln>
          <a:effectLst/>
          <a:extLst/>
        </p:spPr>
        <p:txBody>
          <a:bodyPr vert="horz" wrap="square" lIns="91440" tIns="45720" rIns="91440" bIns="45720" numCol="1" rtlCol="0" anchor="b" anchorCtr="0" compatLnSpc="1">
            <a:prstTxWarp prst="textNoShape">
              <a:avLst/>
            </a:prstTxWarp>
          </a:bodyPr>
          <a:lstStyle/>
          <a:p>
            <a:pPr marL="0" marR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n-lt"/>
            </a:endParaRPr>
          </a:p>
          <a:p>
            <a:pPr marL="0" marR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GB" dirty="0">
              <a:latin typeface="+mn-lt"/>
            </a:endParaRPr>
          </a:p>
          <a:p>
            <a:pPr marL="0" marR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n-lt"/>
            </a:endParaRPr>
          </a:p>
          <a:p>
            <a:pPr marL="0" marR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sz="2400" b="0" i="0" u="none" strike="noStrike" cap="none" normalizeH="0" baseline="0" dirty="0" smtClean="0">
                <a:ln>
                  <a:noFill/>
                </a:ln>
                <a:solidFill>
                  <a:srgbClr val="FA8214"/>
                </a:solidFill>
                <a:effectLst/>
                <a:latin typeface="+mn-lt"/>
              </a:rPr>
              <a:t>Knowledge of</a:t>
            </a:r>
            <a:r>
              <a:rPr kumimoji="0" lang="en-GB" sz="2400" b="0" i="0" u="none" strike="noStrike" cap="none" normalizeH="0" dirty="0" smtClean="0">
                <a:ln>
                  <a:noFill/>
                </a:ln>
                <a:solidFill>
                  <a:srgbClr val="FA8214"/>
                </a:solidFill>
                <a:effectLst/>
                <a:latin typeface="+mn-lt"/>
              </a:rPr>
              <a:t> External World</a:t>
            </a:r>
            <a:endParaRPr kumimoji="0" lang="en-GB" sz="2400" b="0" i="0" u="none" strike="noStrike" cap="none" normalizeH="0" baseline="0" dirty="0" smtClean="0">
              <a:ln>
                <a:noFill/>
              </a:ln>
              <a:solidFill>
                <a:srgbClr val="FA8214"/>
              </a:solidFill>
              <a:effectLst/>
              <a:latin typeface="+mn-lt"/>
            </a:endParaRPr>
          </a:p>
        </p:txBody>
      </p:sp>
      <p:sp>
        <p:nvSpPr>
          <p:cNvPr id="6" name="Rectangle 5"/>
          <p:cNvSpPr/>
          <p:nvPr/>
        </p:nvSpPr>
        <p:spPr bwMode="auto">
          <a:xfrm>
            <a:off x="390139" y="2728542"/>
            <a:ext cx="8064896" cy="1708570"/>
          </a:xfrm>
          <a:prstGeom prst="rect">
            <a:avLst/>
          </a:prstGeom>
          <a:solidFill>
            <a:srgbClr val="92D050">
              <a:alpha val="50000"/>
            </a:srgbClr>
          </a:solidFill>
          <a:ln w="41275" cap="flat" cmpd="sng" algn="ctr">
            <a:noFill/>
            <a:prstDash val="solid"/>
            <a:round/>
            <a:headEnd type="none" w="med" len="med"/>
            <a:tailEnd type="arrow" w="med" len="med"/>
          </a:ln>
          <a:effectLst/>
          <a:extLst/>
        </p:spPr>
        <p:txBody>
          <a:bodyPr vert="horz" wrap="square" lIns="91440" tIns="45720" rIns="91440" bIns="45720" numCol="1" rtlCol="0" anchor="b" anchorCtr="0" compatLnSpc="1">
            <a:prstTxWarp prst="textNoShape">
              <a:avLst/>
            </a:prstTxWarp>
          </a:bodyPr>
          <a:lstStyle/>
          <a:p>
            <a:pPr marL="0" marR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n-lt"/>
            </a:endParaRPr>
          </a:p>
          <a:p>
            <a:pPr marL="0" marR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GB" dirty="0">
              <a:latin typeface="+mn-lt"/>
            </a:endParaRPr>
          </a:p>
          <a:p>
            <a:pPr marL="0" marR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n-lt"/>
            </a:endParaRPr>
          </a:p>
          <a:p>
            <a:pPr marL="0" marR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sz="2400" b="0" i="0" u="none" strike="noStrike" cap="none" normalizeH="0" baseline="0" dirty="0" smtClean="0">
                <a:ln>
                  <a:noFill/>
                </a:ln>
                <a:solidFill>
                  <a:srgbClr val="03AD2B"/>
                </a:solidFill>
                <a:effectLst/>
                <a:latin typeface="+mn-lt"/>
              </a:rPr>
              <a:t>Modelling and Analysis</a:t>
            </a:r>
            <a:r>
              <a:rPr kumimoji="0" lang="en-GB" sz="2400" b="0" i="0" u="none" strike="noStrike" cap="none" normalizeH="0" dirty="0" smtClean="0">
                <a:ln>
                  <a:noFill/>
                </a:ln>
                <a:solidFill>
                  <a:srgbClr val="03AD2B"/>
                </a:solidFill>
                <a:effectLst/>
                <a:latin typeface="+mn-lt"/>
              </a:rPr>
              <a:t> Errors</a:t>
            </a:r>
            <a:endParaRPr kumimoji="0" lang="en-GB" sz="2400" b="0" i="0" u="none" strike="noStrike" cap="none" normalizeH="0" baseline="0" dirty="0" smtClean="0">
              <a:ln>
                <a:noFill/>
              </a:ln>
              <a:solidFill>
                <a:srgbClr val="03AD2B"/>
              </a:solidFill>
              <a:effectLst/>
              <a:latin typeface="+mn-lt"/>
            </a:endParaRPr>
          </a:p>
        </p:txBody>
      </p:sp>
      <p:sp>
        <p:nvSpPr>
          <p:cNvPr id="7" name="Left Arrow Callout 6"/>
          <p:cNvSpPr/>
          <p:nvPr/>
        </p:nvSpPr>
        <p:spPr bwMode="auto">
          <a:xfrm>
            <a:off x="6516216" y="2928253"/>
            <a:ext cx="2376264" cy="1131365"/>
          </a:xfrm>
          <a:prstGeom prst="leftArrowCallout">
            <a:avLst>
              <a:gd name="adj1" fmla="val 15936"/>
              <a:gd name="adj2" fmla="val 15936"/>
              <a:gd name="adj3" fmla="val 14425"/>
              <a:gd name="adj4" fmla="val 75258"/>
            </a:avLst>
          </a:prstGeom>
          <a:solidFill>
            <a:schemeClr val="bg1"/>
          </a:solidFill>
          <a:ln w="4127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 w="med" len="med"/>
          </a:ln>
          <a:effectLst/>
          <a:ex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</a:rPr>
              <a:t>Numerical Analysis;</a:t>
            </a:r>
            <a:br>
              <a:rPr kumimoji="0" lang="en-GB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</a:rPr>
            </a:br>
            <a:r>
              <a:rPr kumimoji="0" lang="en-GB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</a:rPr>
              <a:t>Emulation Studies</a:t>
            </a:r>
          </a:p>
        </p:txBody>
      </p:sp>
    </p:spTree>
    <p:extLst>
      <p:ext uri="{BB962C8B-B14F-4D97-AF65-F5344CB8AC3E}">
        <p14:creationId xmlns:p14="http://schemas.microsoft.com/office/powerpoint/2010/main" val="27597973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r>
              <a:rPr lang="en-GB" sz="2800" dirty="0" smtClean="0"/>
              <a:t>A few types of uncertainty</a:t>
            </a:r>
            <a:endParaRPr lang="en-GB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2114" y="1052736"/>
            <a:ext cx="8356600" cy="4894262"/>
          </a:xfr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ts val="200"/>
              </a:spcBef>
            </a:pPr>
            <a:r>
              <a:rPr lang="en-GB" sz="2200" dirty="0" smtClean="0"/>
              <a:t>Stochastic or Aleatory (physical randomness)</a:t>
            </a:r>
          </a:p>
          <a:p>
            <a:pPr>
              <a:spcBef>
                <a:spcPts val="200"/>
              </a:spcBef>
            </a:pPr>
            <a:r>
              <a:rPr lang="en-GB" sz="2200" dirty="0" smtClean="0"/>
              <a:t>Actor (behaviour of others)</a:t>
            </a:r>
            <a:endParaRPr lang="en-GB" sz="2200" dirty="0"/>
          </a:p>
          <a:p>
            <a:pPr>
              <a:spcBef>
                <a:spcPts val="200"/>
              </a:spcBef>
            </a:pPr>
            <a:r>
              <a:rPr lang="en-GB" sz="2200" dirty="0"/>
              <a:t>Epistemological </a:t>
            </a:r>
            <a:r>
              <a:rPr lang="en-GB" sz="2200" dirty="0" smtClean="0"/>
              <a:t>(</a:t>
            </a:r>
            <a:r>
              <a:rPr lang="en-GB" sz="2200" dirty="0"/>
              <a:t>lack of </a:t>
            </a:r>
            <a:r>
              <a:rPr lang="en-GB" sz="2200" dirty="0" smtClean="0"/>
              <a:t>knowledge)</a:t>
            </a:r>
          </a:p>
          <a:p>
            <a:pPr marL="0" indent="0">
              <a:spcBef>
                <a:spcPts val="200"/>
              </a:spcBef>
              <a:buNone/>
            </a:pPr>
            <a:endParaRPr lang="en-GB" sz="2200" dirty="0" smtClean="0"/>
          </a:p>
          <a:p>
            <a:pPr marL="0" indent="0">
              <a:spcBef>
                <a:spcPts val="200"/>
              </a:spcBef>
              <a:buNone/>
            </a:pPr>
            <a:endParaRPr lang="en-GB" sz="2200" dirty="0"/>
          </a:p>
          <a:p>
            <a:pPr>
              <a:spcBef>
                <a:spcPts val="200"/>
              </a:spcBef>
            </a:pPr>
            <a:r>
              <a:rPr lang="en-GB" sz="2200" dirty="0" smtClean="0"/>
              <a:t>Judgemental (what to include in models and analyses)</a:t>
            </a:r>
            <a:endParaRPr lang="en-GB" sz="2200" dirty="0"/>
          </a:p>
          <a:p>
            <a:pPr>
              <a:spcBef>
                <a:spcPts val="200"/>
              </a:spcBef>
            </a:pPr>
            <a:r>
              <a:rPr lang="en-GB" sz="2200" dirty="0"/>
              <a:t>Computational </a:t>
            </a:r>
            <a:r>
              <a:rPr lang="en-GB" sz="2200" dirty="0" smtClean="0"/>
              <a:t>(</a:t>
            </a:r>
            <a:r>
              <a:rPr lang="en-GB" sz="2200" dirty="0"/>
              <a:t>inaccurate calculations – and mistakes)</a:t>
            </a:r>
          </a:p>
          <a:p>
            <a:pPr>
              <a:spcBef>
                <a:spcPts val="200"/>
              </a:spcBef>
            </a:pPr>
            <a:r>
              <a:rPr lang="en-GB" sz="2200" dirty="0" smtClean="0"/>
              <a:t>Modelling error (imperfect </a:t>
            </a:r>
            <a:r>
              <a:rPr lang="en-GB" sz="2200" dirty="0"/>
              <a:t>fit of the real world</a:t>
            </a:r>
            <a:r>
              <a:rPr lang="en-GB" sz="2200" dirty="0" smtClean="0"/>
              <a:t>)</a:t>
            </a:r>
          </a:p>
          <a:p>
            <a:pPr marL="0" indent="0">
              <a:spcBef>
                <a:spcPts val="200"/>
              </a:spcBef>
              <a:buNone/>
            </a:pPr>
            <a:endParaRPr lang="en-GB" sz="2200" dirty="0" smtClean="0"/>
          </a:p>
          <a:p>
            <a:pPr marL="0" indent="0">
              <a:spcBef>
                <a:spcPts val="200"/>
              </a:spcBef>
              <a:buNone/>
            </a:pPr>
            <a:endParaRPr lang="en-GB" sz="2200" dirty="0" smtClean="0"/>
          </a:p>
          <a:p>
            <a:pPr>
              <a:spcBef>
                <a:spcPts val="200"/>
              </a:spcBef>
            </a:pPr>
            <a:r>
              <a:rPr lang="en-GB" sz="2200" dirty="0" smtClean="0"/>
              <a:t>Ambiguities </a:t>
            </a:r>
            <a:r>
              <a:rPr lang="en-GB" sz="2200" dirty="0"/>
              <a:t>(ill-defined </a:t>
            </a:r>
            <a:r>
              <a:rPr lang="en-GB" sz="2200" dirty="0" smtClean="0"/>
              <a:t>meaning, e.g. choice of attributes) </a:t>
            </a:r>
            <a:endParaRPr lang="en-GB" sz="2200" dirty="0"/>
          </a:p>
          <a:p>
            <a:pPr>
              <a:spcBef>
                <a:spcPts val="200"/>
              </a:spcBef>
            </a:pPr>
            <a:r>
              <a:rPr lang="en-GB" sz="2200" dirty="0" smtClean="0"/>
              <a:t>Value, Social and Ethical (legal, governance, representational)</a:t>
            </a:r>
          </a:p>
          <a:p>
            <a:pPr>
              <a:spcBef>
                <a:spcPts val="200"/>
              </a:spcBef>
            </a:pPr>
            <a:r>
              <a:rPr lang="en-GB" sz="2200" dirty="0"/>
              <a:t>Depth of Modelling (Is the analysis requisite for its purpose</a:t>
            </a:r>
            <a:r>
              <a:rPr lang="en-GB" sz="2200" dirty="0" smtClean="0"/>
              <a:t>)</a:t>
            </a:r>
            <a:endParaRPr lang="en-GB" sz="2200" dirty="0"/>
          </a:p>
        </p:txBody>
      </p:sp>
      <p:sp>
        <p:nvSpPr>
          <p:cNvPr id="4" name="Rectangle 3"/>
          <p:cNvSpPr/>
          <p:nvPr/>
        </p:nvSpPr>
        <p:spPr bwMode="auto">
          <a:xfrm>
            <a:off x="390526" y="4653136"/>
            <a:ext cx="8064896" cy="1581118"/>
          </a:xfrm>
          <a:prstGeom prst="rect">
            <a:avLst/>
          </a:prstGeom>
          <a:solidFill>
            <a:srgbClr val="FF7575">
              <a:alpha val="49804"/>
            </a:srgbClr>
          </a:solidFill>
          <a:ln w="41275" cap="flat" cmpd="sng" algn="ctr">
            <a:noFill/>
            <a:prstDash val="solid"/>
            <a:round/>
            <a:headEnd type="none" w="med" len="med"/>
            <a:tailEnd type="arrow" w="med" len="med"/>
          </a:ln>
          <a:effectLst/>
          <a:extLst/>
        </p:spPr>
        <p:txBody>
          <a:bodyPr vert="horz" wrap="square" lIns="91440" tIns="45720" rIns="91440" bIns="45720" numCol="1" rtlCol="0" anchor="b" anchorCtr="0" compatLnSpc="1">
            <a:prstTxWarp prst="textNoShape">
              <a:avLst/>
            </a:prstTxWarp>
          </a:bodyPr>
          <a:lstStyle/>
          <a:p>
            <a:pPr marL="0" marR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n-lt"/>
            </a:endParaRPr>
          </a:p>
          <a:p>
            <a:pPr marL="0" marR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GB" dirty="0" smtClean="0">
              <a:latin typeface="+mn-lt"/>
            </a:endParaRPr>
          </a:p>
          <a:p>
            <a:pPr marL="0" marR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400" b="0" i="0" u="none" strike="noStrike" cap="none" normalizeH="0" baseline="0" dirty="0" smtClean="0">
              <a:ln>
                <a:noFill/>
              </a:ln>
              <a:solidFill>
                <a:srgbClr val="006600"/>
              </a:solidFill>
              <a:effectLst/>
              <a:latin typeface="+mn-lt"/>
            </a:endParaRPr>
          </a:p>
          <a:p>
            <a:pPr marL="0" marR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+mn-lt"/>
              </a:rPr>
              <a:t>Internal Uncertainties about</a:t>
            </a:r>
            <a:r>
              <a:rPr kumimoji="0" lang="en-GB" sz="2400" b="0" i="0" u="none" strike="noStrike" cap="none" normalizeH="0" dirty="0" smtClean="0">
                <a:ln>
                  <a:noFill/>
                </a:ln>
                <a:solidFill>
                  <a:srgbClr val="FF0000"/>
                </a:solidFill>
                <a:effectLst/>
                <a:latin typeface="+mn-lt"/>
              </a:rPr>
              <a:t> Ourselves</a:t>
            </a:r>
            <a:endParaRPr kumimoji="0" lang="en-GB" sz="24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+mn-lt"/>
            </a:endParaRPr>
          </a:p>
        </p:txBody>
      </p:sp>
      <p:sp>
        <p:nvSpPr>
          <p:cNvPr id="5" name="Rectangle 4"/>
          <p:cNvSpPr/>
          <p:nvPr/>
        </p:nvSpPr>
        <p:spPr bwMode="auto">
          <a:xfrm>
            <a:off x="390526" y="997064"/>
            <a:ext cx="8064896" cy="1567840"/>
          </a:xfrm>
          <a:prstGeom prst="rect">
            <a:avLst/>
          </a:prstGeom>
          <a:solidFill>
            <a:srgbClr val="FFFF00">
              <a:alpha val="50000"/>
            </a:srgbClr>
          </a:solidFill>
          <a:ln w="41275" cap="flat" cmpd="sng" algn="ctr">
            <a:noFill/>
            <a:prstDash val="solid"/>
            <a:round/>
            <a:headEnd type="none" w="med" len="med"/>
            <a:tailEnd type="arrow" w="med" len="med"/>
          </a:ln>
          <a:effectLst/>
          <a:extLst/>
        </p:spPr>
        <p:txBody>
          <a:bodyPr vert="horz" wrap="square" lIns="91440" tIns="45720" rIns="91440" bIns="45720" numCol="1" rtlCol="0" anchor="b" anchorCtr="0" compatLnSpc="1">
            <a:prstTxWarp prst="textNoShape">
              <a:avLst/>
            </a:prstTxWarp>
          </a:bodyPr>
          <a:lstStyle/>
          <a:p>
            <a:pPr marL="0" marR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n-lt"/>
            </a:endParaRPr>
          </a:p>
          <a:p>
            <a:pPr marL="0" marR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GB" dirty="0">
              <a:latin typeface="+mn-lt"/>
            </a:endParaRPr>
          </a:p>
          <a:p>
            <a:pPr marL="0" marR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n-lt"/>
            </a:endParaRPr>
          </a:p>
          <a:p>
            <a:pPr marL="0" marR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sz="2400" b="0" i="0" u="none" strike="noStrike" cap="none" normalizeH="0" baseline="0" dirty="0" smtClean="0">
                <a:ln>
                  <a:noFill/>
                </a:ln>
                <a:solidFill>
                  <a:srgbClr val="FA8214"/>
                </a:solidFill>
                <a:effectLst/>
                <a:latin typeface="+mn-lt"/>
              </a:rPr>
              <a:t>Knowledge of</a:t>
            </a:r>
            <a:r>
              <a:rPr kumimoji="0" lang="en-GB" sz="2400" b="0" i="0" u="none" strike="noStrike" cap="none" normalizeH="0" dirty="0" smtClean="0">
                <a:ln>
                  <a:noFill/>
                </a:ln>
                <a:solidFill>
                  <a:srgbClr val="FA8214"/>
                </a:solidFill>
                <a:effectLst/>
                <a:latin typeface="+mn-lt"/>
              </a:rPr>
              <a:t> External World</a:t>
            </a:r>
            <a:endParaRPr kumimoji="0" lang="en-GB" sz="2400" b="0" i="0" u="none" strike="noStrike" cap="none" normalizeH="0" baseline="0" dirty="0" smtClean="0">
              <a:ln>
                <a:noFill/>
              </a:ln>
              <a:solidFill>
                <a:srgbClr val="FA8214"/>
              </a:solidFill>
              <a:effectLst/>
              <a:latin typeface="+mn-lt"/>
            </a:endParaRPr>
          </a:p>
        </p:txBody>
      </p:sp>
      <p:sp>
        <p:nvSpPr>
          <p:cNvPr id="6" name="Rectangle 5"/>
          <p:cNvSpPr/>
          <p:nvPr/>
        </p:nvSpPr>
        <p:spPr bwMode="auto">
          <a:xfrm>
            <a:off x="390139" y="2728542"/>
            <a:ext cx="8064896" cy="1708570"/>
          </a:xfrm>
          <a:prstGeom prst="rect">
            <a:avLst/>
          </a:prstGeom>
          <a:solidFill>
            <a:srgbClr val="92D050">
              <a:alpha val="50000"/>
            </a:srgbClr>
          </a:solidFill>
          <a:ln w="41275" cap="flat" cmpd="sng" algn="ctr">
            <a:noFill/>
            <a:prstDash val="solid"/>
            <a:round/>
            <a:headEnd type="none" w="med" len="med"/>
            <a:tailEnd type="arrow" w="med" len="med"/>
          </a:ln>
          <a:effectLst/>
          <a:extLst/>
        </p:spPr>
        <p:txBody>
          <a:bodyPr vert="horz" wrap="square" lIns="91440" tIns="45720" rIns="91440" bIns="45720" numCol="1" rtlCol="0" anchor="b" anchorCtr="0" compatLnSpc="1">
            <a:prstTxWarp prst="textNoShape">
              <a:avLst/>
            </a:prstTxWarp>
          </a:bodyPr>
          <a:lstStyle/>
          <a:p>
            <a:pPr marL="0" marR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n-lt"/>
            </a:endParaRPr>
          </a:p>
          <a:p>
            <a:pPr marL="0" marR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GB" dirty="0">
              <a:latin typeface="+mn-lt"/>
            </a:endParaRPr>
          </a:p>
          <a:p>
            <a:pPr marL="0" marR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n-lt"/>
            </a:endParaRPr>
          </a:p>
          <a:p>
            <a:pPr marL="0" marR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sz="2400" b="0" i="0" u="none" strike="noStrike" cap="none" normalizeH="0" baseline="0" dirty="0" smtClean="0">
                <a:ln>
                  <a:noFill/>
                </a:ln>
                <a:solidFill>
                  <a:srgbClr val="03AD2B"/>
                </a:solidFill>
                <a:effectLst/>
                <a:latin typeface="+mn-lt"/>
              </a:rPr>
              <a:t>Modelling and Analysis</a:t>
            </a:r>
            <a:r>
              <a:rPr kumimoji="0" lang="en-GB" sz="2400" b="0" i="0" u="none" strike="noStrike" cap="none" normalizeH="0" dirty="0" smtClean="0">
                <a:ln>
                  <a:noFill/>
                </a:ln>
                <a:solidFill>
                  <a:srgbClr val="03AD2B"/>
                </a:solidFill>
                <a:effectLst/>
                <a:latin typeface="+mn-lt"/>
              </a:rPr>
              <a:t> Errors</a:t>
            </a:r>
            <a:endParaRPr kumimoji="0" lang="en-GB" sz="2400" b="0" i="0" u="none" strike="noStrike" cap="none" normalizeH="0" baseline="0" dirty="0" smtClean="0">
              <a:ln>
                <a:noFill/>
              </a:ln>
              <a:solidFill>
                <a:srgbClr val="03AD2B"/>
              </a:solidFill>
              <a:effectLst/>
              <a:latin typeface="+mn-lt"/>
            </a:endParaRPr>
          </a:p>
        </p:txBody>
      </p:sp>
      <p:sp>
        <p:nvSpPr>
          <p:cNvPr id="8" name="Left Arrow Callout 7"/>
          <p:cNvSpPr/>
          <p:nvPr/>
        </p:nvSpPr>
        <p:spPr bwMode="auto">
          <a:xfrm>
            <a:off x="6588224" y="3340610"/>
            <a:ext cx="1946198" cy="900100"/>
          </a:xfrm>
          <a:prstGeom prst="leftArrowCallout">
            <a:avLst>
              <a:gd name="adj1" fmla="val 17405"/>
              <a:gd name="adj2" fmla="val 15506"/>
              <a:gd name="adj3" fmla="val 17405"/>
              <a:gd name="adj4" fmla="val 75258"/>
            </a:avLst>
          </a:prstGeom>
          <a:solidFill>
            <a:schemeClr val="bg1"/>
          </a:solidFill>
          <a:ln w="4127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 w="med" len="med"/>
          </a:ln>
          <a:effectLst/>
          <a:ex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</a:rPr>
              <a:t>Very Difficult.</a:t>
            </a:r>
            <a:r>
              <a:rPr kumimoji="0" lang="en-GB" sz="16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</a:rPr>
              <a:t>  </a:t>
            </a:r>
            <a:br>
              <a:rPr kumimoji="0" lang="en-GB" sz="16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</a:rPr>
            </a:br>
            <a:r>
              <a:rPr kumimoji="0" lang="en-GB" sz="16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</a:rPr>
              <a:t>Expertise and Judgement</a:t>
            </a:r>
            <a:endParaRPr kumimoji="0" lang="en-GB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220367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r>
              <a:rPr lang="en-GB" sz="2800" dirty="0" smtClean="0"/>
              <a:t>A few types of uncertainty</a:t>
            </a:r>
            <a:endParaRPr lang="en-GB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2114" y="1052736"/>
            <a:ext cx="8356600" cy="4894262"/>
          </a:xfr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ts val="200"/>
              </a:spcBef>
            </a:pPr>
            <a:r>
              <a:rPr lang="en-GB" sz="2200" dirty="0" smtClean="0"/>
              <a:t>Stochastic or Aleatory (physical randomness)</a:t>
            </a:r>
          </a:p>
          <a:p>
            <a:pPr>
              <a:spcBef>
                <a:spcPts val="200"/>
              </a:spcBef>
            </a:pPr>
            <a:r>
              <a:rPr lang="en-GB" sz="2200" dirty="0" smtClean="0"/>
              <a:t>Actor (behaviour of others)</a:t>
            </a:r>
            <a:endParaRPr lang="en-GB" sz="2200" dirty="0"/>
          </a:p>
          <a:p>
            <a:pPr>
              <a:spcBef>
                <a:spcPts val="200"/>
              </a:spcBef>
            </a:pPr>
            <a:r>
              <a:rPr lang="en-GB" sz="2200" dirty="0"/>
              <a:t>Epistemological </a:t>
            </a:r>
            <a:r>
              <a:rPr lang="en-GB" sz="2200" dirty="0" smtClean="0"/>
              <a:t>(</a:t>
            </a:r>
            <a:r>
              <a:rPr lang="en-GB" sz="2200" dirty="0"/>
              <a:t>lack of </a:t>
            </a:r>
            <a:r>
              <a:rPr lang="en-GB" sz="2200" dirty="0" smtClean="0"/>
              <a:t>knowledge)</a:t>
            </a:r>
          </a:p>
          <a:p>
            <a:pPr marL="0" indent="0">
              <a:spcBef>
                <a:spcPts val="200"/>
              </a:spcBef>
              <a:buNone/>
            </a:pPr>
            <a:endParaRPr lang="en-GB" sz="2200" dirty="0" smtClean="0"/>
          </a:p>
          <a:p>
            <a:pPr marL="0" indent="0">
              <a:spcBef>
                <a:spcPts val="200"/>
              </a:spcBef>
              <a:buNone/>
            </a:pPr>
            <a:endParaRPr lang="en-GB" sz="2200" dirty="0"/>
          </a:p>
          <a:p>
            <a:pPr>
              <a:spcBef>
                <a:spcPts val="200"/>
              </a:spcBef>
            </a:pPr>
            <a:r>
              <a:rPr lang="en-GB" sz="2200" dirty="0" smtClean="0"/>
              <a:t>Judgemental (what to include in models and analyses)</a:t>
            </a:r>
            <a:endParaRPr lang="en-GB" sz="2200" dirty="0"/>
          </a:p>
          <a:p>
            <a:pPr>
              <a:spcBef>
                <a:spcPts val="200"/>
              </a:spcBef>
            </a:pPr>
            <a:r>
              <a:rPr lang="en-GB" sz="2200" dirty="0"/>
              <a:t>Computational </a:t>
            </a:r>
            <a:r>
              <a:rPr lang="en-GB" sz="2200" dirty="0" smtClean="0"/>
              <a:t>(</a:t>
            </a:r>
            <a:r>
              <a:rPr lang="en-GB" sz="2200" dirty="0"/>
              <a:t>inaccurate calculations – and mistakes)</a:t>
            </a:r>
          </a:p>
          <a:p>
            <a:pPr>
              <a:spcBef>
                <a:spcPts val="200"/>
              </a:spcBef>
            </a:pPr>
            <a:r>
              <a:rPr lang="en-GB" sz="2200" dirty="0" smtClean="0"/>
              <a:t>Modelling error (imperfect </a:t>
            </a:r>
            <a:r>
              <a:rPr lang="en-GB" sz="2200" dirty="0"/>
              <a:t>fit of the real world</a:t>
            </a:r>
            <a:r>
              <a:rPr lang="en-GB" sz="2200" dirty="0" smtClean="0"/>
              <a:t>)</a:t>
            </a:r>
          </a:p>
          <a:p>
            <a:pPr marL="0" indent="0">
              <a:spcBef>
                <a:spcPts val="200"/>
              </a:spcBef>
              <a:buNone/>
            </a:pPr>
            <a:endParaRPr lang="en-GB" sz="2200" dirty="0" smtClean="0"/>
          </a:p>
          <a:p>
            <a:pPr marL="0" indent="0">
              <a:spcBef>
                <a:spcPts val="200"/>
              </a:spcBef>
              <a:buNone/>
            </a:pPr>
            <a:endParaRPr lang="en-GB" sz="2200" dirty="0" smtClean="0"/>
          </a:p>
          <a:p>
            <a:pPr>
              <a:spcBef>
                <a:spcPts val="200"/>
              </a:spcBef>
            </a:pPr>
            <a:r>
              <a:rPr lang="en-GB" sz="2200" dirty="0" smtClean="0"/>
              <a:t>Ambiguities </a:t>
            </a:r>
            <a:r>
              <a:rPr lang="en-GB" sz="2200" dirty="0"/>
              <a:t>(ill-defined </a:t>
            </a:r>
            <a:r>
              <a:rPr lang="en-GB" sz="2200" dirty="0" smtClean="0"/>
              <a:t>meaning, e.g. choice of attributes) </a:t>
            </a:r>
            <a:endParaRPr lang="en-GB" sz="2200" dirty="0"/>
          </a:p>
          <a:p>
            <a:pPr>
              <a:spcBef>
                <a:spcPts val="200"/>
              </a:spcBef>
            </a:pPr>
            <a:r>
              <a:rPr lang="en-GB" sz="2200" dirty="0" smtClean="0"/>
              <a:t>Value, Social and Ethical (legal, governance, representational)</a:t>
            </a:r>
          </a:p>
          <a:p>
            <a:pPr>
              <a:spcBef>
                <a:spcPts val="200"/>
              </a:spcBef>
            </a:pPr>
            <a:r>
              <a:rPr lang="en-GB" sz="2200" dirty="0"/>
              <a:t>Depth of Modelling (Is the analysis requisite for its purpose</a:t>
            </a:r>
            <a:r>
              <a:rPr lang="en-GB" sz="2200" dirty="0" smtClean="0"/>
              <a:t>)</a:t>
            </a:r>
            <a:endParaRPr lang="en-GB" sz="2200" dirty="0"/>
          </a:p>
        </p:txBody>
      </p:sp>
      <p:sp>
        <p:nvSpPr>
          <p:cNvPr id="4" name="Rectangle 3"/>
          <p:cNvSpPr/>
          <p:nvPr/>
        </p:nvSpPr>
        <p:spPr bwMode="auto">
          <a:xfrm>
            <a:off x="390526" y="4653136"/>
            <a:ext cx="8064896" cy="1581118"/>
          </a:xfrm>
          <a:prstGeom prst="rect">
            <a:avLst/>
          </a:prstGeom>
          <a:solidFill>
            <a:srgbClr val="FF7575">
              <a:alpha val="49804"/>
            </a:srgbClr>
          </a:solidFill>
          <a:ln w="41275" cap="flat" cmpd="sng" algn="ctr">
            <a:noFill/>
            <a:prstDash val="solid"/>
            <a:round/>
            <a:headEnd type="none" w="med" len="med"/>
            <a:tailEnd type="arrow" w="med" len="med"/>
          </a:ln>
          <a:effectLst/>
          <a:extLst/>
        </p:spPr>
        <p:txBody>
          <a:bodyPr vert="horz" wrap="square" lIns="91440" tIns="45720" rIns="91440" bIns="45720" numCol="1" rtlCol="0" anchor="b" anchorCtr="0" compatLnSpc="1">
            <a:prstTxWarp prst="textNoShape">
              <a:avLst/>
            </a:prstTxWarp>
          </a:bodyPr>
          <a:lstStyle/>
          <a:p>
            <a:pPr marL="0" marR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n-lt"/>
            </a:endParaRPr>
          </a:p>
          <a:p>
            <a:pPr marL="0" marR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GB" dirty="0" smtClean="0">
              <a:latin typeface="+mn-lt"/>
            </a:endParaRPr>
          </a:p>
          <a:p>
            <a:pPr marL="0" marR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400" b="0" i="0" u="none" strike="noStrike" cap="none" normalizeH="0" baseline="0" dirty="0" smtClean="0">
              <a:ln>
                <a:noFill/>
              </a:ln>
              <a:solidFill>
                <a:srgbClr val="006600"/>
              </a:solidFill>
              <a:effectLst/>
              <a:latin typeface="+mn-lt"/>
            </a:endParaRPr>
          </a:p>
          <a:p>
            <a:pPr marL="0" marR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+mn-lt"/>
              </a:rPr>
              <a:t>Internal Uncertainties about</a:t>
            </a:r>
            <a:r>
              <a:rPr kumimoji="0" lang="en-GB" sz="2400" b="0" i="0" u="none" strike="noStrike" cap="none" normalizeH="0" dirty="0" smtClean="0">
                <a:ln>
                  <a:noFill/>
                </a:ln>
                <a:solidFill>
                  <a:srgbClr val="FF0000"/>
                </a:solidFill>
                <a:effectLst/>
                <a:latin typeface="+mn-lt"/>
              </a:rPr>
              <a:t> Ourselves</a:t>
            </a:r>
            <a:endParaRPr kumimoji="0" lang="en-GB" sz="24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+mn-lt"/>
            </a:endParaRPr>
          </a:p>
        </p:txBody>
      </p:sp>
      <p:sp>
        <p:nvSpPr>
          <p:cNvPr id="5" name="Rectangle 4"/>
          <p:cNvSpPr/>
          <p:nvPr/>
        </p:nvSpPr>
        <p:spPr bwMode="auto">
          <a:xfrm>
            <a:off x="390526" y="997064"/>
            <a:ext cx="8064896" cy="1567840"/>
          </a:xfrm>
          <a:prstGeom prst="rect">
            <a:avLst/>
          </a:prstGeom>
          <a:solidFill>
            <a:srgbClr val="FFFF00">
              <a:alpha val="50000"/>
            </a:srgbClr>
          </a:solidFill>
          <a:ln w="41275" cap="flat" cmpd="sng" algn="ctr">
            <a:noFill/>
            <a:prstDash val="solid"/>
            <a:round/>
            <a:headEnd type="none" w="med" len="med"/>
            <a:tailEnd type="arrow" w="med" len="med"/>
          </a:ln>
          <a:effectLst/>
          <a:extLst/>
        </p:spPr>
        <p:txBody>
          <a:bodyPr vert="horz" wrap="square" lIns="91440" tIns="45720" rIns="91440" bIns="45720" numCol="1" rtlCol="0" anchor="b" anchorCtr="0" compatLnSpc="1">
            <a:prstTxWarp prst="textNoShape">
              <a:avLst/>
            </a:prstTxWarp>
          </a:bodyPr>
          <a:lstStyle/>
          <a:p>
            <a:pPr marL="0" marR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n-lt"/>
            </a:endParaRPr>
          </a:p>
          <a:p>
            <a:pPr marL="0" marR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GB" dirty="0">
              <a:latin typeface="+mn-lt"/>
            </a:endParaRPr>
          </a:p>
          <a:p>
            <a:pPr marL="0" marR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n-lt"/>
            </a:endParaRPr>
          </a:p>
          <a:p>
            <a:pPr marL="0" marR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sz="2400" b="0" i="0" u="none" strike="noStrike" cap="none" normalizeH="0" baseline="0" dirty="0" smtClean="0">
                <a:ln>
                  <a:noFill/>
                </a:ln>
                <a:solidFill>
                  <a:srgbClr val="FA8214"/>
                </a:solidFill>
                <a:effectLst/>
                <a:latin typeface="+mn-lt"/>
              </a:rPr>
              <a:t>Knowledge of</a:t>
            </a:r>
            <a:r>
              <a:rPr kumimoji="0" lang="en-GB" sz="2400" b="0" i="0" u="none" strike="noStrike" cap="none" normalizeH="0" dirty="0" smtClean="0">
                <a:ln>
                  <a:noFill/>
                </a:ln>
                <a:solidFill>
                  <a:srgbClr val="FA8214"/>
                </a:solidFill>
                <a:effectLst/>
                <a:latin typeface="+mn-lt"/>
              </a:rPr>
              <a:t> External World</a:t>
            </a:r>
            <a:endParaRPr kumimoji="0" lang="en-GB" sz="2400" b="0" i="0" u="none" strike="noStrike" cap="none" normalizeH="0" baseline="0" dirty="0" smtClean="0">
              <a:ln>
                <a:noFill/>
              </a:ln>
              <a:solidFill>
                <a:srgbClr val="FA8214"/>
              </a:solidFill>
              <a:effectLst/>
              <a:latin typeface="+mn-lt"/>
            </a:endParaRPr>
          </a:p>
        </p:txBody>
      </p:sp>
      <p:sp>
        <p:nvSpPr>
          <p:cNvPr id="6" name="Rectangle 5"/>
          <p:cNvSpPr/>
          <p:nvPr/>
        </p:nvSpPr>
        <p:spPr bwMode="auto">
          <a:xfrm>
            <a:off x="390139" y="2728542"/>
            <a:ext cx="8064896" cy="1708570"/>
          </a:xfrm>
          <a:prstGeom prst="rect">
            <a:avLst/>
          </a:prstGeom>
          <a:solidFill>
            <a:srgbClr val="92D050">
              <a:alpha val="50000"/>
            </a:srgbClr>
          </a:solidFill>
          <a:ln w="41275" cap="flat" cmpd="sng" algn="ctr">
            <a:noFill/>
            <a:prstDash val="solid"/>
            <a:round/>
            <a:headEnd type="none" w="med" len="med"/>
            <a:tailEnd type="arrow" w="med" len="med"/>
          </a:ln>
          <a:effectLst/>
          <a:extLst/>
        </p:spPr>
        <p:txBody>
          <a:bodyPr vert="horz" wrap="square" lIns="91440" tIns="45720" rIns="91440" bIns="45720" numCol="1" rtlCol="0" anchor="b" anchorCtr="0" compatLnSpc="1">
            <a:prstTxWarp prst="textNoShape">
              <a:avLst/>
            </a:prstTxWarp>
          </a:bodyPr>
          <a:lstStyle/>
          <a:p>
            <a:pPr marL="0" marR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n-lt"/>
            </a:endParaRPr>
          </a:p>
          <a:p>
            <a:pPr marL="0" marR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GB" dirty="0">
              <a:latin typeface="+mn-lt"/>
            </a:endParaRPr>
          </a:p>
          <a:p>
            <a:pPr marL="0" marR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n-lt"/>
            </a:endParaRPr>
          </a:p>
          <a:p>
            <a:pPr marL="0" marR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sz="2400" b="0" i="0" u="none" strike="noStrike" cap="none" normalizeH="0" baseline="0" dirty="0" smtClean="0">
                <a:ln>
                  <a:noFill/>
                </a:ln>
                <a:solidFill>
                  <a:srgbClr val="03AD2B"/>
                </a:solidFill>
                <a:effectLst/>
                <a:latin typeface="+mn-lt"/>
              </a:rPr>
              <a:t>Modelling and Analysis</a:t>
            </a:r>
            <a:r>
              <a:rPr kumimoji="0" lang="en-GB" sz="2400" b="0" i="0" u="none" strike="noStrike" cap="none" normalizeH="0" dirty="0" smtClean="0">
                <a:ln>
                  <a:noFill/>
                </a:ln>
                <a:solidFill>
                  <a:srgbClr val="03AD2B"/>
                </a:solidFill>
                <a:effectLst/>
                <a:latin typeface="+mn-lt"/>
              </a:rPr>
              <a:t> Errors</a:t>
            </a:r>
            <a:endParaRPr kumimoji="0" lang="en-GB" sz="2400" b="0" i="0" u="none" strike="noStrike" cap="none" normalizeH="0" baseline="0" dirty="0" smtClean="0">
              <a:ln>
                <a:noFill/>
              </a:ln>
              <a:solidFill>
                <a:srgbClr val="03AD2B"/>
              </a:solidFill>
              <a:effectLst/>
              <a:latin typeface="+mn-lt"/>
            </a:endParaRPr>
          </a:p>
        </p:txBody>
      </p:sp>
      <p:sp>
        <p:nvSpPr>
          <p:cNvPr id="7" name="Left Arrow Callout 6"/>
          <p:cNvSpPr/>
          <p:nvPr/>
        </p:nvSpPr>
        <p:spPr bwMode="auto">
          <a:xfrm>
            <a:off x="7164288" y="4604974"/>
            <a:ext cx="1800200" cy="593179"/>
          </a:xfrm>
          <a:prstGeom prst="leftArrowCallout">
            <a:avLst>
              <a:gd name="adj1" fmla="val 25000"/>
              <a:gd name="adj2" fmla="val 25000"/>
              <a:gd name="adj3" fmla="val 25000"/>
              <a:gd name="adj4" fmla="val 75258"/>
            </a:avLst>
          </a:prstGeom>
          <a:solidFill>
            <a:schemeClr val="bg1"/>
          </a:solidFill>
          <a:ln w="4127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 w="med" len="med"/>
          </a:ln>
          <a:effectLst/>
          <a:ex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</a:rPr>
              <a:t>Deliberation</a:t>
            </a:r>
          </a:p>
        </p:txBody>
      </p:sp>
    </p:spTree>
    <p:extLst>
      <p:ext uri="{BB962C8B-B14F-4D97-AF65-F5344CB8AC3E}">
        <p14:creationId xmlns:p14="http://schemas.microsoft.com/office/powerpoint/2010/main" val="20726902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r>
              <a:rPr lang="en-GB" sz="2800" dirty="0" smtClean="0"/>
              <a:t>A few types of uncertainty</a:t>
            </a:r>
            <a:endParaRPr lang="en-GB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2114" y="1052736"/>
            <a:ext cx="8356600" cy="4894262"/>
          </a:xfr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ts val="200"/>
              </a:spcBef>
            </a:pPr>
            <a:r>
              <a:rPr lang="en-GB" sz="2200" dirty="0" smtClean="0"/>
              <a:t>Stochastic or Aleatory (physical randomness)</a:t>
            </a:r>
          </a:p>
          <a:p>
            <a:pPr>
              <a:spcBef>
                <a:spcPts val="200"/>
              </a:spcBef>
            </a:pPr>
            <a:r>
              <a:rPr lang="en-GB" sz="2200" dirty="0" smtClean="0"/>
              <a:t>Actor (behaviour of others)</a:t>
            </a:r>
            <a:endParaRPr lang="en-GB" sz="2200" dirty="0"/>
          </a:p>
          <a:p>
            <a:pPr>
              <a:spcBef>
                <a:spcPts val="200"/>
              </a:spcBef>
            </a:pPr>
            <a:r>
              <a:rPr lang="en-GB" sz="2200" dirty="0"/>
              <a:t>Epistemological </a:t>
            </a:r>
            <a:r>
              <a:rPr lang="en-GB" sz="2200" dirty="0" smtClean="0"/>
              <a:t>(</a:t>
            </a:r>
            <a:r>
              <a:rPr lang="en-GB" sz="2200" dirty="0"/>
              <a:t>lack of </a:t>
            </a:r>
            <a:r>
              <a:rPr lang="en-GB" sz="2200" dirty="0" smtClean="0"/>
              <a:t>knowledge)</a:t>
            </a:r>
          </a:p>
          <a:p>
            <a:pPr marL="0" indent="0">
              <a:spcBef>
                <a:spcPts val="200"/>
              </a:spcBef>
              <a:buNone/>
            </a:pPr>
            <a:endParaRPr lang="en-GB" sz="2200" dirty="0" smtClean="0"/>
          </a:p>
          <a:p>
            <a:pPr marL="0" indent="0">
              <a:spcBef>
                <a:spcPts val="200"/>
              </a:spcBef>
              <a:buNone/>
            </a:pPr>
            <a:endParaRPr lang="en-GB" sz="2200" dirty="0"/>
          </a:p>
          <a:p>
            <a:pPr>
              <a:spcBef>
                <a:spcPts val="200"/>
              </a:spcBef>
            </a:pPr>
            <a:r>
              <a:rPr lang="en-GB" sz="2200" dirty="0" smtClean="0"/>
              <a:t>Judgemental (what to include in models and analyses)</a:t>
            </a:r>
            <a:endParaRPr lang="en-GB" sz="2200" dirty="0"/>
          </a:p>
          <a:p>
            <a:pPr>
              <a:spcBef>
                <a:spcPts val="200"/>
              </a:spcBef>
            </a:pPr>
            <a:r>
              <a:rPr lang="en-GB" sz="2200" dirty="0"/>
              <a:t>Computational </a:t>
            </a:r>
            <a:r>
              <a:rPr lang="en-GB" sz="2200" dirty="0" smtClean="0"/>
              <a:t>(</a:t>
            </a:r>
            <a:r>
              <a:rPr lang="en-GB" sz="2200" dirty="0"/>
              <a:t>inaccurate calculations – and mistakes)</a:t>
            </a:r>
          </a:p>
          <a:p>
            <a:pPr>
              <a:spcBef>
                <a:spcPts val="200"/>
              </a:spcBef>
            </a:pPr>
            <a:r>
              <a:rPr lang="en-GB" sz="2200" dirty="0" smtClean="0"/>
              <a:t>Modelling error (imperfect </a:t>
            </a:r>
            <a:r>
              <a:rPr lang="en-GB" sz="2200" dirty="0"/>
              <a:t>fit of the real world</a:t>
            </a:r>
            <a:r>
              <a:rPr lang="en-GB" sz="2200" dirty="0" smtClean="0"/>
              <a:t>)</a:t>
            </a:r>
          </a:p>
          <a:p>
            <a:pPr marL="0" indent="0">
              <a:spcBef>
                <a:spcPts val="200"/>
              </a:spcBef>
              <a:buNone/>
            </a:pPr>
            <a:endParaRPr lang="en-GB" sz="2200" dirty="0" smtClean="0"/>
          </a:p>
          <a:p>
            <a:pPr marL="0" indent="0">
              <a:spcBef>
                <a:spcPts val="200"/>
              </a:spcBef>
              <a:buNone/>
            </a:pPr>
            <a:endParaRPr lang="en-GB" sz="2200" dirty="0" smtClean="0"/>
          </a:p>
          <a:p>
            <a:pPr>
              <a:spcBef>
                <a:spcPts val="200"/>
              </a:spcBef>
            </a:pPr>
            <a:r>
              <a:rPr lang="en-GB" sz="2200" dirty="0" smtClean="0"/>
              <a:t>Ambiguities </a:t>
            </a:r>
            <a:r>
              <a:rPr lang="en-GB" sz="2200" dirty="0"/>
              <a:t>(ill-defined </a:t>
            </a:r>
            <a:r>
              <a:rPr lang="en-GB" sz="2200" dirty="0" smtClean="0"/>
              <a:t>meaning, e.g. choice of attributes) </a:t>
            </a:r>
            <a:endParaRPr lang="en-GB" sz="2200" dirty="0"/>
          </a:p>
          <a:p>
            <a:pPr>
              <a:spcBef>
                <a:spcPts val="200"/>
              </a:spcBef>
            </a:pPr>
            <a:r>
              <a:rPr lang="en-GB" sz="2200" dirty="0" smtClean="0"/>
              <a:t>Value, Social and Ethical (legal, governance, representational)</a:t>
            </a:r>
          </a:p>
          <a:p>
            <a:pPr>
              <a:spcBef>
                <a:spcPts val="200"/>
              </a:spcBef>
            </a:pPr>
            <a:r>
              <a:rPr lang="en-GB" sz="2200" dirty="0"/>
              <a:t>Depth of Modelling (Is the analysis requisite for its purpose</a:t>
            </a:r>
            <a:r>
              <a:rPr lang="en-GB" sz="2200" dirty="0" smtClean="0"/>
              <a:t>)</a:t>
            </a:r>
            <a:endParaRPr lang="en-GB" sz="2200" dirty="0"/>
          </a:p>
        </p:txBody>
      </p:sp>
      <p:sp>
        <p:nvSpPr>
          <p:cNvPr id="4" name="Rectangle 3"/>
          <p:cNvSpPr/>
          <p:nvPr/>
        </p:nvSpPr>
        <p:spPr bwMode="auto">
          <a:xfrm>
            <a:off x="390526" y="4653136"/>
            <a:ext cx="8064896" cy="1581118"/>
          </a:xfrm>
          <a:prstGeom prst="rect">
            <a:avLst/>
          </a:prstGeom>
          <a:solidFill>
            <a:srgbClr val="FF7575">
              <a:alpha val="49804"/>
            </a:srgbClr>
          </a:solidFill>
          <a:ln w="41275" cap="flat" cmpd="sng" algn="ctr">
            <a:noFill/>
            <a:prstDash val="solid"/>
            <a:round/>
            <a:headEnd type="none" w="med" len="med"/>
            <a:tailEnd type="arrow" w="med" len="med"/>
          </a:ln>
          <a:effectLst/>
          <a:extLst/>
        </p:spPr>
        <p:txBody>
          <a:bodyPr vert="horz" wrap="square" lIns="91440" tIns="45720" rIns="91440" bIns="45720" numCol="1" rtlCol="0" anchor="b" anchorCtr="0" compatLnSpc="1">
            <a:prstTxWarp prst="textNoShape">
              <a:avLst/>
            </a:prstTxWarp>
          </a:bodyPr>
          <a:lstStyle/>
          <a:p>
            <a:pPr marL="0" marR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n-lt"/>
            </a:endParaRPr>
          </a:p>
          <a:p>
            <a:pPr marL="0" marR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GB" dirty="0" smtClean="0">
              <a:latin typeface="+mn-lt"/>
            </a:endParaRPr>
          </a:p>
          <a:p>
            <a:pPr marL="0" marR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400" b="0" i="0" u="none" strike="noStrike" cap="none" normalizeH="0" baseline="0" dirty="0" smtClean="0">
              <a:ln>
                <a:noFill/>
              </a:ln>
              <a:solidFill>
                <a:srgbClr val="006600"/>
              </a:solidFill>
              <a:effectLst/>
              <a:latin typeface="+mn-lt"/>
            </a:endParaRPr>
          </a:p>
          <a:p>
            <a:pPr marL="0" marR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+mn-lt"/>
              </a:rPr>
              <a:t>Internal Uncertainties about</a:t>
            </a:r>
            <a:r>
              <a:rPr kumimoji="0" lang="en-GB" sz="2400" b="0" i="0" u="none" strike="noStrike" cap="none" normalizeH="0" dirty="0" smtClean="0">
                <a:ln>
                  <a:noFill/>
                </a:ln>
                <a:solidFill>
                  <a:srgbClr val="FF0000"/>
                </a:solidFill>
                <a:effectLst/>
                <a:latin typeface="+mn-lt"/>
              </a:rPr>
              <a:t> Ourselves</a:t>
            </a:r>
            <a:endParaRPr kumimoji="0" lang="en-GB" sz="24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+mn-lt"/>
            </a:endParaRPr>
          </a:p>
        </p:txBody>
      </p:sp>
      <p:sp>
        <p:nvSpPr>
          <p:cNvPr id="5" name="Rectangle 4"/>
          <p:cNvSpPr/>
          <p:nvPr/>
        </p:nvSpPr>
        <p:spPr bwMode="auto">
          <a:xfrm>
            <a:off x="390526" y="997064"/>
            <a:ext cx="8064896" cy="1567840"/>
          </a:xfrm>
          <a:prstGeom prst="rect">
            <a:avLst/>
          </a:prstGeom>
          <a:solidFill>
            <a:srgbClr val="FFFF00">
              <a:alpha val="50000"/>
            </a:srgbClr>
          </a:solidFill>
          <a:ln w="41275" cap="flat" cmpd="sng" algn="ctr">
            <a:noFill/>
            <a:prstDash val="solid"/>
            <a:round/>
            <a:headEnd type="none" w="med" len="med"/>
            <a:tailEnd type="arrow" w="med" len="med"/>
          </a:ln>
          <a:effectLst/>
          <a:extLst/>
        </p:spPr>
        <p:txBody>
          <a:bodyPr vert="horz" wrap="square" lIns="91440" tIns="45720" rIns="91440" bIns="45720" numCol="1" rtlCol="0" anchor="b" anchorCtr="0" compatLnSpc="1">
            <a:prstTxWarp prst="textNoShape">
              <a:avLst/>
            </a:prstTxWarp>
          </a:bodyPr>
          <a:lstStyle/>
          <a:p>
            <a:pPr marL="0" marR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n-lt"/>
            </a:endParaRPr>
          </a:p>
          <a:p>
            <a:pPr marL="0" marR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GB" dirty="0">
              <a:latin typeface="+mn-lt"/>
            </a:endParaRPr>
          </a:p>
          <a:p>
            <a:pPr marL="0" marR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n-lt"/>
            </a:endParaRPr>
          </a:p>
          <a:p>
            <a:pPr marL="0" marR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sz="2400" b="0" i="0" u="none" strike="noStrike" cap="none" normalizeH="0" baseline="0" dirty="0" smtClean="0">
                <a:ln>
                  <a:noFill/>
                </a:ln>
                <a:solidFill>
                  <a:srgbClr val="FA8214"/>
                </a:solidFill>
                <a:effectLst/>
                <a:latin typeface="+mn-lt"/>
              </a:rPr>
              <a:t>Knowledge of</a:t>
            </a:r>
            <a:r>
              <a:rPr kumimoji="0" lang="en-GB" sz="2400" b="0" i="0" u="none" strike="noStrike" cap="none" normalizeH="0" dirty="0" smtClean="0">
                <a:ln>
                  <a:noFill/>
                </a:ln>
                <a:solidFill>
                  <a:srgbClr val="FA8214"/>
                </a:solidFill>
                <a:effectLst/>
                <a:latin typeface="+mn-lt"/>
              </a:rPr>
              <a:t> External World</a:t>
            </a:r>
            <a:endParaRPr kumimoji="0" lang="en-GB" sz="2400" b="0" i="0" u="none" strike="noStrike" cap="none" normalizeH="0" baseline="0" dirty="0" smtClean="0">
              <a:ln>
                <a:noFill/>
              </a:ln>
              <a:solidFill>
                <a:srgbClr val="FA8214"/>
              </a:solidFill>
              <a:effectLst/>
              <a:latin typeface="+mn-lt"/>
            </a:endParaRPr>
          </a:p>
        </p:txBody>
      </p:sp>
      <p:sp>
        <p:nvSpPr>
          <p:cNvPr id="6" name="Rectangle 5"/>
          <p:cNvSpPr/>
          <p:nvPr/>
        </p:nvSpPr>
        <p:spPr bwMode="auto">
          <a:xfrm>
            <a:off x="390139" y="2728542"/>
            <a:ext cx="8064896" cy="1708570"/>
          </a:xfrm>
          <a:prstGeom prst="rect">
            <a:avLst/>
          </a:prstGeom>
          <a:solidFill>
            <a:srgbClr val="92D050">
              <a:alpha val="50000"/>
            </a:srgbClr>
          </a:solidFill>
          <a:ln w="41275" cap="flat" cmpd="sng" algn="ctr">
            <a:noFill/>
            <a:prstDash val="solid"/>
            <a:round/>
            <a:headEnd type="none" w="med" len="med"/>
            <a:tailEnd type="arrow" w="med" len="med"/>
          </a:ln>
          <a:effectLst/>
          <a:extLst/>
        </p:spPr>
        <p:txBody>
          <a:bodyPr vert="horz" wrap="square" lIns="91440" tIns="45720" rIns="91440" bIns="45720" numCol="1" rtlCol="0" anchor="b" anchorCtr="0" compatLnSpc="1">
            <a:prstTxWarp prst="textNoShape">
              <a:avLst/>
            </a:prstTxWarp>
          </a:bodyPr>
          <a:lstStyle/>
          <a:p>
            <a:pPr marL="0" marR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n-lt"/>
            </a:endParaRPr>
          </a:p>
          <a:p>
            <a:pPr marL="0" marR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GB" dirty="0">
              <a:latin typeface="+mn-lt"/>
            </a:endParaRPr>
          </a:p>
          <a:p>
            <a:pPr marL="0" marR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n-lt"/>
            </a:endParaRPr>
          </a:p>
          <a:p>
            <a:pPr marL="0" marR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sz="2400" b="0" i="0" u="none" strike="noStrike" cap="none" normalizeH="0" baseline="0" dirty="0" smtClean="0">
                <a:ln>
                  <a:noFill/>
                </a:ln>
                <a:solidFill>
                  <a:srgbClr val="03AD2B"/>
                </a:solidFill>
                <a:effectLst/>
                <a:latin typeface="+mn-lt"/>
              </a:rPr>
              <a:t>Modelling and Analysis</a:t>
            </a:r>
            <a:r>
              <a:rPr kumimoji="0" lang="en-GB" sz="2400" b="0" i="0" u="none" strike="noStrike" cap="none" normalizeH="0" dirty="0" smtClean="0">
                <a:ln>
                  <a:noFill/>
                </a:ln>
                <a:solidFill>
                  <a:srgbClr val="03AD2B"/>
                </a:solidFill>
                <a:effectLst/>
                <a:latin typeface="+mn-lt"/>
              </a:rPr>
              <a:t> Errors</a:t>
            </a:r>
            <a:endParaRPr kumimoji="0" lang="en-GB" sz="2400" b="0" i="0" u="none" strike="noStrike" cap="none" normalizeH="0" baseline="0" dirty="0" smtClean="0">
              <a:ln>
                <a:noFill/>
              </a:ln>
              <a:solidFill>
                <a:srgbClr val="03AD2B"/>
              </a:solidFill>
              <a:effectLst/>
              <a:latin typeface="+mn-lt"/>
            </a:endParaRPr>
          </a:p>
        </p:txBody>
      </p:sp>
      <p:sp>
        <p:nvSpPr>
          <p:cNvPr id="7" name="Left Arrow Callout 6"/>
          <p:cNvSpPr/>
          <p:nvPr/>
        </p:nvSpPr>
        <p:spPr bwMode="auto">
          <a:xfrm>
            <a:off x="7164288" y="5013176"/>
            <a:ext cx="1800200" cy="593179"/>
          </a:xfrm>
          <a:prstGeom prst="leftArrowCallout">
            <a:avLst>
              <a:gd name="adj1" fmla="val 25000"/>
              <a:gd name="adj2" fmla="val 25000"/>
              <a:gd name="adj3" fmla="val 25000"/>
              <a:gd name="adj4" fmla="val 75258"/>
            </a:avLst>
          </a:prstGeom>
          <a:solidFill>
            <a:schemeClr val="bg1"/>
          </a:solidFill>
          <a:ln w="4127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 w="med" len="med"/>
          </a:ln>
          <a:effectLst/>
          <a:ex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</a:rPr>
              <a:t>Deliberation</a:t>
            </a:r>
          </a:p>
        </p:txBody>
      </p:sp>
    </p:spTree>
    <p:extLst>
      <p:ext uri="{BB962C8B-B14F-4D97-AF65-F5344CB8AC3E}">
        <p14:creationId xmlns:p14="http://schemas.microsoft.com/office/powerpoint/2010/main" val="23045413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r>
              <a:rPr lang="en-GB" sz="2800" dirty="0" smtClean="0"/>
              <a:t>A few types of uncertainty</a:t>
            </a:r>
            <a:endParaRPr lang="en-GB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2114" y="1052736"/>
            <a:ext cx="8356600" cy="4894262"/>
          </a:xfr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ts val="200"/>
              </a:spcBef>
            </a:pPr>
            <a:r>
              <a:rPr lang="en-GB" sz="2200" dirty="0" smtClean="0"/>
              <a:t>Stochastic or Aleatory (physical randomness)</a:t>
            </a:r>
          </a:p>
          <a:p>
            <a:pPr>
              <a:spcBef>
                <a:spcPts val="200"/>
              </a:spcBef>
            </a:pPr>
            <a:r>
              <a:rPr lang="en-GB" sz="2200" dirty="0" smtClean="0"/>
              <a:t>Actor (behaviour of others)</a:t>
            </a:r>
            <a:endParaRPr lang="en-GB" sz="2200" dirty="0"/>
          </a:p>
          <a:p>
            <a:pPr>
              <a:spcBef>
                <a:spcPts val="200"/>
              </a:spcBef>
            </a:pPr>
            <a:r>
              <a:rPr lang="en-GB" sz="2200" dirty="0"/>
              <a:t>Epistemological </a:t>
            </a:r>
            <a:r>
              <a:rPr lang="en-GB" sz="2200" dirty="0" smtClean="0"/>
              <a:t>(</a:t>
            </a:r>
            <a:r>
              <a:rPr lang="en-GB" sz="2200" dirty="0"/>
              <a:t>lack of </a:t>
            </a:r>
            <a:r>
              <a:rPr lang="en-GB" sz="2200" dirty="0" smtClean="0"/>
              <a:t>knowledge)</a:t>
            </a:r>
          </a:p>
          <a:p>
            <a:pPr marL="0" indent="0">
              <a:spcBef>
                <a:spcPts val="200"/>
              </a:spcBef>
              <a:buNone/>
            </a:pPr>
            <a:endParaRPr lang="en-GB" sz="2200" dirty="0" smtClean="0"/>
          </a:p>
          <a:p>
            <a:pPr marL="0" indent="0">
              <a:spcBef>
                <a:spcPts val="200"/>
              </a:spcBef>
              <a:buNone/>
            </a:pPr>
            <a:endParaRPr lang="en-GB" sz="2200" dirty="0"/>
          </a:p>
          <a:p>
            <a:pPr>
              <a:spcBef>
                <a:spcPts val="200"/>
              </a:spcBef>
            </a:pPr>
            <a:r>
              <a:rPr lang="en-GB" sz="2200" dirty="0" smtClean="0"/>
              <a:t>Judgemental (what to include in models and analyses)</a:t>
            </a:r>
            <a:endParaRPr lang="en-GB" sz="2200" dirty="0"/>
          </a:p>
          <a:p>
            <a:pPr>
              <a:spcBef>
                <a:spcPts val="200"/>
              </a:spcBef>
            </a:pPr>
            <a:r>
              <a:rPr lang="en-GB" sz="2200" dirty="0"/>
              <a:t>Computational </a:t>
            </a:r>
            <a:r>
              <a:rPr lang="en-GB" sz="2200" dirty="0" smtClean="0"/>
              <a:t>(</a:t>
            </a:r>
            <a:r>
              <a:rPr lang="en-GB" sz="2200" dirty="0"/>
              <a:t>inaccurate calculations – and mistakes)</a:t>
            </a:r>
          </a:p>
          <a:p>
            <a:pPr>
              <a:spcBef>
                <a:spcPts val="200"/>
              </a:spcBef>
            </a:pPr>
            <a:r>
              <a:rPr lang="en-GB" sz="2200" dirty="0" smtClean="0"/>
              <a:t>Modelling error (imperfect </a:t>
            </a:r>
            <a:r>
              <a:rPr lang="en-GB" sz="2200" dirty="0"/>
              <a:t>fit of the real world</a:t>
            </a:r>
            <a:r>
              <a:rPr lang="en-GB" sz="2200" dirty="0" smtClean="0"/>
              <a:t>)</a:t>
            </a:r>
          </a:p>
          <a:p>
            <a:pPr marL="0" indent="0">
              <a:spcBef>
                <a:spcPts val="200"/>
              </a:spcBef>
              <a:buNone/>
            </a:pPr>
            <a:endParaRPr lang="en-GB" sz="2200" dirty="0" smtClean="0"/>
          </a:p>
          <a:p>
            <a:pPr marL="0" indent="0">
              <a:spcBef>
                <a:spcPts val="200"/>
              </a:spcBef>
              <a:buNone/>
            </a:pPr>
            <a:endParaRPr lang="en-GB" sz="2200" dirty="0" smtClean="0"/>
          </a:p>
          <a:p>
            <a:pPr>
              <a:spcBef>
                <a:spcPts val="200"/>
              </a:spcBef>
            </a:pPr>
            <a:r>
              <a:rPr lang="en-GB" sz="2200" dirty="0" smtClean="0"/>
              <a:t>Ambiguities </a:t>
            </a:r>
            <a:r>
              <a:rPr lang="en-GB" sz="2200" dirty="0"/>
              <a:t>(ill-defined </a:t>
            </a:r>
            <a:r>
              <a:rPr lang="en-GB" sz="2200" dirty="0" smtClean="0"/>
              <a:t>meaning, e.g. choice of attributes) </a:t>
            </a:r>
            <a:endParaRPr lang="en-GB" sz="2200" dirty="0"/>
          </a:p>
          <a:p>
            <a:pPr>
              <a:spcBef>
                <a:spcPts val="200"/>
              </a:spcBef>
            </a:pPr>
            <a:r>
              <a:rPr lang="en-GB" sz="2200" dirty="0" smtClean="0"/>
              <a:t>Value, Social and Ethical (legal, governance, representational)</a:t>
            </a:r>
          </a:p>
          <a:p>
            <a:pPr>
              <a:spcBef>
                <a:spcPts val="200"/>
              </a:spcBef>
            </a:pPr>
            <a:r>
              <a:rPr lang="en-GB" sz="2200" dirty="0"/>
              <a:t>Depth of Modelling (Is the analysis requisite for its purpose</a:t>
            </a:r>
            <a:r>
              <a:rPr lang="en-GB" sz="2200" dirty="0" smtClean="0"/>
              <a:t>)</a:t>
            </a:r>
            <a:endParaRPr lang="en-GB" sz="2200" dirty="0"/>
          </a:p>
        </p:txBody>
      </p:sp>
      <p:sp>
        <p:nvSpPr>
          <p:cNvPr id="4" name="Rectangle 3"/>
          <p:cNvSpPr/>
          <p:nvPr/>
        </p:nvSpPr>
        <p:spPr bwMode="auto">
          <a:xfrm>
            <a:off x="390526" y="4653136"/>
            <a:ext cx="8064896" cy="1581118"/>
          </a:xfrm>
          <a:prstGeom prst="rect">
            <a:avLst/>
          </a:prstGeom>
          <a:solidFill>
            <a:srgbClr val="FF7575">
              <a:alpha val="49804"/>
            </a:srgbClr>
          </a:solidFill>
          <a:ln w="41275" cap="flat" cmpd="sng" algn="ctr">
            <a:noFill/>
            <a:prstDash val="solid"/>
            <a:round/>
            <a:headEnd type="none" w="med" len="med"/>
            <a:tailEnd type="arrow" w="med" len="med"/>
          </a:ln>
          <a:effectLst/>
          <a:extLst/>
        </p:spPr>
        <p:txBody>
          <a:bodyPr vert="horz" wrap="square" lIns="91440" tIns="45720" rIns="91440" bIns="45720" numCol="1" rtlCol="0" anchor="b" anchorCtr="0" compatLnSpc="1">
            <a:prstTxWarp prst="textNoShape">
              <a:avLst/>
            </a:prstTxWarp>
          </a:bodyPr>
          <a:lstStyle/>
          <a:p>
            <a:pPr marL="0" marR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n-lt"/>
            </a:endParaRPr>
          </a:p>
          <a:p>
            <a:pPr marL="0" marR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GB" dirty="0" smtClean="0">
              <a:latin typeface="+mn-lt"/>
            </a:endParaRPr>
          </a:p>
          <a:p>
            <a:pPr marL="0" marR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400" b="0" i="0" u="none" strike="noStrike" cap="none" normalizeH="0" baseline="0" dirty="0" smtClean="0">
              <a:ln>
                <a:noFill/>
              </a:ln>
              <a:solidFill>
                <a:srgbClr val="006600"/>
              </a:solidFill>
              <a:effectLst/>
              <a:latin typeface="+mn-lt"/>
            </a:endParaRPr>
          </a:p>
          <a:p>
            <a:pPr marL="0" marR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+mn-lt"/>
              </a:rPr>
              <a:t>Internal Uncertainties about</a:t>
            </a:r>
            <a:r>
              <a:rPr kumimoji="0" lang="en-GB" sz="2400" b="0" i="0" u="none" strike="noStrike" cap="none" normalizeH="0" dirty="0" smtClean="0">
                <a:ln>
                  <a:noFill/>
                </a:ln>
                <a:solidFill>
                  <a:srgbClr val="FF0000"/>
                </a:solidFill>
                <a:effectLst/>
                <a:latin typeface="+mn-lt"/>
              </a:rPr>
              <a:t> Ourselves</a:t>
            </a:r>
            <a:endParaRPr kumimoji="0" lang="en-GB" sz="24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+mn-lt"/>
            </a:endParaRPr>
          </a:p>
        </p:txBody>
      </p:sp>
      <p:sp>
        <p:nvSpPr>
          <p:cNvPr id="5" name="Rectangle 4"/>
          <p:cNvSpPr/>
          <p:nvPr/>
        </p:nvSpPr>
        <p:spPr bwMode="auto">
          <a:xfrm>
            <a:off x="390526" y="997064"/>
            <a:ext cx="8064896" cy="1567840"/>
          </a:xfrm>
          <a:prstGeom prst="rect">
            <a:avLst/>
          </a:prstGeom>
          <a:solidFill>
            <a:srgbClr val="FFFF00">
              <a:alpha val="50000"/>
            </a:srgbClr>
          </a:solidFill>
          <a:ln w="41275" cap="flat" cmpd="sng" algn="ctr">
            <a:noFill/>
            <a:prstDash val="solid"/>
            <a:round/>
            <a:headEnd type="none" w="med" len="med"/>
            <a:tailEnd type="arrow" w="med" len="med"/>
          </a:ln>
          <a:effectLst/>
          <a:extLst/>
        </p:spPr>
        <p:txBody>
          <a:bodyPr vert="horz" wrap="square" lIns="91440" tIns="45720" rIns="91440" bIns="45720" numCol="1" rtlCol="0" anchor="b" anchorCtr="0" compatLnSpc="1">
            <a:prstTxWarp prst="textNoShape">
              <a:avLst/>
            </a:prstTxWarp>
          </a:bodyPr>
          <a:lstStyle/>
          <a:p>
            <a:pPr marL="0" marR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n-lt"/>
            </a:endParaRPr>
          </a:p>
          <a:p>
            <a:pPr marL="0" marR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GB" dirty="0">
              <a:latin typeface="+mn-lt"/>
            </a:endParaRPr>
          </a:p>
          <a:p>
            <a:pPr marL="0" marR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n-lt"/>
            </a:endParaRPr>
          </a:p>
          <a:p>
            <a:pPr marL="0" marR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sz="2400" b="0" i="0" u="none" strike="noStrike" cap="none" normalizeH="0" baseline="0" dirty="0" smtClean="0">
                <a:ln>
                  <a:noFill/>
                </a:ln>
                <a:solidFill>
                  <a:srgbClr val="FA8214"/>
                </a:solidFill>
                <a:effectLst/>
                <a:latin typeface="+mn-lt"/>
              </a:rPr>
              <a:t>Knowledge of</a:t>
            </a:r>
            <a:r>
              <a:rPr kumimoji="0" lang="en-GB" sz="2400" b="0" i="0" u="none" strike="noStrike" cap="none" normalizeH="0" dirty="0" smtClean="0">
                <a:ln>
                  <a:noFill/>
                </a:ln>
                <a:solidFill>
                  <a:srgbClr val="FA8214"/>
                </a:solidFill>
                <a:effectLst/>
                <a:latin typeface="+mn-lt"/>
              </a:rPr>
              <a:t> External World</a:t>
            </a:r>
            <a:endParaRPr kumimoji="0" lang="en-GB" sz="2400" b="0" i="0" u="none" strike="noStrike" cap="none" normalizeH="0" baseline="0" dirty="0" smtClean="0">
              <a:ln>
                <a:noFill/>
              </a:ln>
              <a:solidFill>
                <a:srgbClr val="FA8214"/>
              </a:solidFill>
              <a:effectLst/>
              <a:latin typeface="+mn-lt"/>
            </a:endParaRPr>
          </a:p>
        </p:txBody>
      </p:sp>
      <p:sp>
        <p:nvSpPr>
          <p:cNvPr id="6" name="Rectangle 5"/>
          <p:cNvSpPr/>
          <p:nvPr/>
        </p:nvSpPr>
        <p:spPr bwMode="auto">
          <a:xfrm>
            <a:off x="390139" y="2728542"/>
            <a:ext cx="8064896" cy="1708570"/>
          </a:xfrm>
          <a:prstGeom prst="rect">
            <a:avLst/>
          </a:prstGeom>
          <a:solidFill>
            <a:srgbClr val="92D050">
              <a:alpha val="50000"/>
            </a:srgbClr>
          </a:solidFill>
          <a:ln w="41275" cap="flat" cmpd="sng" algn="ctr">
            <a:noFill/>
            <a:prstDash val="solid"/>
            <a:round/>
            <a:headEnd type="none" w="med" len="med"/>
            <a:tailEnd type="arrow" w="med" len="med"/>
          </a:ln>
          <a:effectLst/>
          <a:extLst/>
        </p:spPr>
        <p:txBody>
          <a:bodyPr vert="horz" wrap="square" lIns="91440" tIns="45720" rIns="91440" bIns="45720" numCol="1" rtlCol="0" anchor="b" anchorCtr="0" compatLnSpc="1">
            <a:prstTxWarp prst="textNoShape">
              <a:avLst/>
            </a:prstTxWarp>
          </a:bodyPr>
          <a:lstStyle/>
          <a:p>
            <a:pPr marL="0" marR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n-lt"/>
            </a:endParaRPr>
          </a:p>
          <a:p>
            <a:pPr marL="0" marR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GB" dirty="0">
              <a:latin typeface="+mn-lt"/>
            </a:endParaRPr>
          </a:p>
          <a:p>
            <a:pPr marL="0" marR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n-lt"/>
            </a:endParaRPr>
          </a:p>
          <a:p>
            <a:pPr marL="0" marR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sz="2400" b="0" i="0" u="none" strike="noStrike" cap="none" normalizeH="0" baseline="0" dirty="0" smtClean="0">
                <a:ln>
                  <a:noFill/>
                </a:ln>
                <a:solidFill>
                  <a:srgbClr val="03AD2B"/>
                </a:solidFill>
                <a:effectLst/>
                <a:latin typeface="+mn-lt"/>
              </a:rPr>
              <a:t>Modelling and Analysis</a:t>
            </a:r>
            <a:r>
              <a:rPr kumimoji="0" lang="en-GB" sz="2400" b="0" i="0" u="none" strike="noStrike" cap="none" normalizeH="0" dirty="0" smtClean="0">
                <a:ln>
                  <a:noFill/>
                </a:ln>
                <a:solidFill>
                  <a:srgbClr val="03AD2B"/>
                </a:solidFill>
                <a:effectLst/>
                <a:latin typeface="+mn-lt"/>
              </a:rPr>
              <a:t> Errors</a:t>
            </a:r>
            <a:endParaRPr kumimoji="0" lang="en-GB" sz="2400" b="0" i="0" u="none" strike="noStrike" cap="none" normalizeH="0" baseline="0" dirty="0" smtClean="0">
              <a:ln>
                <a:noFill/>
              </a:ln>
              <a:solidFill>
                <a:srgbClr val="03AD2B"/>
              </a:solidFill>
              <a:effectLst/>
              <a:latin typeface="+mn-lt"/>
            </a:endParaRPr>
          </a:p>
        </p:txBody>
      </p:sp>
      <p:sp>
        <p:nvSpPr>
          <p:cNvPr id="7" name="Left Arrow Callout 6"/>
          <p:cNvSpPr/>
          <p:nvPr/>
        </p:nvSpPr>
        <p:spPr bwMode="auto">
          <a:xfrm>
            <a:off x="7302501" y="5282683"/>
            <a:ext cx="1599254" cy="637851"/>
          </a:xfrm>
          <a:prstGeom prst="leftArrowCallout">
            <a:avLst>
              <a:gd name="adj1" fmla="val 25000"/>
              <a:gd name="adj2" fmla="val 25000"/>
              <a:gd name="adj3" fmla="val 25000"/>
              <a:gd name="adj4" fmla="val 75258"/>
            </a:avLst>
          </a:prstGeom>
          <a:solidFill>
            <a:schemeClr val="bg1"/>
          </a:solidFill>
          <a:ln w="4127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 w="med" len="med"/>
          </a:ln>
          <a:effectLst/>
          <a:ex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</a:rPr>
              <a:t>Judgement or urgency</a:t>
            </a:r>
          </a:p>
        </p:txBody>
      </p:sp>
    </p:spTree>
    <p:extLst>
      <p:ext uri="{BB962C8B-B14F-4D97-AF65-F5344CB8AC3E}">
        <p14:creationId xmlns:p14="http://schemas.microsoft.com/office/powerpoint/2010/main" val="37716545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r>
              <a:rPr lang="en-GB" sz="2800" dirty="0"/>
              <a:t>Deep or </a:t>
            </a:r>
            <a:r>
              <a:rPr lang="en-GB" sz="2800" dirty="0" err="1"/>
              <a:t>Knightian</a:t>
            </a:r>
            <a:r>
              <a:rPr lang="en-GB" sz="2800" dirty="0"/>
              <a:t> Uncertainty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0526" y="1340768"/>
            <a:ext cx="8356600" cy="4248472"/>
          </a:xfrm>
        </p:spPr>
        <p:txBody>
          <a:bodyPr/>
          <a:lstStyle/>
          <a:p>
            <a:pPr marL="358775" indent="-358775"/>
            <a:r>
              <a:rPr lang="en-GB" sz="2200" dirty="0"/>
              <a:t>Knight (1921) distinguished:</a:t>
            </a:r>
          </a:p>
          <a:p>
            <a:pPr marL="717550" lvl="1" indent="-360363"/>
            <a:r>
              <a:rPr lang="en-GB" sz="2200" b="1" dirty="0" smtClean="0">
                <a:solidFill>
                  <a:srgbClr val="FF0000"/>
                </a:solidFill>
              </a:rPr>
              <a:t>Risk</a:t>
            </a:r>
            <a:r>
              <a:rPr lang="en-GB" sz="2200" dirty="0" smtClean="0"/>
              <a:t>:  </a:t>
            </a:r>
            <a:r>
              <a:rPr lang="en-GB" sz="2200" dirty="0"/>
              <a:t>probabilities known and available</a:t>
            </a:r>
          </a:p>
          <a:p>
            <a:pPr marL="717550" lvl="1" indent="-360363"/>
            <a:r>
              <a:rPr lang="en-GB" sz="2200" b="1" dirty="0" smtClean="0">
                <a:solidFill>
                  <a:srgbClr val="FF0000"/>
                </a:solidFill>
              </a:rPr>
              <a:t>Strict Uncertainty</a:t>
            </a:r>
            <a:r>
              <a:rPr lang="en-GB" sz="2200" dirty="0" smtClean="0">
                <a:solidFill>
                  <a:srgbClr val="FF0000"/>
                </a:solidFill>
              </a:rPr>
              <a:t> </a:t>
            </a:r>
            <a:r>
              <a:rPr lang="en-GB" sz="2200" dirty="0"/>
              <a:t>, now often called </a:t>
            </a:r>
            <a:r>
              <a:rPr lang="en-GB" sz="2200" b="1" dirty="0">
                <a:solidFill>
                  <a:srgbClr val="FF0000"/>
                </a:solidFill>
              </a:rPr>
              <a:t>deep </a:t>
            </a:r>
            <a:r>
              <a:rPr lang="en-GB" sz="2200" b="1" dirty="0" smtClean="0">
                <a:solidFill>
                  <a:srgbClr val="FF0000"/>
                </a:solidFill>
              </a:rPr>
              <a:t>uncertainty</a:t>
            </a:r>
            <a:r>
              <a:rPr lang="en-GB" sz="2200" dirty="0" smtClean="0"/>
              <a:t>: </a:t>
            </a:r>
            <a:r>
              <a:rPr lang="en-GB" sz="2200" dirty="0"/>
              <a:t>probabilities unknown or </a:t>
            </a:r>
            <a:r>
              <a:rPr lang="en-GB" sz="2200" dirty="0" smtClean="0"/>
              <a:t>unavailable and no relevant data available (within time constraints)</a:t>
            </a:r>
            <a:endParaRPr lang="en-GB" sz="2200" dirty="0"/>
          </a:p>
          <a:p>
            <a:pPr marL="358775" indent="-358775"/>
            <a:r>
              <a:rPr lang="en-GB" sz="2200" dirty="0" smtClean="0"/>
              <a:t>What happens when some uncertainties are </a:t>
            </a:r>
            <a:r>
              <a:rPr lang="en-GB" sz="2200" i="1" dirty="0" smtClean="0"/>
              <a:t>so deep </a:t>
            </a:r>
            <a:r>
              <a:rPr lang="en-GB" sz="2200" dirty="0" smtClean="0"/>
              <a:t>that while an expert might express uncertainties as probabilities, the range of these probabilities over a group of experts is effective 0-1?</a:t>
            </a:r>
          </a:p>
          <a:p>
            <a:pPr marL="358775" indent="-358775"/>
            <a:r>
              <a:rPr lang="en-GB" sz="2200" dirty="0" smtClean="0"/>
              <a:t>Sensitivity analysis will give almost anything as possible.</a:t>
            </a:r>
          </a:p>
          <a:p>
            <a:pPr marL="358775" indent="-358775"/>
            <a:r>
              <a:rPr lang="en-GB" sz="2200" dirty="0" smtClean="0"/>
              <a:t>Some uncertainties are </a:t>
            </a:r>
            <a:r>
              <a:rPr lang="en-GB" sz="2200" b="1" i="1" dirty="0" smtClean="0">
                <a:solidFill>
                  <a:srgbClr val="FF0000"/>
                </a:solidFill>
              </a:rPr>
              <a:t>too</a:t>
            </a:r>
            <a:r>
              <a:rPr lang="en-GB" sz="2200" b="1" dirty="0" smtClean="0">
                <a:solidFill>
                  <a:srgbClr val="FF0000"/>
                </a:solidFill>
              </a:rPr>
              <a:t> </a:t>
            </a:r>
            <a:r>
              <a:rPr lang="en-GB" sz="2200" b="1" i="1" dirty="0" smtClean="0">
                <a:solidFill>
                  <a:srgbClr val="FF0000"/>
                </a:solidFill>
              </a:rPr>
              <a:t>great</a:t>
            </a:r>
            <a:r>
              <a:rPr lang="en-GB" sz="2200" b="1" dirty="0" smtClean="0">
                <a:solidFill>
                  <a:srgbClr val="FF0000"/>
                </a:solidFill>
              </a:rPr>
              <a:t> </a:t>
            </a:r>
            <a:r>
              <a:rPr lang="en-GB" sz="2200" dirty="0" smtClean="0"/>
              <a:t>to build a </a:t>
            </a:r>
            <a:r>
              <a:rPr lang="en-GB" sz="2200" b="1" i="1" dirty="0" smtClean="0">
                <a:solidFill>
                  <a:srgbClr val="FF0000"/>
                </a:solidFill>
              </a:rPr>
              <a:t>‘useful’ </a:t>
            </a:r>
            <a:r>
              <a:rPr lang="en-GB" sz="2200" dirty="0" smtClean="0"/>
              <a:t>model or analysis.</a:t>
            </a:r>
          </a:p>
        </p:txBody>
      </p:sp>
    </p:spTree>
    <p:extLst>
      <p:ext uri="{BB962C8B-B14F-4D97-AF65-F5344CB8AC3E}">
        <p14:creationId xmlns:p14="http://schemas.microsoft.com/office/powerpoint/2010/main" val="522570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0525" y="1303284"/>
            <a:ext cx="4179887" cy="1800200"/>
          </a:xfrm>
        </p:spPr>
        <p:txBody>
          <a:bodyPr/>
          <a:lstStyle/>
          <a:p>
            <a:r>
              <a:rPr lang="en-GB" sz="1600" dirty="0" smtClean="0"/>
              <a:t>Uncertainty is the opposite of knowledge</a:t>
            </a:r>
          </a:p>
          <a:p>
            <a:pPr lvl="1"/>
            <a:r>
              <a:rPr lang="en-GB" sz="1600" dirty="0" smtClean="0">
                <a:solidFill>
                  <a:srgbClr val="FF0000"/>
                </a:solidFill>
              </a:rPr>
              <a:t>Uncertainty</a:t>
            </a:r>
            <a:r>
              <a:rPr lang="en-GB" sz="1600" dirty="0" smtClean="0"/>
              <a:t> </a:t>
            </a:r>
            <a:r>
              <a:rPr lang="en-GB" sz="1600" dirty="0" smtClean="0">
                <a:sym typeface="Symbol" panose="05050102010706020507" pitchFamily="18" charset="2"/>
              </a:rPr>
              <a:t> </a:t>
            </a:r>
            <a:r>
              <a:rPr lang="en-GB" sz="1600" dirty="0" smtClean="0">
                <a:solidFill>
                  <a:srgbClr val="FF0000"/>
                </a:solidFill>
                <a:sym typeface="Symbol" panose="05050102010706020507" pitchFamily="18" charset="2"/>
              </a:rPr>
              <a:t>Knowledge</a:t>
            </a:r>
            <a:br>
              <a:rPr lang="en-GB" sz="1600" dirty="0" smtClean="0">
                <a:solidFill>
                  <a:srgbClr val="FF0000"/>
                </a:solidFill>
                <a:sym typeface="Symbol" panose="05050102010706020507" pitchFamily="18" charset="2"/>
              </a:rPr>
            </a:br>
            <a:endParaRPr lang="en-GB" sz="1600" dirty="0">
              <a:solidFill>
                <a:srgbClr val="FF0000"/>
              </a:solidFill>
            </a:endParaRPr>
          </a:p>
          <a:p>
            <a:r>
              <a:rPr lang="en-GB" sz="1600" dirty="0" smtClean="0"/>
              <a:t>The </a:t>
            </a:r>
            <a:r>
              <a:rPr lang="en-GB" sz="1600" dirty="0" err="1" smtClean="0"/>
              <a:t>Cynefin</a:t>
            </a:r>
            <a:r>
              <a:rPr lang="en-GB" sz="1600" dirty="0" smtClean="0"/>
              <a:t> categorisation of contexts:</a:t>
            </a:r>
          </a:p>
          <a:p>
            <a:pPr lvl="1"/>
            <a:r>
              <a:rPr lang="en-GB" sz="1600" dirty="0" smtClean="0"/>
              <a:t>Relates to decision-making</a:t>
            </a:r>
          </a:p>
          <a:p>
            <a:pPr lvl="1"/>
            <a:r>
              <a:rPr lang="en-GB" sz="1600" dirty="0" smtClean="0"/>
              <a:t>Knowledge of cause and effect</a:t>
            </a: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684126"/>
            <a:ext cx="138564" cy="3462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30046689"/>
              </p:ext>
            </p:extLst>
          </p:nvPr>
        </p:nvGraphicFramePr>
        <p:xfrm>
          <a:off x="4860032" y="1700808"/>
          <a:ext cx="3962139" cy="363099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9" name="Picture" r:id="rId3" imgW="2741930" imgH="2518205" progId="Word.Picture.8">
                  <p:embed/>
                </p:oleObj>
              </mc:Choice>
              <mc:Fallback>
                <p:oleObj name="Picture" r:id="rId3" imgW="2741930" imgH="2518205" progId="Word.Picture.8">
                  <p:embed/>
                  <p:pic>
                    <p:nvPicPr>
                      <p:cNvPr id="5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60032" y="1700808"/>
                        <a:ext cx="3962139" cy="3630994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Content Placeholder 2"/>
          <p:cNvSpPr txBox="1">
            <a:spLocks/>
          </p:cNvSpPr>
          <p:nvPr/>
        </p:nvSpPr>
        <p:spPr bwMode="auto">
          <a:xfrm>
            <a:off x="390526" y="3068960"/>
            <a:ext cx="4179887" cy="26642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314325" indent="-314325" algn="l" rtl="0" eaLnBrk="1" fontAlgn="base" hangingPunct="1">
              <a:spcBef>
                <a:spcPct val="20000"/>
              </a:spcBef>
              <a:spcAft>
                <a:spcPct val="0"/>
              </a:spcAft>
              <a:buFontTx/>
              <a:buBlip>
                <a:blip r:embed="rId5"/>
              </a:buBlip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90575" indent="-314325" algn="l" rtl="0" eaLnBrk="1" fontAlgn="base" hangingPunct="1">
              <a:spcBef>
                <a:spcPct val="20000"/>
              </a:spcBef>
              <a:spcAft>
                <a:spcPct val="0"/>
              </a:spcAft>
              <a:buFontTx/>
              <a:buBlip>
                <a:blip r:embed="rId5"/>
              </a:buBlip>
              <a:defRPr>
                <a:solidFill>
                  <a:schemeClr val="tx1"/>
                </a:solidFill>
                <a:latin typeface="+mn-lt"/>
              </a:defRPr>
            </a:lvl2pPr>
            <a:lvl3pPr marL="1209675" indent="-276225" algn="l" rtl="0" eaLnBrk="1" fontAlgn="base" hangingPunct="1">
              <a:spcBef>
                <a:spcPct val="20000"/>
              </a:spcBef>
              <a:spcAft>
                <a:spcPct val="0"/>
              </a:spcAft>
              <a:buFontTx/>
              <a:buBlip>
                <a:blip r:embed="rId5"/>
              </a:buBlip>
              <a:defRPr sz="1600">
                <a:solidFill>
                  <a:schemeClr val="tx1"/>
                </a:solidFill>
                <a:latin typeface="+mn-lt"/>
              </a:defRPr>
            </a:lvl3pPr>
            <a:lvl4pPr marL="1657350" indent="-276225" algn="l" rtl="0" eaLnBrk="1" fontAlgn="base" hangingPunct="1">
              <a:spcBef>
                <a:spcPct val="20000"/>
              </a:spcBef>
              <a:spcAft>
                <a:spcPct val="0"/>
              </a:spcAft>
              <a:buFontTx/>
              <a:buBlip>
                <a:blip r:embed="rId5"/>
              </a:buBlip>
              <a:defRPr sz="1600">
                <a:solidFill>
                  <a:schemeClr val="tx1"/>
                </a:solidFill>
                <a:latin typeface="+mn-lt"/>
              </a:defRPr>
            </a:lvl4pPr>
            <a:lvl5pPr marL="2095500" indent="-276225" algn="l" rtl="0" eaLnBrk="1" fontAlgn="base" hangingPunct="1">
              <a:spcBef>
                <a:spcPct val="20000"/>
              </a:spcBef>
              <a:spcAft>
                <a:spcPct val="0"/>
              </a:spcAft>
              <a:buFontTx/>
              <a:buBlip>
                <a:blip r:embed="rId5"/>
              </a:buBlip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SzPct val="60000"/>
              <a:buBlip>
                <a:blip r:embed="rId6"/>
              </a:buBlip>
              <a:defRPr sz="14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SzPct val="60000"/>
              <a:buBlip>
                <a:blip r:embed="rId6"/>
              </a:buBlip>
              <a:defRPr sz="14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SzPct val="60000"/>
              <a:buBlip>
                <a:blip r:embed="rId6"/>
              </a:buBlip>
              <a:defRPr sz="14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SzPct val="60000"/>
              <a:buBlip>
                <a:blip r:embed="rId6"/>
              </a:buBlip>
              <a:defRPr sz="14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GB" sz="1600" kern="0" dirty="0"/>
              <a:t>Typically in an emergency</a:t>
            </a:r>
          </a:p>
          <a:p>
            <a:pPr marL="592931" lvl="1" indent="-235744"/>
            <a:r>
              <a:rPr lang="en-GB" sz="1600" dirty="0"/>
              <a:t>We begin in the Complex or even Chaotic domain</a:t>
            </a:r>
          </a:p>
          <a:p>
            <a:pPr marL="592931" lvl="1" indent="-235744"/>
            <a:r>
              <a:rPr lang="en-GB" sz="1600" dirty="0"/>
              <a:t>As we understand the causes of the event we move into the Knowable domain and eventually into the Known domain.</a:t>
            </a:r>
          </a:p>
          <a:p>
            <a:r>
              <a:rPr lang="en-GB" sz="1600" kern="0" dirty="0"/>
              <a:t>We learn both</a:t>
            </a:r>
            <a:r>
              <a:rPr lang="en-GB" sz="1600" i="1" kern="0" dirty="0"/>
              <a:t> </a:t>
            </a:r>
            <a:r>
              <a:rPr lang="en-GB" sz="1600" kern="0" dirty="0"/>
              <a:t>about </a:t>
            </a:r>
            <a:r>
              <a:rPr lang="en-GB" sz="1600" i="1" kern="0" dirty="0">
                <a:solidFill>
                  <a:srgbClr val="FF0000"/>
                </a:solidFill>
              </a:rPr>
              <a:t>what is happening </a:t>
            </a:r>
            <a:r>
              <a:rPr lang="en-GB" sz="1600" kern="0" dirty="0"/>
              <a:t>and</a:t>
            </a:r>
            <a:r>
              <a:rPr lang="en-GB" sz="1600" i="1" kern="0" dirty="0"/>
              <a:t> </a:t>
            </a:r>
            <a:r>
              <a:rPr lang="en-GB" sz="1600" i="1" kern="0" dirty="0">
                <a:solidFill>
                  <a:srgbClr val="FF0000"/>
                </a:solidFill>
              </a:rPr>
              <a:t>our values </a:t>
            </a:r>
            <a:r>
              <a:rPr lang="en-GB" sz="1600" kern="0" dirty="0"/>
              <a:t>applied to the emergency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461493" y="2420888"/>
            <a:ext cx="155066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b="1" dirty="0" smtClean="0">
                <a:solidFill>
                  <a:srgbClr val="FF0000"/>
                </a:solidFill>
              </a:rPr>
              <a:t>Deep Uncertainty</a:t>
            </a:r>
            <a:endParaRPr lang="en-GB" sz="1400" b="1" dirty="0">
              <a:solidFill>
                <a:srgbClr val="FF0000"/>
              </a:solidFill>
            </a:endParaRPr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390526" y="333377"/>
            <a:ext cx="6911975" cy="561975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r>
              <a:rPr lang="en-GB" sz="2800" dirty="0" smtClean="0"/>
              <a:t>Uncertainty versus Knowledge</a:t>
            </a:r>
            <a:endParaRPr lang="en-GB" sz="2800" dirty="0"/>
          </a:p>
        </p:txBody>
      </p:sp>
    </p:spTree>
    <p:extLst>
      <p:ext uri="{BB962C8B-B14F-4D97-AF65-F5344CB8AC3E}">
        <p14:creationId xmlns:p14="http://schemas.microsoft.com/office/powerpoint/2010/main" val="2670533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6" grpId="0" build="p"/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2800" dirty="0" smtClean="0"/>
              <a:t>What is uncertainty?</a:t>
            </a:r>
            <a:endParaRPr lang="en-GB" sz="2800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1189856" y="1268760"/>
            <a:ext cx="7270576" cy="617240"/>
          </a:xfrm>
        </p:spPr>
        <p:txBody>
          <a:bodyPr/>
          <a:lstStyle/>
          <a:p>
            <a:pPr>
              <a:buFont typeface="Arial" panose="020B0604020202020204" pitchFamily="34" charset="0"/>
              <a:buChar char="•"/>
            </a:pPr>
            <a:r>
              <a:rPr lang="en-GB" sz="2400" dirty="0" smtClean="0"/>
              <a:t>The opposite of knowledge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113674" y="2822045"/>
            <a:ext cx="684076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35744" indent="-235744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GB" sz="2400" dirty="0">
                <a:latin typeface="+mn-lt"/>
              </a:rPr>
              <a:t>Uncertainty is not a negative thing …</a:t>
            </a:r>
          </a:p>
          <a:p>
            <a:pPr algn="r"/>
            <a:r>
              <a:rPr lang="en-GB" sz="2400" dirty="0" smtClean="0">
                <a:latin typeface="+mj-lt"/>
              </a:rPr>
              <a:t>… it describes our knowledge</a:t>
            </a:r>
            <a:endParaRPr lang="en-GB" sz="2400" dirty="0">
              <a:latin typeface="+mj-lt"/>
            </a:endParaRPr>
          </a:p>
        </p:txBody>
      </p:sp>
      <p:sp>
        <p:nvSpPr>
          <p:cNvPr id="2" name="Left-Right Arrow 1"/>
          <p:cNvSpPr/>
          <p:nvPr/>
        </p:nvSpPr>
        <p:spPr>
          <a:xfrm>
            <a:off x="1187624" y="1917320"/>
            <a:ext cx="6624736" cy="699492"/>
          </a:xfrm>
          <a:prstGeom prst="left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tabLst>
                <a:tab pos="3051175" algn="ctr"/>
                <a:tab pos="6186488" algn="r"/>
              </a:tabLst>
            </a:pPr>
            <a:r>
              <a:rPr lang="en-GB" dirty="0" smtClean="0"/>
              <a:t>Uncertainty   	</a:t>
            </a:r>
            <a:r>
              <a:rPr lang="en-GB" b="1" dirty="0" smtClean="0">
                <a:sym typeface="Symbol" panose="05050102010706020507" pitchFamily="18" charset="2"/>
              </a:rPr>
              <a:t></a:t>
            </a:r>
            <a:r>
              <a:rPr lang="en-GB" dirty="0" smtClean="0"/>
              <a:t>	Knowledge</a:t>
            </a:r>
            <a:endParaRPr lang="en-GB" dirty="0"/>
          </a:p>
        </p:txBody>
      </p:sp>
      <p:sp>
        <p:nvSpPr>
          <p:cNvPr id="7" name="TextBox 6"/>
          <p:cNvSpPr txBox="1"/>
          <p:nvPr/>
        </p:nvSpPr>
        <p:spPr>
          <a:xfrm>
            <a:off x="1113674" y="3645024"/>
            <a:ext cx="6840760" cy="20867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35744" indent="-235744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GB" sz="2400" dirty="0">
                <a:latin typeface="+mn-lt"/>
              </a:rPr>
              <a:t>Models encode knowledge.</a:t>
            </a:r>
          </a:p>
          <a:p>
            <a:pPr marL="235744" indent="-235744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GB" sz="2400" dirty="0">
                <a:latin typeface="+mn-lt"/>
              </a:rPr>
              <a:t>So good practice in modelling means thinking about uncertainty</a:t>
            </a:r>
          </a:p>
          <a:p>
            <a:pPr marL="235744" indent="-235744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GB" sz="2400" dirty="0">
                <a:latin typeface="+mn-lt"/>
              </a:rPr>
              <a:t>Nuclear emergency and recovery management </a:t>
            </a:r>
            <a:r>
              <a:rPr lang="en-GB" sz="2400" dirty="0" smtClean="0">
                <a:latin typeface="+mn-lt"/>
              </a:rPr>
              <a:t>involve </a:t>
            </a:r>
            <a:r>
              <a:rPr lang="en-GB" sz="2400" dirty="0">
                <a:latin typeface="+mn-lt"/>
              </a:rPr>
              <a:t>a lot of modelling</a:t>
            </a:r>
          </a:p>
        </p:txBody>
      </p:sp>
    </p:spTree>
    <p:extLst>
      <p:ext uri="{BB962C8B-B14F-4D97-AF65-F5344CB8AC3E}">
        <p14:creationId xmlns:p14="http://schemas.microsoft.com/office/powerpoint/2010/main" val="29619284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9" grpId="0"/>
      <p:bldP spid="2" grpId="0" animBg="1"/>
      <p:bldP spid="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0526" y="333377"/>
            <a:ext cx="7205810" cy="561975"/>
          </a:xfrm>
        </p:spPr>
        <p:txBody>
          <a:bodyPr/>
          <a:lstStyle/>
          <a:p>
            <a:r>
              <a:rPr lang="en-GB" sz="2800" dirty="0" smtClean="0"/>
              <a:t>Scenario-Focused Decision Analysis</a:t>
            </a:r>
            <a:endParaRPr lang="en-GB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2070" y="1851257"/>
            <a:ext cx="8356600" cy="4894262"/>
          </a:xfrm>
        </p:spPr>
        <p:txBody>
          <a:bodyPr/>
          <a:lstStyle/>
          <a:p>
            <a:pPr marL="358775" indent="-358775"/>
            <a:r>
              <a:rPr lang="en-GB" sz="2400" dirty="0" smtClean="0"/>
              <a:t>Use scenarios to ‘fix’ deep uncertainties at </a:t>
            </a:r>
            <a:r>
              <a:rPr lang="en-GB" sz="2400" i="1" dirty="0" smtClean="0"/>
              <a:t>interesting</a:t>
            </a:r>
            <a:r>
              <a:rPr lang="en-GB" sz="2400" dirty="0" smtClean="0"/>
              <a:t> values</a:t>
            </a:r>
          </a:p>
          <a:p>
            <a:pPr marL="717550" lvl="1" indent="-360363"/>
            <a:r>
              <a:rPr lang="en-GB" sz="2000" dirty="0" smtClean="0"/>
              <a:t>No attempt to span or partition the future</a:t>
            </a:r>
          </a:p>
          <a:p>
            <a:pPr marL="358775" indent="-358775"/>
            <a:r>
              <a:rPr lang="en-GB" sz="2400" dirty="0" smtClean="0"/>
              <a:t>Also create </a:t>
            </a:r>
            <a:r>
              <a:rPr lang="en-GB" sz="2400" dirty="0"/>
              <a:t>scenarios which capture specific value/cultural perspectives</a:t>
            </a:r>
            <a:r>
              <a:rPr lang="en-GB" sz="2400" dirty="0" smtClean="0"/>
              <a:t>.</a:t>
            </a:r>
          </a:p>
          <a:p>
            <a:pPr marL="717550" lvl="1" indent="-360363"/>
            <a:r>
              <a:rPr lang="en-GB" sz="2000" dirty="0" err="1" smtClean="0"/>
              <a:t>Hierarchist</a:t>
            </a:r>
            <a:r>
              <a:rPr lang="en-GB" sz="2000" dirty="0" smtClean="0"/>
              <a:t>, Individualist, Egalitarian, Fatalist (Douglas)</a:t>
            </a:r>
            <a:endParaRPr lang="en-GB" sz="2000" dirty="0"/>
          </a:p>
          <a:p>
            <a:pPr marL="358775" indent="-358775"/>
            <a:r>
              <a:rPr lang="en-GB" sz="2400" i="1" dirty="0" smtClean="0"/>
              <a:t>Within</a:t>
            </a:r>
            <a:r>
              <a:rPr lang="en-GB" sz="2400" dirty="0" smtClean="0"/>
              <a:t> each scenario, build an appropriate quantitative model/small world</a:t>
            </a:r>
          </a:p>
          <a:p>
            <a:pPr marL="717550" lvl="1" indent="-360363"/>
            <a:r>
              <a:rPr lang="en-GB" sz="2000" dirty="0" smtClean="0"/>
              <a:t>Possibly a different model in each scenario.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12730" y="1052736"/>
            <a:ext cx="84352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20000"/>
              </a:spcBef>
            </a:pPr>
            <a:r>
              <a:rPr lang="en-GB" sz="2400" dirty="0" smtClean="0">
                <a:solidFill>
                  <a:srgbClr val="09366D"/>
                </a:solidFill>
                <a:latin typeface="+mn-lt"/>
              </a:rPr>
              <a:t>An approach to deep </a:t>
            </a:r>
            <a:r>
              <a:rPr lang="en-GB" sz="2400" dirty="0">
                <a:solidFill>
                  <a:srgbClr val="09366D"/>
                </a:solidFill>
                <a:latin typeface="+mn-lt"/>
              </a:rPr>
              <a:t>uncertainty </a:t>
            </a:r>
            <a:r>
              <a:rPr lang="en-GB" sz="2400" dirty="0" smtClean="0">
                <a:solidFill>
                  <a:srgbClr val="09366D"/>
                </a:solidFill>
                <a:latin typeface="+mn-lt"/>
              </a:rPr>
              <a:t>and conflicting values</a:t>
            </a:r>
            <a:endParaRPr lang="en-GB" sz="2400" dirty="0">
              <a:solidFill>
                <a:srgbClr val="09366D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0426082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bldLvl="2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r>
              <a:rPr lang="en-GB" sz="2800" dirty="0"/>
              <a:t>Dealing with External Uncertainties</a:t>
            </a: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91586683"/>
              </p:ext>
            </p:extLst>
          </p:nvPr>
        </p:nvGraphicFramePr>
        <p:xfrm>
          <a:off x="389886" y="1052736"/>
          <a:ext cx="7699810" cy="534695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939170">
                  <a:extLst>
                    <a:ext uri="{9D8B030D-6E8A-4147-A177-3AD203B41FA5}">
                      <a16:colId xmlns:a16="http://schemas.microsoft.com/office/drawing/2014/main" val="839550435"/>
                    </a:ext>
                  </a:extLst>
                </a:gridCol>
                <a:gridCol w="3024336">
                  <a:extLst>
                    <a:ext uri="{9D8B030D-6E8A-4147-A177-3AD203B41FA5}">
                      <a16:colId xmlns:a16="http://schemas.microsoft.com/office/drawing/2014/main" val="2563608366"/>
                    </a:ext>
                  </a:extLst>
                </a:gridCol>
                <a:gridCol w="2736304">
                  <a:extLst>
                    <a:ext uri="{9D8B030D-6E8A-4147-A177-3AD203B41FA5}">
                      <a16:colId xmlns:a16="http://schemas.microsoft.com/office/drawing/2014/main" val="1553283243"/>
                    </a:ext>
                  </a:extLst>
                </a:gridCol>
              </a:tblGrid>
              <a:tr h="33256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1100" dirty="0">
                          <a:effectLst/>
                        </a:rPr>
                        <a:t>Uncertainty</a:t>
                      </a:r>
                      <a:endParaRPr lang="en-GB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559" marR="4255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1100" dirty="0">
                          <a:effectLst/>
                        </a:rPr>
                        <a:t>Examples</a:t>
                      </a:r>
                      <a:endParaRPr lang="en-GB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559" marR="4255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1100" dirty="0">
                          <a:effectLst/>
                        </a:rPr>
                        <a:t>Approaches to modelling and analysing</a:t>
                      </a:r>
                      <a:endParaRPr lang="en-GB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559" marR="42559" marT="0" marB="0"/>
                </a:tc>
                <a:extLst>
                  <a:ext uri="{0D108BD9-81ED-4DB2-BD59-A6C34878D82A}">
                    <a16:rowId xmlns:a16="http://schemas.microsoft.com/office/drawing/2014/main" val="2430720381"/>
                  </a:ext>
                </a:extLst>
              </a:tr>
              <a:tr h="819223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Stochastic or Aleatory</a:t>
                      </a:r>
                      <a:b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(physical randomness)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342900" lvl="0" indent="-342900" algn="l">
                        <a:spcBef>
                          <a:spcPts val="300"/>
                        </a:spcBef>
                        <a:spcAft>
                          <a:spcPts val="30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GB" sz="1050" dirty="0">
                          <a:effectLst/>
                          <a:latin typeface="Arial" panose="020B0604020202020204" pitchFamily="34" charset="0"/>
                          <a:ea typeface="Batang"/>
                          <a:cs typeface="Times New Roman" panose="02020603050405020304" pitchFamily="18" charset="0"/>
                        </a:rPr>
                        <a:t>Occurrence and patterns of precipitation</a:t>
                      </a:r>
                    </a:p>
                    <a:p>
                      <a:pPr marL="342900" lvl="0" indent="-342900" algn="l">
                        <a:spcBef>
                          <a:spcPts val="300"/>
                        </a:spcBef>
                        <a:spcAft>
                          <a:spcPts val="30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GB" sz="1050" dirty="0">
                          <a:effectLst/>
                          <a:latin typeface="Arial" panose="020B0604020202020204" pitchFamily="34" charset="0"/>
                          <a:ea typeface="Batang"/>
                          <a:cs typeface="Times New Roman" panose="02020603050405020304" pitchFamily="18" charset="0"/>
                        </a:rPr>
                        <a:t>Actual numbers and locations of the local population at the time of the release</a:t>
                      </a:r>
                    </a:p>
                    <a:p>
                      <a:pPr marL="342900" lvl="0" indent="-342900" algn="l">
                        <a:spcBef>
                          <a:spcPts val="300"/>
                        </a:spcBef>
                        <a:spcAft>
                          <a:spcPts val="30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GB" sz="1050" dirty="0">
                          <a:effectLst/>
                          <a:latin typeface="Arial" panose="020B0604020202020204" pitchFamily="34" charset="0"/>
                          <a:ea typeface="Batang"/>
                          <a:cs typeface="Times New Roman" panose="02020603050405020304" pitchFamily="18" charset="0"/>
                        </a:rPr>
                        <a:t>Long term radiation related health effects</a:t>
                      </a:r>
                    </a:p>
                  </a:txBody>
                  <a:tcPr marL="68580" marR="68580" marT="0" marB="0">
                    <a:solidFill>
                      <a:srgbClr val="99FF99"/>
                    </a:solidFill>
                  </a:tcPr>
                </a:tc>
                <a:tc>
                  <a:txBody>
                    <a:bodyPr/>
                    <a:lstStyle/>
                    <a:p>
                      <a:pPr marL="342900" lvl="0" indent="-342900" algn="l">
                        <a:spcBef>
                          <a:spcPts val="300"/>
                        </a:spcBef>
                        <a:spcAft>
                          <a:spcPts val="30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GB" sz="1050">
                          <a:effectLst/>
                          <a:latin typeface="Arial" panose="020B0604020202020204" pitchFamily="34" charset="0"/>
                          <a:ea typeface="Batang"/>
                          <a:cs typeface="Times New Roman" panose="02020603050405020304" pitchFamily="18" charset="0"/>
                        </a:rPr>
                        <a:t>Probability modelling and statistical analysis</a:t>
                      </a:r>
                    </a:p>
                  </a:txBody>
                  <a:tcPr marL="68580" marR="68580" marT="0" marB="0">
                    <a:solidFill>
                      <a:srgbClr val="99FF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229199"/>
                  </a:ext>
                </a:extLst>
              </a:tr>
              <a:tr h="819223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10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Actor:  Implementation </a:t>
                      </a:r>
                      <a:r>
                        <a:rPr lang="en-GB" sz="10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and compliance </a:t>
                      </a:r>
                      <a:br>
                        <a:rPr lang="en-GB" sz="10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en-GB" sz="10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(effectiveness of strategies)</a:t>
                      </a:r>
                      <a:endParaRPr lang="en-GB" sz="10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342900" lvl="0" indent="-342900" algn="l">
                        <a:spcBef>
                          <a:spcPts val="300"/>
                        </a:spcBef>
                        <a:spcAft>
                          <a:spcPts val="30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GB" sz="1050" dirty="0">
                          <a:effectLst/>
                          <a:latin typeface="Arial" panose="020B0604020202020204" pitchFamily="34" charset="0"/>
                          <a:ea typeface="Batang"/>
                          <a:cs typeface="Times New Roman" panose="02020603050405020304" pitchFamily="18" charset="0"/>
                        </a:rPr>
                        <a:t>Compliance of population with advice on protective measures (e.g. sheltering vs. spontaneous evacuation)</a:t>
                      </a:r>
                    </a:p>
                    <a:p>
                      <a:pPr marL="342900" lvl="0" indent="-342900" algn="l">
                        <a:spcBef>
                          <a:spcPts val="300"/>
                        </a:spcBef>
                        <a:spcAft>
                          <a:spcPts val="30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GB" sz="1050" dirty="0">
                          <a:effectLst/>
                          <a:latin typeface="Arial" panose="020B0604020202020204" pitchFamily="34" charset="0"/>
                          <a:ea typeface="Batang"/>
                          <a:cs typeface="Times New Roman" panose="02020603050405020304" pitchFamily="18" charset="0"/>
                        </a:rPr>
                        <a:t>Radiation protection behaviour (e.g. consumer behaviour towards products with residual radioactivity</a:t>
                      </a:r>
                      <a:r>
                        <a:rPr lang="en-GB" sz="1050" dirty="0" smtClean="0">
                          <a:effectLst/>
                          <a:latin typeface="Arial" panose="020B0604020202020204" pitchFamily="34" charset="0"/>
                          <a:ea typeface="Batang"/>
                          <a:cs typeface="Times New Roman" panose="02020603050405020304" pitchFamily="18" charset="0"/>
                        </a:rPr>
                        <a:t>)</a:t>
                      </a:r>
                      <a:endParaRPr lang="en-GB" sz="1050" dirty="0">
                        <a:effectLst/>
                        <a:latin typeface="Arial" panose="020B0604020202020204" pitchFamily="34" charset="0"/>
                        <a:ea typeface="Batang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99FF99"/>
                    </a:solidFill>
                  </a:tcPr>
                </a:tc>
                <a:tc>
                  <a:txBody>
                    <a:bodyPr/>
                    <a:lstStyle/>
                    <a:p>
                      <a:pPr marL="342900" lvl="0" indent="-342900" algn="l">
                        <a:spcBef>
                          <a:spcPts val="300"/>
                        </a:spcBef>
                        <a:spcAft>
                          <a:spcPts val="30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GB" sz="1050" dirty="0">
                          <a:effectLst/>
                          <a:latin typeface="Arial" panose="020B0604020202020204" pitchFamily="34" charset="0"/>
                          <a:ea typeface="Batang"/>
                          <a:cs typeface="Times New Roman" panose="02020603050405020304" pitchFamily="18" charset="0"/>
                        </a:rPr>
                        <a:t>Psychological study of real and expected behaviour</a:t>
                      </a:r>
                    </a:p>
                    <a:p>
                      <a:pPr marL="342900" lvl="0" indent="-342900" algn="l">
                        <a:spcBef>
                          <a:spcPts val="300"/>
                        </a:spcBef>
                        <a:spcAft>
                          <a:spcPts val="30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GB" sz="1050" dirty="0">
                          <a:effectLst/>
                          <a:latin typeface="Arial" panose="020B0604020202020204" pitchFamily="34" charset="0"/>
                          <a:ea typeface="Batang"/>
                          <a:cs typeface="Times New Roman" panose="02020603050405020304" pitchFamily="18" charset="0"/>
                        </a:rPr>
                        <a:t>Identification of vulnerable groups</a:t>
                      </a:r>
                    </a:p>
                    <a:p>
                      <a:pPr marL="342900" lvl="0" indent="-342900" algn="l">
                        <a:spcBef>
                          <a:spcPts val="300"/>
                        </a:spcBef>
                        <a:spcAft>
                          <a:spcPts val="30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GB" sz="1050" dirty="0">
                          <a:effectLst/>
                          <a:latin typeface="Arial" panose="020B0604020202020204" pitchFamily="34" charset="0"/>
                          <a:ea typeface="Batang"/>
                          <a:cs typeface="Times New Roman" panose="02020603050405020304" pitchFamily="18" charset="0"/>
                        </a:rPr>
                        <a:t>Probability modelling drawing on expert </a:t>
                      </a:r>
                      <a:r>
                        <a:rPr lang="en-GB" sz="1050" dirty="0" smtClean="0">
                          <a:effectLst/>
                          <a:latin typeface="Arial" panose="020B0604020202020204" pitchFamily="34" charset="0"/>
                          <a:ea typeface="Batang"/>
                          <a:cs typeface="Times New Roman" panose="02020603050405020304" pitchFamily="18" charset="0"/>
                        </a:rPr>
                        <a:t>judgement and ARA.</a:t>
                      </a:r>
                      <a:endParaRPr lang="en-GB" sz="1050" dirty="0">
                        <a:effectLst/>
                        <a:latin typeface="Arial" panose="020B0604020202020204" pitchFamily="34" charset="0"/>
                        <a:ea typeface="Batang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99FF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04146462"/>
                  </a:ext>
                </a:extLst>
              </a:tr>
              <a:tr h="572205">
                <a:tc rowSpan="2"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Epistemological</a:t>
                      </a:r>
                      <a:br>
                        <a:rPr lang="en-GB" sz="10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en-GB" sz="10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(lack of scientific knowledge)</a:t>
                      </a:r>
                      <a:endParaRPr lang="en-GB" sz="1000" dirty="0" smtClean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endParaRPr lang="en-GB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rowSpan="2">
                  <a:txBody>
                    <a:bodyPr/>
                    <a:lstStyle/>
                    <a:p>
                      <a:pPr marL="342900" lvl="0" indent="-342900" algn="l" defTabSz="914400" rtl="0" eaLnBrk="1" latinLnBrk="0" hangingPunct="1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GB" sz="10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Source term characteristics: time profiles of radionuclide mix, energy, etc.</a:t>
                      </a:r>
                    </a:p>
                    <a:p>
                      <a:pPr marL="342900" lvl="0" indent="-342900" algn="l" defTabSz="914400" rtl="0" eaLnBrk="1" latinLnBrk="0" hangingPunct="1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GB" sz="10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Course and shape of plume and deposition</a:t>
                      </a:r>
                      <a:endParaRPr lang="en-GB" sz="10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2559" marR="42559" marT="0" marB="0">
                    <a:solidFill>
                      <a:srgbClr val="99FF99"/>
                    </a:solidFill>
                  </a:tcPr>
                </a:tc>
                <a:tc>
                  <a:txBody>
                    <a:bodyPr/>
                    <a:lstStyle/>
                    <a:p>
                      <a:pPr marL="342900" lvl="0" indent="-342900" algn="l" defTabSz="914400" rtl="0" eaLnBrk="1" latinLnBrk="0" hangingPunct="1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GB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Normal uncertainty</a:t>
                      </a:r>
                    </a:p>
                    <a:p>
                      <a:pPr marL="358775" lvl="1" indent="0" algn="l" defTabSz="914400" rtl="0" eaLnBrk="1" latinLnBrk="0" hangingPunct="1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Font typeface="Symbol" panose="05050102010706020507" pitchFamily="18" charset="2"/>
                        <a:buNone/>
                      </a:pPr>
                      <a:r>
                        <a:rPr lang="en-GB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Probability modelling and statistical analysis</a:t>
                      </a:r>
                    </a:p>
                  </a:txBody>
                  <a:tcPr marL="42559" marR="42559" marT="0" marB="0">
                    <a:solidFill>
                      <a:srgbClr val="99FF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0959284"/>
                  </a:ext>
                </a:extLst>
              </a:tr>
              <a:tr h="409612">
                <a:tc vMerge="1"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endParaRPr lang="en-GB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lvl="0" indent="-342900" algn="l" defTabSz="914400" rtl="0" eaLnBrk="1" latinLnBrk="0" hangingPunct="1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GB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Deep uncertainty</a:t>
                      </a:r>
                    </a:p>
                    <a:p>
                      <a:pPr marL="358775" lvl="1" indent="0" algn="l" defTabSz="914400" rtl="0" eaLnBrk="1" latinLnBrk="0" hangingPunct="1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Font typeface="Symbol" panose="05050102010706020507" pitchFamily="18" charset="2"/>
                        <a:buNone/>
                      </a:pPr>
                      <a:r>
                        <a:rPr lang="en-GB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Exploration of several scenarios</a:t>
                      </a:r>
                    </a:p>
                  </a:txBody>
                  <a:tcPr marL="42559" marR="42559" marT="0" marB="0">
                    <a:solidFill>
                      <a:srgbClr val="99FF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02310816"/>
                  </a:ext>
                </a:extLst>
              </a:tr>
              <a:tr h="548201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Judgemental</a:t>
                      </a:r>
                      <a:br>
                        <a:rPr lang="en-GB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(e.g. setting of parameter values in codes)</a:t>
                      </a:r>
                      <a:endParaRPr lang="en-GB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342900" lvl="0" indent="-342900" algn="l" defTabSz="914400" rtl="0" eaLnBrk="1" latinLnBrk="0" hangingPunct="1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GB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Parameters within models and computer codes</a:t>
                      </a:r>
                    </a:p>
                    <a:p>
                      <a:pPr marL="342900" lvl="0" indent="-342900" algn="l" defTabSz="914400" rtl="0" eaLnBrk="1" latinLnBrk="0" hangingPunct="1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GB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Compliance of population with advice on protective measures</a:t>
                      </a:r>
                    </a:p>
                  </a:txBody>
                  <a:tcPr marL="42559" marR="42559" marT="0" marB="0">
                    <a:solidFill>
                      <a:srgbClr val="99FF99"/>
                    </a:solidFill>
                  </a:tcPr>
                </a:tc>
                <a:tc>
                  <a:txBody>
                    <a:bodyPr/>
                    <a:lstStyle/>
                    <a:p>
                      <a:pPr marL="342900" lvl="0" indent="-342900" algn="l" defTabSz="914400" rtl="0" eaLnBrk="1" latinLnBrk="0" hangingPunct="1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GB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Sensitivity analysis</a:t>
                      </a:r>
                    </a:p>
                    <a:p>
                      <a:pPr marL="342900" lvl="0" indent="-342900" algn="l" defTabSz="914400" rtl="0" eaLnBrk="1" latinLnBrk="0" hangingPunct="1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GB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Monte Carlo analyses</a:t>
                      </a:r>
                    </a:p>
                  </a:txBody>
                  <a:tcPr marL="42559" marR="42559" marT="0" marB="0">
                    <a:solidFill>
                      <a:srgbClr val="99FF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88107804"/>
                  </a:ext>
                </a:extLst>
              </a:tr>
              <a:tr h="720080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Computational </a:t>
                      </a:r>
                      <a:br>
                        <a:rPr lang="en-GB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(inaccuracy in calculation)</a:t>
                      </a:r>
                      <a:endParaRPr lang="en-GB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342900" lvl="0" indent="-342900" algn="l" defTabSz="914400" rtl="0" eaLnBrk="1" latinLnBrk="0" hangingPunct="1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GB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Accuracy of approximations used in atmospheric dispersion and deposition models</a:t>
                      </a:r>
                    </a:p>
                  </a:txBody>
                  <a:tcPr marL="42559" marR="42559" marT="0" marB="0">
                    <a:solidFill>
                      <a:srgbClr val="99FF99"/>
                    </a:solidFill>
                  </a:tcPr>
                </a:tc>
                <a:tc>
                  <a:txBody>
                    <a:bodyPr/>
                    <a:lstStyle/>
                    <a:p>
                      <a:pPr marL="342900" lvl="0" indent="-342900" algn="l" defTabSz="914400" rtl="0" eaLnBrk="1" latinLnBrk="0" hangingPunct="1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GB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Bounds from numerical analysis</a:t>
                      </a:r>
                    </a:p>
                    <a:p>
                      <a:pPr marL="342900" lvl="0" indent="-342900" algn="l" defTabSz="914400" rtl="0" eaLnBrk="1" latinLnBrk="0" hangingPunct="1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GB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Probability modelling of error distributions if stochastic approximations or statistical emulation used</a:t>
                      </a:r>
                    </a:p>
                  </a:txBody>
                  <a:tcPr marL="42559" marR="42559" marT="0" marB="0">
                    <a:solidFill>
                      <a:srgbClr val="99FF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57812270"/>
                  </a:ext>
                </a:extLst>
              </a:tr>
              <a:tr h="720080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Modelling</a:t>
                      </a:r>
                      <a:br>
                        <a:rPr lang="en-GB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(i.e. however good the model is, it will not fit the real world perfectly)</a:t>
                      </a:r>
                      <a:endParaRPr lang="en-GB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342900" lvl="0" indent="-342900" algn="l" defTabSz="914400" rtl="0" eaLnBrk="1" latinLnBrk="0" hangingPunct="1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GB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Discrepancy between model and reality if model based on accurate parameters and data and calculations performed perfectly</a:t>
                      </a:r>
                    </a:p>
                  </a:txBody>
                  <a:tcPr marL="42559" marR="42559" marT="0" marB="0">
                    <a:solidFill>
                      <a:srgbClr val="99FF99"/>
                    </a:solidFill>
                  </a:tcPr>
                </a:tc>
                <a:tc>
                  <a:txBody>
                    <a:bodyPr/>
                    <a:lstStyle/>
                    <a:p>
                      <a:pPr marL="342900" lvl="0" indent="-342900" algn="l" defTabSz="914400" rtl="0" eaLnBrk="1" latinLnBrk="0" hangingPunct="1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GB" sz="10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Highlight modelling limitations</a:t>
                      </a:r>
                    </a:p>
                    <a:p>
                      <a:pPr marL="342900" lvl="0" indent="-342900" algn="l" defTabSz="914400" rtl="0" eaLnBrk="1" latinLnBrk="0" hangingPunct="1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GB" sz="10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Experience, including model-model </a:t>
                      </a:r>
                      <a:r>
                        <a:rPr lang="en-GB" sz="10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intercomparisons</a:t>
                      </a:r>
                      <a:endParaRPr lang="en-GB" sz="10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2559" marR="42559" marT="0" marB="0">
                    <a:solidFill>
                      <a:srgbClr val="99FF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3613101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005166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r>
              <a:rPr lang="en-GB" sz="2800" dirty="0"/>
              <a:t>Dealing with Internal Uncertainties</a:t>
            </a: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/>
          </p:nvPr>
        </p:nvGraphicFramePr>
        <p:xfrm>
          <a:off x="394862" y="1268760"/>
          <a:ext cx="7705530" cy="264475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442594">
                  <a:extLst>
                    <a:ext uri="{9D8B030D-6E8A-4147-A177-3AD203B41FA5}">
                      <a16:colId xmlns:a16="http://schemas.microsoft.com/office/drawing/2014/main" val="761879443"/>
                    </a:ext>
                  </a:extLst>
                </a:gridCol>
                <a:gridCol w="2820342">
                  <a:extLst>
                    <a:ext uri="{9D8B030D-6E8A-4147-A177-3AD203B41FA5}">
                      <a16:colId xmlns:a16="http://schemas.microsoft.com/office/drawing/2014/main" val="1659576183"/>
                    </a:ext>
                  </a:extLst>
                </a:gridCol>
                <a:gridCol w="2442594">
                  <a:extLst>
                    <a:ext uri="{9D8B030D-6E8A-4147-A177-3AD203B41FA5}">
                      <a16:colId xmlns:a16="http://schemas.microsoft.com/office/drawing/2014/main" val="1353023546"/>
                    </a:ext>
                  </a:extLst>
                </a:gridCol>
              </a:tblGrid>
              <a:tr h="146780">
                <a:tc>
                  <a:txBody>
                    <a:bodyPr/>
                    <a:lstStyle/>
                    <a:p>
                      <a:pPr marL="0" algn="l" defTabSz="685800" rtl="0" eaLnBrk="1" latinLnBrk="0" hangingPunct="1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11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Uncertainty</a:t>
                      </a:r>
                    </a:p>
                  </a:txBody>
                  <a:tcPr marL="42559" marR="42559" marT="0" marB="0"/>
                </a:tc>
                <a:tc>
                  <a:txBody>
                    <a:bodyPr/>
                    <a:lstStyle/>
                    <a:p>
                      <a:pPr marL="0" algn="l" defTabSz="685800" rtl="0" eaLnBrk="1" latinLnBrk="0" hangingPunct="1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11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Examples</a:t>
                      </a:r>
                    </a:p>
                  </a:txBody>
                  <a:tcPr marL="42559" marR="42559" marT="0" marB="0"/>
                </a:tc>
                <a:tc>
                  <a:txBody>
                    <a:bodyPr/>
                    <a:lstStyle/>
                    <a:p>
                      <a:pPr marL="0" algn="l" defTabSz="685800" rtl="0" eaLnBrk="1" latinLnBrk="0" hangingPunct="1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11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Approaches to modelling and analysing</a:t>
                      </a:r>
                    </a:p>
                  </a:txBody>
                  <a:tcPr marL="42559" marR="42559" marT="0" marB="0"/>
                </a:tc>
                <a:extLst>
                  <a:ext uri="{0D108BD9-81ED-4DB2-BD59-A6C34878D82A}">
                    <a16:rowId xmlns:a16="http://schemas.microsoft.com/office/drawing/2014/main" val="3507822945"/>
                  </a:ext>
                </a:extLst>
              </a:tr>
              <a:tr h="717316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10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Ambiguity, lack of clarity and values</a:t>
                      </a:r>
                    </a:p>
                    <a:p>
                      <a:pPr marL="0" algn="l" defTabSz="914400" rtl="0" eaLnBrk="1" latinLnBrk="0" hangingPunct="1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1000" b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(ill-defined </a:t>
                      </a:r>
                      <a:r>
                        <a:rPr lang="en-GB" sz="10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meaning)</a:t>
                      </a:r>
                    </a:p>
                  </a:txBody>
                  <a:tcPr marL="42559" marR="42559" marT="0" marB="0"/>
                </a:tc>
                <a:tc>
                  <a:txBody>
                    <a:bodyPr/>
                    <a:lstStyle/>
                    <a:p>
                      <a:pPr marL="342900" lvl="0" indent="-342900" algn="l" defTabSz="685800" rtl="0" eaLnBrk="1" latinLnBrk="0" hangingPunct="1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GB" sz="105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Batang"/>
                          <a:cs typeface="Times New Roman" panose="02020603050405020304" pitchFamily="18" charset="0"/>
                        </a:rPr>
                        <a:t>How should Endpoints be described, what matters</a:t>
                      </a:r>
                    </a:p>
                    <a:p>
                      <a:pPr marL="342900" lvl="0" indent="-342900" algn="l" defTabSz="685800" rtl="0" eaLnBrk="1" latinLnBrk="0" hangingPunct="1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GB" sz="105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Batang"/>
                          <a:cs typeface="Times New Roman" panose="02020603050405020304" pitchFamily="18" charset="0"/>
                        </a:rPr>
                        <a:t>Importance of different </a:t>
                      </a:r>
                      <a:r>
                        <a:rPr lang="en-GB" sz="105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Batang"/>
                          <a:cs typeface="Times New Roman" panose="02020603050405020304" pitchFamily="18" charset="0"/>
                        </a:rPr>
                        <a:t>criteria </a:t>
                      </a:r>
                      <a:r>
                        <a:rPr lang="en-GB" sz="105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Batang"/>
                          <a:cs typeface="Times New Roman" panose="02020603050405020304" pitchFamily="18" charset="0"/>
                        </a:rPr>
                        <a:t>in evaluating endpoints</a:t>
                      </a:r>
                    </a:p>
                  </a:txBody>
                  <a:tcPr marL="42559" marR="42559" marT="0" marB="0">
                    <a:solidFill>
                      <a:srgbClr val="99FF99"/>
                    </a:solidFill>
                  </a:tcPr>
                </a:tc>
                <a:tc>
                  <a:txBody>
                    <a:bodyPr/>
                    <a:lstStyle/>
                    <a:p>
                      <a:pPr marL="342900" lvl="0" indent="-342900" algn="l" defTabSz="685800" rtl="0" eaLnBrk="1" latinLnBrk="0" hangingPunct="1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GB" sz="105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Batang"/>
                          <a:cs typeface="Times New Roman" panose="02020603050405020304" pitchFamily="18" charset="0"/>
                        </a:rPr>
                        <a:t>Stakeholder </a:t>
                      </a:r>
                      <a:r>
                        <a:rPr lang="en-GB" sz="105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Batang"/>
                          <a:cs typeface="Times New Roman" panose="02020603050405020304" pitchFamily="18" charset="0"/>
                        </a:rPr>
                        <a:t>engagement processes</a:t>
                      </a:r>
                      <a:endParaRPr lang="en-GB" sz="105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Batang"/>
                        <a:cs typeface="Times New Roman" panose="02020603050405020304" pitchFamily="18" charset="0"/>
                      </a:endParaRPr>
                    </a:p>
                  </a:txBody>
                  <a:tcPr marL="42559" marR="42559" marT="0" marB="0">
                    <a:solidFill>
                      <a:srgbClr val="99FF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52347408"/>
                  </a:ext>
                </a:extLst>
              </a:tr>
              <a:tr h="958384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10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Social and ethical</a:t>
                      </a:r>
                      <a:r>
                        <a:rPr lang="en-GB" sz="1000" b="0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/>
                      </a:r>
                      <a:br>
                        <a:rPr lang="en-GB" sz="1000" b="0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en-GB" sz="10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(i.e. how expert recommendations are formulated and implemented in society, and what their ethical implications are)</a:t>
                      </a:r>
                    </a:p>
                  </a:txBody>
                  <a:tcPr marL="42559" marR="42559" marT="0" marB="0"/>
                </a:tc>
                <a:tc>
                  <a:txBody>
                    <a:bodyPr/>
                    <a:lstStyle/>
                    <a:p>
                      <a:pPr marL="342900" lvl="0" indent="-342900" algn="l" defTabSz="685800" rtl="0" eaLnBrk="1" latinLnBrk="0" hangingPunct="1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GB" sz="105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Batang"/>
                          <a:cs typeface="Times New Roman" panose="02020603050405020304" pitchFamily="18" charset="0"/>
                        </a:rPr>
                        <a:t>Values and principles underlying expert recommendations (e.g. consent, equity, fairness).</a:t>
                      </a:r>
                    </a:p>
                    <a:p>
                      <a:pPr marL="342900" lvl="0" indent="-342900" algn="l" defTabSz="685800" rtl="0" eaLnBrk="1" latinLnBrk="0" hangingPunct="1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GB" sz="105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Batang"/>
                          <a:cs typeface="Times New Roman" panose="02020603050405020304" pitchFamily="18" charset="0"/>
                        </a:rPr>
                        <a:t>Trade-offs between groups and values</a:t>
                      </a:r>
                    </a:p>
                    <a:p>
                      <a:pPr marL="342900" lvl="0" indent="-342900" algn="l" defTabSz="685800" rtl="0" eaLnBrk="1" latinLnBrk="0" hangingPunct="1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Font typeface="Symbol" panose="05050102010706020507" pitchFamily="18" charset="2"/>
                        <a:buChar char=""/>
                      </a:pPr>
                      <a:endParaRPr lang="en-GB" sz="105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Batang"/>
                        <a:cs typeface="Times New Roman" panose="02020603050405020304" pitchFamily="18" charset="0"/>
                      </a:endParaRPr>
                    </a:p>
                  </a:txBody>
                  <a:tcPr marL="42559" marR="42559" marT="0" marB="0">
                    <a:solidFill>
                      <a:srgbClr val="99FF99"/>
                    </a:solidFill>
                  </a:tcPr>
                </a:tc>
                <a:tc>
                  <a:txBody>
                    <a:bodyPr/>
                    <a:lstStyle/>
                    <a:p>
                      <a:pPr marL="342900" lvl="0" indent="-342900" algn="l" defTabSz="685800" rtl="0" eaLnBrk="1" latinLnBrk="0" hangingPunct="1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GB" sz="105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Batang"/>
                          <a:cs typeface="Times New Roman" panose="02020603050405020304" pitchFamily="18" charset="0"/>
                        </a:rPr>
                        <a:t>Naturalistic observation of decision processes</a:t>
                      </a:r>
                    </a:p>
                    <a:p>
                      <a:pPr marL="342900" lvl="0" indent="-342900" algn="l" defTabSz="685800" rtl="0" eaLnBrk="1" latinLnBrk="0" hangingPunct="1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GB" sz="105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Batang"/>
                          <a:cs typeface="Times New Roman" panose="02020603050405020304" pitchFamily="18" charset="0"/>
                        </a:rPr>
                        <a:t>Multi and transdisciplinary dialogue, </a:t>
                      </a:r>
                    </a:p>
                    <a:p>
                      <a:pPr marL="342900" lvl="0" indent="-342900" algn="l" defTabSz="685800" rtl="0" eaLnBrk="1" latinLnBrk="0" hangingPunct="1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GB" sz="105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Batang"/>
                          <a:cs typeface="Times New Roman" panose="02020603050405020304" pitchFamily="18" charset="0"/>
                        </a:rPr>
                        <a:t>Assessment against recognised ethical principles.</a:t>
                      </a:r>
                    </a:p>
                  </a:txBody>
                  <a:tcPr marL="42559" marR="42559" marT="0" marB="0">
                    <a:solidFill>
                      <a:srgbClr val="99FF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81233555"/>
                  </a:ext>
                </a:extLst>
              </a:tr>
              <a:tr h="345424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Depth of modelling 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342900" lvl="0" indent="-342900" algn="l" defTabSz="685800" rtl="0" eaLnBrk="1" latinLnBrk="0" hangingPunct="1">
                        <a:spcBef>
                          <a:spcPts val="300"/>
                        </a:spcBef>
                        <a:spcAft>
                          <a:spcPts val="30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GB" sz="105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Batang"/>
                          <a:cs typeface="Times New Roman" panose="02020603050405020304" pitchFamily="18" charset="0"/>
                        </a:rPr>
                        <a:t>Is the analysis requisite?</a:t>
                      </a:r>
                    </a:p>
                  </a:txBody>
                  <a:tcPr marL="68580" marR="68580" marT="0" marB="0">
                    <a:solidFill>
                      <a:srgbClr val="99FF99"/>
                    </a:solidFill>
                  </a:tcPr>
                </a:tc>
                <a:tc>
                  <a:txBody>
                    <a:bodyPr/>
                    <a:lstStyle/>
                    <a:p>
                      <a:pPr marL="342900" lvl="0" indent="-342900" algn="l" defTabSz="685800" rtl="0" eaLnBrk="1" latinLnBrk="0" hangingPunct="1">
                        <a:spcBef>
                          <a:spcPts val="300"/>
                        </a:spcBef>
                        <a:spcAft>
                          <a:spcPts val="30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GB" sz="105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Batang"/>
                          <a:cs typeface="Times New Roman" panose="02020603050405020304" pitchFamily="18" charset="0"/>
                        </a:rPr>
                        <a:t>Judgement, experience and pragmatism</a:t>
                      </a:r>
                    </a:p>
                  </a:txBody>
                  <a:tcPr marL="68580" marR="68580" marT="0" marB="0">
                    <a:solidFill>
                      <a:srgbClr val="99FF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622745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5059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2800" dirty="0" smtClean="0"/>
              <a:t>An ethical issue to think about …</a:t>
            </a:r>
            <a:endParaRPr lang="en-GB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58775" indent="-358775"/>
            <a:r>
              <a:rPr lang="en-GB" sz="2400" dirty="0" smtClean="0"/>
              <a:t>I have been asking this question since the 1990s</a:t>
            </a:r>
          </a:p>
          <a:p>
            <a:pPr marL="715962" lvl="1" indent="-358775"/>
            <a:r>
              <a:rPr lang="en-GB" sz="2400" dirty="0" smtClean="0"/>
              <a:t>Its not been answered</a:t>
            </a:r>
          </a:p>
          <a:p>
            <a:pPr marL="358775" indent="-358775"/>
            <a:r>
              <a:rPr lang="en-GB" sz="2400" dirty="0" smtClean="0"/>
              <a:t>Three distinct model chains which propagate and present dose uncertainty give these results</a:t>
            </a:r>
            <a:endParaRPr lang="en-GB" sz="2400" dirty="0"/>
          </a:p>
          <a:p>
            <a:pPr marL="358775" indent="-358775"/>
            <a:r>
              <a:rPr lang="en-GB" sz="2400" dirty="0" smtClean="0"/>
              <a:t>All three use same ‘data’</a:t>
            </a:r>
            <a:endParaRPr lang="en-GB" sz="2400" dirty="0"/>
          </a:p>
          <a:p>
            <a:pPr marL="358775" indent="-358775"/>
            <a:r>
              <a:rPr lang="en-GB" sz="2400" dirty="0" smtClean="0"/>
              <a:t>Do you use the intervention?</a:t>
            </a:r>
            <a:endParaRPr lang="en-GB" sz="2400" dirty="0"/>
          </a:p>
        </p:txBody>
      </p:sp>
      <p:grpSp>
        <p:nvGrpSpPr>
          <p:cNvPr id="4" name="Group 3"/>
          <p:cNvGrpSpPr>
            <a:grpSpLocks noChangeAspect="1"/>
          </p:cNvGrpSpPr>
          <p:nvPr/>
        </p:nvGrpSpPr>
        <p:grpSpPr bwMode="auto">
          <a:xfrm>
            <a:off x="4942656" y="3266276"/>
            <a:ext cx="3733800" cy="2827020"/>
            <a:chOff x="144" y="1248"/>
            <a:chExt cx="3360" cy="2544"/>
          </a:xfrm>
        </p:grpSpPr>
        <p:sp>
          <p:nvSpPr>
            <p:cNvPr id="5" name="Line 4"/>
            <p:cNvSpPr>
              <a:spLocks noChangeShapeType="1"/>
            </p:cNvSpPr>
            <p:nvPr/>
          </p:nvSpPr>
          <p:spPr bwMode="auto">
            <a:xfrm>
              <a:off x="1008" y="1248"/>
              <a:ext cx="1" cy="2246"/>
            </a:xfrm>
            <a:prstGeom prst="line">
              <a:avLst/>
            </a:prstGeom>
            <a:noFill/>
            <a:ln w="38100">
              <a:solidFill>
                <a:srgbClr val="FF6600"/>
              </a:solidFill>
              <a:round/>
              <a:headEnd type="stealth" w="med" len="med"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6" name="Line 5"/>
            <p:cNvSpPr>
              <a:spLocks noChangeShapeType="1"/>
            </p:cNvSpPr>
            <p:nvPr/>
          </p:nvSpPr>
          <p:spPr bwMode="auto">
            <a:xfrm>
              <a:off x="816" y="2112"/>
              <a:ext cx="192" cy="0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7" name="Line 6"/>
            <p:cNvSpPr>
              <a:spLocks noChangeShapeType="1"/>
            </p:cNvSpPr>
            <p:nvPr/>
          </p:nvSpPr>
          <p:spPr bwMode="auto">
            <a:xfrm>
              <a:off x="816" y="2784"/>
              <a:ext cx="192" cy="0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8" name="Text Box 7"/>
            <p:cNvSpPr txBox="1">
              <a:spLocks noChangeArrowheads="1"/>
            </p:cNvSpPr>
            <p:nvPr/>
          </p:nvSpPr>
          <p:spPr bwMode="auto">
            <a:xfrm>
              <a:off x="144" y="1848"/>
              <a:ext cx="768" cy="58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eaLnBrk="0" hangingPunct="0"/>
              <a:r>
                <a:rPr lang="en-GB" sz="1800" dirty="0">
                  <a:latin typeface="Times New Roman" pitchFamily="18" charset="0"/>
                </a:rPr>
                <a:t>Upper IL</a:t>
              </a:r>
            </a:p>
          </p:txBody>
        </p:sp>
        <p:sp>
          <p:nvSpPr>
            <p:cNvPr id="9" name="Text Box 8"/>
            <p:cNvSpPr txBox="1">
              <a:spLocks noChangeArrowheads="1"/>
            </p:cNvSpPr>
            <p:nvPr/>
          </p:nvSpPr>
          <p:spPr bwMode="auto">
            <a:xfrm>
              <a:off x="144" y="2532"/>
              <a:ext cx="768" cy="58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eaLnBrk="0" hangingPunct="0"/>
              <a:r>
                <a:rPr lang="en-GB" sz="1800" dirty="0">
                  <a:latin typeface="Times New Roman" pitchFamily="18" charset="0"/>
                </a:rPr>
                <a:t>Lower IL</a:t>
              </a:r>
            </a:p>
          </p:txBody>
        </p:sp>
        <p:sp>
          <p:nvSpPr>
            <p:cNvPr id="10" name="Freeform 9"/>
            <p:cNvSpPr>
              <a:spLocks/>
            </p:cNvSpPr>
            <p:nvPr/>
          </p:nvSpPr>
          <p:spPr bwMode="auto">
            <a:xfrm rot="5400000">
              <a:off x="360" y="2088"/>
              <a:ext cx="2160" cy="576"/>
            </a:xfrm>
            <a:custGeom>
              <a:avLst/>
              <a:gdLst>
                <a:gd name="T0" fmla="*/ 2880 w 2928"/>
                <a:gd name="T1" fmla="*/ 1104 h 1104"/>
                <a:gd name="T2" fmla="*/ 0 w 2928"/>
                <a:gd name="T3" fmla="*/ 1104 h 1104"/>
                <a:gd name="T4" fmla="*/ 144 w 2928"/>
                <a:gd name="T5" fmla="*/ 1104 h 1104"/>
                <a:gd name="T6" fmla="*/ 384 w 2928"/>
                <a:gd name="T7" fmla="*/ 1056 h 1104"/>
                <a:gd name="T8" fmla="*/ 528 w 2928"/>
                <a:gd name="T9" fmla="*/ 1008 h 1104"/>
                <a:gd name="T10" fmla="*/ 720 w 2928"/>
                <a:gd name="T11" fmla="*/ 768 h 1104"/>
                <a:gd name="T12" fmla="*/ 864 w 2928"/>
                <a:gd name="T13" fmla="*/ 432 h 1104"/>
                <a:gd name="T14" fmla="*/ 1008 w 2928"/>
                <a:gd name="T15" fmla="*/ 192 h 1104"/>
                <a:gd name="T16" fmla="*/ 1104 w 2928"/>
                <a:gd name="T17" fmla="*/ 96 h 1104"/>
                <a:gd name="T18" fmla="*/ 1248 w 2928"/>
                <a:gd name="T19" fmla="*/ 0 h 1104"/>
                <a:gd name="T20" fmla="*/ 1344 w 2928"/>
                <a:gd name="T21" fmla="*/ 0 h 1104"/>
                <a:gd name="T22" fmla="*/ 1392 w 2928"/>
                <a:gd name="T23" fmla="*/ 48 h 1104"/>
                <a:gd name="T24" fmla="*/ 1536 w 2928"/>
                <a:gd name="T25" fmla="*/ 384 h 1104"/>
                <a:gd name="T26" fmla="*/ 1728 w 2928"/>
                <a:gd name="T27" fmla="*/ 576 h 1104"/>
                <a:gd name="T28" fmla="*/ 2064 w 2928"/>
                <a:gd name="T29" fmla="*/ 864 h 1104"/>
                <a:gd name="T30" fmla="*/ 2400 w 2928"/>
                <a:gd name="T31" fmla="*/ 1008 h 1104"/>
                <a:gd name="T32" fmla="*/ 2688 w 2928"/>
                <a:gd name="T33" fmla="*/ 1056 h 1104"/>
                <a:gd name="T34" fmla="*/ 2928 w 2928"/>
                <a:gd name="T35" fmla="*/ 1104 h 1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928" h="1104">
                  <a:moveTo>
                    <a:pt x="2880" y="1104"/>
                  </a:moveTo>
                  <a:lnTo>
                    <a:pt x="0" y="1104"/>
                  </a:lnTo>
                  <a:lnTo>
                    <a:pt x="144" y="1104"/>
                  </a:lnTo>
                  <a:lnTo>
                    <a:pt x="384" y="1056"/>
                  </a:lnTo>
                  <a:lnTo>
                    <a:pt x="528" y="1008"/>
                  </a:lnTo>
                  <a:lnTo>
                    <a:pt x="720" y="768"/>
                  </a:lnTo>
                  <a:lnTo>
                    <a:pt x="864" y="432"/>
                  </a:lnTo>
                  <a:lnTo>
                    <a:pt x="1008" y="192"/>
                  </a:lnTo>
                  <a:lnTo>
                    <a:pt x="1104" y="96"/>
                  </a:lnTo>
                  <a:lnTo>
                    <a:pt x="1248" y="0"/>
                  </a:lnTo>
                  <a:lnTo>
                    <a:pt x="1344" y="0"/>
                  </a:lnTo>
                  <a:lnTo>
                    <a:pt x="1392" y="48"/>
                  </a:lnTo>
                  <a:lnTo>
                    <a:pt x="1536" y="384"/>
                  </a:lnTo>
                  <a:lnTo>
                    <a:pt x="1728" y="576"/>
                  </a:lnTo>
                  <a:lnTo>
                    <a:pt x="2064" y="864"/>
                  </a:lnTo>
                  <a:lnTo>
                    <a:pt x="2400" y="1008"/>
                  </a:lnTo>
                  <a:lnTo>
                    <a:pt x="2688" y="1056"/>
                  </a:lnTo>
                  <a:lnTo>
                    <a:pt x="2928" y="1104"/>
                  </a:lnTo>
                </a:path>
              </a:pathLst>
            </a:cu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1919" y="1248"/>
              <a:ext cx="551" cy="2160"/>
            </a:xfrm>
            <a:custGeom>
              <a:avLst/>
              <a:gdLst>
                <a:gd name="T0" fmla="*/ 0 w 551"/>
                <a:gd name="T1" fmla="*/ 35 h 2160"/>
                <a:gd name="T2" fmla="*/ 0 w 551"/>
                <a:gd name="T3" fmla="*/ 2160 h 2160"/>
                <a:gd name="T4" fmla="*/ 0 w 551"/>
                <a:gd name="T5" fmla="*/ 2054 h 2160"/>
                <a:gd name="T6" fmla="*/ 25 w 551"/>
                <a:gd name="T7" fmla="*/ 1877 h 2160"/>
                <a:gd name="T8" fmla="*/ 50 w 551"/>
                <a:gd name="T9" fmla="*/ 1770 h 2160"/>
                <a:gd name="T10" fmla="*/ 150 w 551"/>
                <a:gd name="T11" fmla="*/ 1598 h 2160"/>
                <a:gd name="T12" fmla="*/ 351 w 551"/>
                <a:gd name="T13" fmla="*/ 1523 h 2160"/>
                <a:gd name="T14" fmla="*/ 476 w 551"/>
                <a:gd name="T15" fmla="*/ 1416 h 2160"/>
                <a:gd name="T16" fmla="*/ 526 w 551"/>
                <a:gd name="T17" fmla="*/ 1346 h 2160"/>
                <a:gd name="T18" fmla="*/ 542 w 551"/>
                <a:gd name="T19" fmla="*/ 1275 h 2160"/>
                <a:gd name="T20" fmla="*/ 550 w 551"/>
                <a:gd name="T21" fmla="*/ 1198 h 2160"/>
                <a:gd name="T22" fmla="*/ 551 w 551"/>
                <a:gd name="T23" fmla="*/ 1133 h 2160"/>
                <a:gd name="T24" fmla="*/ 466 w 551"/>
                <a:gd name="T25" fmla="*/ 975 h 2160"/>
                <a:gd name="T26" fmla="*/ 312 w 551"/>
                <a:gd name="T27" fmla="*/ 821 h 2160"/>
                <a:gd name="T28" fmla="*/ 125 w 551"/>
                <a:gd name="T29" fmla="*/ 637 h 2160"/>
                <a:gd name="T30" fmla="*/ 50 w 551"/>
                <a:gd name="T31" fmla="*/ 390 h 2160"/>
                <a:gd name="T32" fmla="*/ 25 w 551"/>
                <a:gd name="T33" fmla="*/ 177 h 2160"/>
                <a:gd name="T34" fmla="*/ 0 w 551"/>
                <a:gd name="T35" fmla="*/ 0 h 2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51" h="2160">
                  <a:moveTo>
                    <a:pt x="0" y="35"/>
                  </a:moveTo>
                  <a:lnTo>
                    <a:pt x="0" y="2160"/>
                  </a:lnTo>
                  <a:lnTo>
                    <a:pt x="0" y="2054"/>
                  </a:lnTo>
                  <a:lnTo>
                    <a:pt x="25" y="1877"/>
                  </a:lnTo>
                  <a:lnTo>
                    <a:pt x="50" y="1770"/>
                  </a:lnTo>
                  <a:lnTo>
                    <a:pt x="150" y="1598"/>
                  </a:lnTo>
                  <a:lnTo>
                    <a:pt x="351" y="1523"/>
                  </a:lnTo>
                  <a:lnTo>
                    <a:pt x="476" y="1416"/>
                  </a:lnTo>
                  <a:lnTo>
                    <a:pt x="526" y="1346"/>
                  </a:lnTo>
                  <a:lnTo>
                    <a:pt x="542" y="1275"/>
                  </a:lnTo>
                  <a:lnTo>
                    <a:pt x="550" y="1198"/>
                  </a:lnTo>
                  <a:lnTo>
                    <a:pt x="551" y="1133"/>
                  </a:lnTo>
                  <a:lnTo>
                    <a:pt x="466" y="975"/>
                  </a:lnTo>
                  <a:lnTo>
                    <a:pt x="312" y="821"/>
                  </a:lnTo>
                  <a:lnTo>
                    <a:pt x="125" y="637"/>
                  </a:lnTo>
                  <a:lnTo>
                    <a:pt x="50" y="390"/>
                  </a:lnTo>
                  <a:lnTo>
                    <a:pt x="25" y="177"/>
                  </a:lnTo>
                  <a:lnTo>
                    <a:pt x="0" y="0"/>
                  </a:lnTo>
                </a:path>
              </a:pathLst>
            </a:cu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12" name="Freeform 11"/>
            <p:cNvSpPr>
              <a:spLocks/>
            </p:cNvSpPr>
            <p:nvPr/>
          </p:nvSpPr>
          <p:spPr bwMode="auto">
            <a:xfrm>
              <a:off x="2688" y="2064"/>
              <a:ext cx="816" cy="1728"/>
            </a:xfrm>
            <a:custGeom>
              <a:avLst/>
              <a:gdLst>
                <a:gd name="T0" fmla="*/ 0 w 816"/>
                <a:gd name="T1" fmla="*/ 31 h 1872"/>
                <a:gd name="T2" fmla="*/ 0 w 816"/>
                <a:gd name="T3" fmla="*/ 1872 h 1872"/>
                <a:gd name="T4" fmla="*/ 0 w 816"/>
                <a:gd name="T5" fmla="*/ 1780 h 1872"/>
                <a:gd name="T6" fmla="*/ 28 w 816"/>
                <a:gd name="T7" fmla="*/ 1575 h 1872"/>
                <a:gd name="T8" fmla="*/ 74 w 816"/>
                <a:gd name="T9" fmla="*/ 1475 h 1872"/>
                <a:gd name="T10" fmla="*/ 248 w 816"/>
                <a:gd name="T11" fmla="*/ 1412 h 1872"/>
                <a:gd name="T12" fmla="*/ 497 w 816"/>
                <a:gd name="T13" fmla="*/ 1320 h 1872"/>
                <a:gd name="T14" fmla="*/ 674 w 816"/>
                <a:gd name="T15" fmla="*/ 1228 h 1872"/>
                <a:gd name="T16" fmla="*/ 745 w 816"/>
                <a:gd name="T17" fmla="*/ 1166 h 1872"/>
                <a:gd name="T18" fmla="*/ 816 w 816"/>
                <a:gd name="T19" fmla="*/ 1074 h 1872"/>
                <a:gd name="T20" fmla="*/ 816 w 816"/>
                <a:gd name="T21" fmla="*/ 1013 h 1872"/>
                <a:gd name="T22" fmla="*/ 781 w 816"/>
                <a:gd name="T23" fmla="*/ 982 h 1872"/>
                <a:gd name="T24" fmla="*/ 532 w 816"/>
                <a:gd name="T25" fmla="*/ 890 h 1872"/>
                <a:gd name="T26" fmla="*/ 282 w 816"/>
                <a:gd name="T27" fmla="*/ 822 h 1872"/>
                <a:gd name="T28" fmla="*/ 128 w 816"/>
                <a:gd name="T29" fmla="*/ 599 h 1872"/>
                <a:gd name="T30" fmla="*/ 71 w 816"/>
                <a:gd name="T31" fmla="*/ 338 h 1872"/>
                <a:gd name="T32" fmla="*/ 35 w 816"/>
                <a:gd name="T33" fmla="*/ 153 h 1872"/>
                <a:gd name="T34" fmla="*/ 0 w 816"/>
                <a:gd name="T35" fmla="*/ 0 h 18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16" h="1872">
                  <a:moveTo>
                    <a:pt x="0" y="31"/>
                  </a:moveTo>
                  <a:lnTo>
                    <a:pt x="0" y="1872"/>
                  </a:lnTo>
                  <a:lnTo>
                    <a:pt x="0" y="1780"/>
                  </a:lnTo>
                  <a:lnTo>
                    <a:pt x="28" y="1575"/>
                  </a:lnTo>
                  <a:lnTo>
                    <a:pt x="74" y="1475"/>
                  </a:lnTo>
                  <a:lnTo>
                    <a:pt x="248" y="1412"/>
                  </a:lnTo>
                  <a:lnTo>
                    <a:pt x="497" y="1320"/>
                  </a:lnTo>
                  <a:lnTo>
                    <a:pt x="674" y="1228"/>
                  </a:lnTo>
                  <a:lnTo>
                    <a:pt x="745" y="1166"/>
                  </a:lnTo>
                  <a:lnTo>
                    <a:pt x="816" y="1074"/>
                  </a:lnTo>
                  <a:lnTo>
                    <a:pt x="816" y="1013"/>
                  </a:lnTo>
                  <a:lnTo>
                    <a:pt x="781" y="982"/>
                  </a:lnTo>
                  <a:lnTo>
                    <a:pt x="532" y="890"/>
                  </a:lnTo>
                  <a:lnTo>
                    <a:pt x="282" y="822"/>
                  </a:lnTo>
                  <a:lnTo>
                    <a:pt x="128" y="599"/>
                  </a:lnTo>
                  <a:lnTo>
                    <a:pt x="71" y="338"/>
                  </a:lnTo>
                  <a:lnTo>
                    <a:pt x="35" y="153"/>
                  </a:lnTo>
                  <a:lnTo>
                    <a:pt x="0" y="0"/>
                  </a:lnTo>
                </a:path>
              </a:pathLst>
            </a:cu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/>
            </a:p>
          </p:txBody>
        </p:sp>
      </p:grpSp>
    </p:spTree>
    <p:extLst>
      <p:ext uri="{BB962C8B-B14F-4D97-AF65-F5344CB8AC3E}">
        <p14:creationId xmlns:p14="http://schemas.microsoft.com/office/powerpoint/2010/main" val="7671843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marL="0" indent="0" algn="ctr">
              <a:buNone/>
            </a:pPr>
            <a:r>
              <a:rPr lang="en-GB" sz="2800" b="1" dirty="0"/>
              <a:t>Thank You</a:t>
            </a:r>
          </a:p>
        </p:txBody>
      </p:sp>
    </p:spTree>
    <p:extLst>
      <p:ext uri="{BB962C8B-B14F-4D97-AF65-F5344CB8AC3E}">
        <p14:creationId xmlns:p14="http://schemas.microsoft.com/office/powerpoint/2010/main" val="36697114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66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392114" y="1198563"/>
            <a:ext cx="8356600" cy="3886621"/>
          </a:xfrm>
        </p:spPr>
        <p:txBody>
          <a:bodyPr/>
          <a:lstStyle/>
          <a:p>
            <a:pPr marL="358775" indent="-358775"/>
            <a:r>
              <a:rPr lang="en-GB" sz="2400" dirty="0" smtClean="0"/>
              <a:t>But there are other definitions</a:t>
            </a:r>
          </a:p>
          <a:p>
            <a:pPr marL="717550" lvl="1" indent="-360363"/>
            <a:r>
              <a:rPr lang="en-GB" sz="2000" i="1" dirty="0" smtClean="0"/>
              <a:t>Many</a:t>
            </a:r>
            <a:r>
              <a:rPr lang="en-GB" sz="2000" dirty="0" smtClean="0"/>
              <a:t> other definitions and approaches</a:t>
            </a:r>
            <a:br>
              <a:rPr lang="en-GB" sz="2000" dirty="0" smtClean="0"/>
            </a:br>
            <a:endParaRPr lang="en-GB" sz="2000" dirty="0" smtClean="0"/>
          </a:p>
          <a:p>
            <a:pPr marL="358775" indent="-358775"/>
            <a:r>
              <a:rPr lang="en-GB" sz="2400" dirty="0" smtClean="0"/>
              <a:t>Spiegelhalter (2017), following much of statistics, discusses 3 types of uncertainty</a:t>
            </a:r>
            <a:br>
              <a:rPr lang="en-GB" sz="2400" dirty="0" smtClean="0"/>
            </a:br>
            <a:r>
              <a:rPr lang="en-GB" sz="1050" dirty="0"/>
              <a:t>Spiegelhalter, D. J. (2017). "Risk and uncertainty communication." </a:t>
            </a:r>
            <a:r>
              <a:rPr lang="en-GB" sz="1050" i="1" dirty="0"/>
              <a:t>Annual Review of Statistics and its Applications </a:t>
            </a:r>
            <a:r>
              <a:rPr lang="en-GB" sz="1050" b="1" i="1" dirty="0"/>
              <a:t>4(1): 31-60</a:t>
            </a:r>
            <a:r>
              <a:rPr lang="en-GB" sz="1050" b="1" i="1" dirty="0" smtClean="0"/>
              <a:t>.</a:t>
            </a:r>
            <a:endParaRPr lang="en-GB" sz="2400" dirty="0" smtClean="0"/>
          </a:p>
          <a:p>
            <a:pPr marL="717550" lvl="1" indent="-360363">
              <a:lnSpc>
                <a:spcPct val="150000"/>
              </a:lnSpc>
            </a:pPr>
            <a:r>
              <a:rPr lang="en-GB" sz="2000" dirty="0" smtClean="0"/>
              <a:t>Aleatory or stochastic, i.e. randomness</a:t>
            </a:r>
          </a:p>
          <a:p>
            <a:pPr marL="717550" lvl="1" indent="-360363">
              <a:lnSpc>
                <a:spcPct val="150000"/>
              </a:lnSpc>
            </a:pPr>
            <a:r>
              <a:rPr lang="en-GB" sz="2000" dirty="0" smtClean="0"/>
              <a:t>Epistemological, i.e. lack of knowledge</a:t>
            </a:r>
          </a:p>
          <a:p>
            <a:pPr marL="717550" lvl="1" indent="-360363">
              <a:lnSpc>
                <a:spcPct val="150000"/>
              </a:lnSpc>
            </a:pPr>
            <a:r>
              <a:rPr lang="en-GB" sz="2000" dirty="0" smtClean="0"/>
              <a:t>Ambiguity, i.e.  lack of clarity</a:t>
            </a:r>
            <a:endParaRPr lang="en-GB" sz="2400" dirty="0" smtClean="0"/>
          </a:p>
          <a:p>
            <a:pPr marL="0" indent="0">
              <a:buNone/>
            </a:pPr>
            <a:endParaRPr lang="en-GB" sz="2400" dirty="0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2800" dirty="0" smtClean="0"/>
              <a:t>What is uncertainty?</a:t>
            </a:r>
            <a:endParaRPr lang="en-GB" sz="2800" dirty="0"/>
          </a:p>
        </p:txBody>
      </p:sp>
      <p:sp>
        <p:nvSpPr>
          <p:cNvPr id="9" name="Rectangle 8"/>
          <p:cNvSpPr/>
          <p:nvPr/>
        </p:nvSpPr>
        <p:spPr bwMode="auto">
          <a:xfrm>
            <a:off x="537966" y="4293095"/>
            <a:ext cx="7778450" cy="648073"/>
          </a:xfrm>
          <a:prstGeom prst="rect">
            <a:avLst/>
          </a:prstGeom>
          <a:solidFill>
            <a:srgbClr val="FF7575">
              <a:alpha val="49804"/>
            </a:srgbClr>
          </a:solidFill>
          <a:ln w="41275" cap="flat" cmpd="sng" algn="ctr">
            <a:noFill/>
            <a:prstDash val="solid"/>
            <a:round/>
            <a:headEnd type="none" w="med" len="med"/>
            <a:tailEnd type="arrow" w="med" len="med"/>
          </a:ln>
          <a:effectLst/>
          <a:ex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+mn-lt"/>
              </a:rPr>
              <a:t>Internal</a:t>
            </a:r>
          </a:p>
        </p:txBody>
      </p:sp>
      <p:sp>
        <p:nvSpPr>
          <p:cNvPr id="10" name="Rectangle 9"/>
          <p:cNvSpPr/>
          <p:nvPr/>
        </p:nvSpPr>
        <p:spPr bwMode="auto">
          <a:xfrm>
            <a:off x="560108" y="3363581"/>
            <a:ext cx="7756308" cy="929514"/>
          </a:xfrm>
          <a:prstGeom prst="rect">
            <a:avLst/>
          </a:prstGeom>
          <a:solidFill>
            <a:srgbClr val="FFFF00">
              <a:alpha val="50000"/>
            </a:srgbClr>
          </a:solidFill>
          <a:ln w="41275" cap="flat" cmpd="sng" algn="ctr">
            <a:noFill/>
            <a:prstDash val="solid"/>
            <a:round/>
            <a:headEnd type="none" w="med" len="med"/>
            <a:tailEnd type="arrow" w="med" len="med"/>
          </a:ln>
          <a:effectLst/>
          <a:ex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sz="2400" b="0" i="0" u="none" strike="noStrike" cap="none" normalizeH="0" dirty="0" smtClean="0">
                <a:ln>
                  <a:noFill/>
                </a:ln>
                <a:solidFill>
                  <a:srgbClr val="874203"/>
                </a:solidFill>
                <a:effectLst/>
                <a:latin typeface="+mn-lt"/>
              </a:rPr>
              <a:t>External</a:t>
            </a:r>
            <a:endParaRPr kumimoji="0" lang="en-GB" sz="2400" b="0" i="0" u="none" strike="noStrike" cap="none" normalizeH="0" baseline="0" dirty="0" smtClean="0">
              <a:ln>
                <a:noFill/>
              </a:ln>
              <a:solidFill>
                <a:srgbClr val="874203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124004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uiExpand="1" build="p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0526" y="333377"/>
            <a:ext cx="6911975" cy="935383"/>
          </a:xfrm>
        </p:spPr>
        <p:txBody>
          <a:bodyPr/>
          <a:lstStyle/>
          <a:p>
            <a:r>
              <a:rPr lang="en-GB" sz="2800" dirty="0" smtClean="0"/>
              <a:t>But is that the whole story of uncertainty?</a:t>
            </a:r>
            <a:endParaRPr lang="en-GB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0526" y="1484784"/>
            <a:ext cx="8356600" cy="4894262"/>
          </a:xfrm>
        </p:spPr>
        <p:txBody>
          <a:bodyPr/>
          <a:lstStyle/>
          <a:p>
            <a:r>
              <a:rPr lang="en-GB" sz="2400" dirty="0" smtClean="0"/>
              <a:t>One way of thinking about uncertainty is that </a:t>
            </a:r>
            <a:r>
              <a:rPr lang="en-GB" sz="2400" i="1" dirty="0" smtClean="0">
                <a:solidFill>
                  <a:srgbClr val="FF0000"/>
                </a:solidFill>
              </a:rPr>
              <a:t>questions</a:t>
            </a:r>
            <a:r>
              <a:rPr lang="en-GB" sz="2400" dirty="0" smtClean="0"/>
              <a:t> relate to specific uncertainties</a:t>
            </a:r>
          </a:p>
          <a:p>
            <a:r>
              <a:rPr lang="en-GB" sz="2400" dirty="0" smtClean="0"/>
              <a:t>Decision makers, stakeholders, experts and the public often arrive with questions relating to many more types of uncertainty</a:t>
            </a:r>
          </a:p>
          <a:p>
            <a:r>
              <a:rPr lang="en-GB" sz="2400" dirty="0"/>
              <a:t>CONFIDENCE Report</a:t>
            </a:r>
            <a:br>
              <a:rPr lang="en-GB" sz="2400" dirty="0"/>
            </a:br>
            <a:r>
              <a:rPr lang="en-GB" sz="2400" dirty="0"/>
              <a:t>D 9.28 Report on observational study of emergency exercises: List of uncertainties</a:t>
            </a:r>
            <a:br>
              <a:rPr lang="en-GB" sz="2400" dirty="0"/>
            </a:br>
            <a:r>
              <a:rPr lang="en-GB" sz="1400" dirty="0"/>
              <a:t>Tanja </a:t>
            </a:r>
            <a:r>
              <a:rPr lang="en-GB" sz="1400" dirty="0" err="1"/>
              <a:t>Perko</a:t>
            </a:r>
            <a:r>
              <a:rPr lang="en-GB" sz="1400" dirty="0"/>
              <a:t> (SCK•CEN); Vasiliki </a:t>
            </a:r>
            <a:r>
              <a:rPr lang="en-GB" sz="1400" dirty="0" err="1"/>
              <a:t>Tafili</a:t>
            </a:r>
            <a:r>
              <a:rPr lang="en-GB" sz="1400" dirty="0"/>
              <a:t> (EEAE); </a:t>
            </a:r>
            <a:r>
              <a:rPr lang="en-GB" sz="1400" dirty="0" err="1"/>
              <a:t>Roser</a:t>
            </a:r>
            <a:r>
              <a:rPr lang="en-GB" sz="1400" dirty="0"/>
              <a:t> Sala (CIEMAT); Tatiana Duranova (VUJE); </a:t>
            </a:r>
            <a:r>
              <a:rPr lang="en-GB" sz="1400" dirty="0" err="1"/>
              <a:t>Nadja</a:t>
            </a:r>
            <a:r>
              <a:rPr lang="en-GB" sz="1400" dirty="0"/>
              <a:t> </a:t>
            </a:r>
            <a:r>
              <a:rPr lang="en-GB" sz="1400" dirty="0" err="1"/>
              <a:t>Zeleznik</a:t>
            </a:r>
            <a:r>
              <a:rPr lang="en-GB" sz="1400" dirty="0"/>
              <a:t> (EIMV), Yevgeniya Tomkiv (NMBU); </a:t>
            </a:r>
            <a:r>
              <a:rPr lang="en-GB" sz="1400" dirty="0" err="1"/>
              <a:t>Ferdiana</a:t>
            </a:r>
            <a:r>
              <a:rPr lang="en-GB" sz="1400" dirty="0"/>
              <a:t> </a:t>
            </a:r>
            <a:r>
              <a:rPr lang="en-GB" sz="1400" dirty="0" err="1"/>
              <a:t>Hoti</a:t>
            </a:r>
            <a:r>
              <a:rPr lang="en-GB" sz="1400" dirty="0"/>
              <a:t>, </a:t>
            </a:r>
            <a:r>
              <a:rPr lang="en-GB" sz="1400" dirty="0" err="1"/>
              <a:t>Catrinel</a:t>
            </a:r>
            <a:r>
              <a:rPr lang="en-GB" sz="1400" dirty="0"/>
              <a:t> </a:t>
            </a:r>
            <a:r>
              <a:rPr lang="en-GB" sz="1400" dirty="0" err="1"/>
              <a:t>Turcanu</a:t>
            </a:r>
            <a:r>
              <a:rPr lang="en-GB" sz="1400" dirty="0"/>
              <a:t> (SCK•CEN)</a:t>
            </a:r>
            <a:endParaRPr lang="en-GB" sz="1400" dirty="0" smtClean="0"/>
          </a:p>
          <a:p>
            <a:endParaRPr lang="en-GB" sz="2400" dirty="0" smtClean="0"/>
          </a:p>
        </p:txBody>
      </p:sp>
      <p:sp>
        <p:nvSpPr>
          <p:cNvPr id="4" name="TextBox 3"/>
          <p:cNvSpPr txBox="1"/>
          <p:nvPr/>
        </p:nvSpPr>
        <p:spPr>
          <a:xfrm>
            <a:off x="1796518" y="476672"/>
            <a:ext cx="5544616" cy="5710794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pPr lvl="0">
              <a:spcBef>
                <a:spcPct val="20000"/>
              </a:spcBef>
            </a:pPr>
            <a:r>
              <a:rPr lang="en-GB" sz="1050" b="1" kern="0" dirty="0" smtClean="0">
                <a:solidFill>
                  <a:srgbClr val="000000"/>
                </a:solidFill>
                <a:latin typeface="Arial"/>
                <a:cs typeface="+mn-cs"/>
              </a:rPr>
              <a:t>Uncertainties articulated by emergency managers, stakeholders, experts</a:t>
            </a:r>
            <a:endParaRPr lang="en-GB" sz="800" b="1" kern="0" dirty="0" smtClean="0">
              <a:solidFill>
                <a:srgbClr val="000000"/>
              </a:solidFill>
              <a:latin typeface="Arial"/>
              <a:cs typeface="+mn-cs"/>
            </a:endParaRPr>
          </a:p>
          <a:p>
            <a:pPr marL="235744" lvl="0" indent="-235744">
              <a:spcBef>
                <a:spcPct val="20000"/>
              </a:spcBef>
              <a:buBlip>
                <a:blip r:embed="rId2"/>
              </a:buBlip>
            </a:pPr>
            <a:r>
              <a:rPr lang="en-GB" sz="900" kern="0" dirty="0" smtClean="0">
                <a:solidFill>
                  <a:srgbClr val="000000"/>
                </a:solidFill>
                <a:latin typeface="Arial"/>
                <a:cs typeface="+mn-cs"/>
              </a:rPr>
              <a:t>What </a:t>
            </a:r>
            <a:r>
              <a:rPr lang="en-GB" sz="900" kern="0" dirty="0">
                <a:solidFill>
                  <a:srgbClr val="000000"/>
                </a:solidFill>
                <a:latin typeface="Arial"/>
                <a:cs typeface="+mn-cs"/>
              </a:rPr>
              <a:t>is the origin of the first information? </a:t>
            </a:r>
          </a:p>
          <a:p>
            <a:pPr marL="235744" lvl="0" indent="-235744">
              <a:spcBef>
                <a:spcPct val="20000"/>
              </a:spcBef>
              <a:buBlip>
                <a:blip r:embed="rId2"/>
              </a:buBlip>
            </a:pPr>
            <a:r>
              <a:rPr lang="en-GB" sz="900" kern="0" dirty="0">
                <a:solidFill>
                  <a:srgbClr val="000000"/>
                </a:solidFill>
                <a:latin typeface="Arial"/>
                <a:cs typeface="+mn-cs"/>
              </a:rPr>
              <a:t>Is the information exchange sufficient? </a:t>
            </a:r>
          </a:p>
          <a:p>
            <a:pPr marL="235744" lvl="0" indent="-235744">
              <a:spcBef>
                <a:spcPct val="20000"/>
              </a:spcBef>
              <a:buBlip>
                <a:blip r:embed="rId2"/>
              </a:buBlip>
            </a:pPr>
            <a:r>
              <a:rPr lang="en-GB" sz="900" kern="0" dirty="0">
                <a:solidFill>
                  <a:srgbClr val="000000"/>
                </a:solidFill>
                <a:latin typeface="Arial"/>
                <a:cs typeface="+mn-cs"/>
              </a:rPr>
              <a:t>Which tools of information exchange are reliable? </a:t>
            </a:r>
          </a:p>
          <a:p>
            <a:pPr marL="235744" lvl="0" indent="-235744">
              <a:spcBef>
                <a:spcPct val="20000"/>
              </a:spcBef>
              <a:buBlip>
                <a:blip r:embed="rId2"/>
              </a:buBlip>
            </a:pPr>
            <a:r>
              <a:rPr lang="en-GB" sz="900" kern="0" dirty="0">
                <a:solidFill>
                  <a:srgbClr val="000000"/>
                </a:solidFill>
                <a:latin typeface="Arial"/>
                <a:cs typeface="+mn-cs"/>
              </a:rPr>
              <a:t>How to deal with time pressure? </a:t>
            </a:r>
          </a:p>
          <a:p>
            <a:pPr marL="235744" lvl="0" indent="-235744">
              <a:spcBef>
                <a:spcPct val="20000"/>
              </a:spcBef>
              <a:buBlip>
                <a:blip r:embed="rId2"/>
              </a:buBlip>
            </a:pPr>
            <a:r>
              <a:rPr lang="en-GB" sz="900" kern="0" dirty="0">
                <a:solidFill>
                  <a:srgbClr val="000000"/>
                </a:solidFill>
                <a:latin typeface="Arial"/>
                <a:cs typeface="+mn-cs"/>
              </a:rPr>
              <a:t>Which factors impact information exchange? </a:t>
            </a:r>
          </a:p>
          <a:p>
            <a:pPr marL="235744" lvl="0" indent="-235744">
              <a:spcBef>
                <a:spcPct val="20000"/>
              </a:spcBef>
              <a:buBlip>
                <a:blip r:embed="rId2"/>
              </a:buBlip>
            </a:pPr>
            <a:r>
              <a:rPr lang="en-GB" sz="900" kern="0" dirty="0">
                <a:solidFill>
                  <a:srgbClr val="000000"/>
                </a:solidFill>
                <a:latin typeface="Arial"/>
                <a:cs typeface="+mn-cs"/>
              </a:rPr>
              <a:t>How is information understood by different stakeholders? </a:t>
            </a:r>
          </a:p>
          <a:p>
            <a:pPr marL="235744" lvl="0" indent="-235744">
              <a:spcBef>
                <a:spcPct val="20000"/>
              </a:spcBef>
              <a:buBlip>
                <a:blip r:embed="rId2"/>
              </a:buBlip>
            </a:pPr>
            <a:r>
              <a:rPr lang="en-GB" sz="900" kern="0" dirty="0">
                <a:solidFill>
                  <a:srgbClr val="000000"/>
                </a:solidFill>
                <a:latin typeface="Arial"/>
                <a:cs typeface="+mn-cs"/>
              </a:rPr>
              <a:t>Is information consistent? </a:t>
            </a:r>
          </a:p>
          <a:p>
            <a:pPr marL="235744" lvl="0" indent="-235744">
              <a:spcBef>
                <a:spcPct val="20000"/>
              </a:spcBef>
              <a:buBlip>
                <a:blip r:embed="rId2"/>
              </a:buBlip>
            </a:pPr>
            <a:r>
              <a:rPr lang="en-GB" sz="900" kern="0" dirty="0">
                <a:solidFill>
                  <a:srgbClr val="000000"/>
                </a:solidFill>
                <a:latin typeface="Arial"/>
                <a:cs typeface="+mn-cs"/>
              </a:rPr>
              <a:t>Are all emergency actors informed timely? </a:t>
            </a:r>
          </a:p>
          <a:p>
            <a:pPr marL="235744" lvl="0" indent="-235744">
              <a:spcBef>
                <a:spcPct val="20000"/>
              </a:spcBef>
              <a:buBlip>
                <a:blip r:embed="rId2"/>
              </a:buBlip>
            </a:pPr>
            <a:r>
              <a:rPr lang="en-GB" sz="900" kern="0" dirty="0">
                <a:solidFill>
                  <a:srgbClr val="000000"/>
                </a:solidFill>
                <a:latin typeface="Arial"/>
                <a:cs typeface="+mn-cs"/>
              </a:rPr>
              <a:t>How to communicate negligible impacts? </a:t>
            </a:r>
          </a:p>
          <a:p>
            <a:pPr marL="235744" lvl="0" indent="-235744">
              <a:spcBef>
                <a:spcPct val="20000"/>
              </a:spcBef>
              <a:buBlip>
                <a:blip r:embed="rId2"/>
              </a:buBlip>
            </a:pPr>
            <a:r>
              <a:rPr lang="en-GB" sz="900" kern="0" dirty="0">
                <a:solidFill>
                  <a:srgbClr val="000000"/>
                </a:solidFill>
                <a:latin typeface="Arial"/>
                <a:cs typeface="+mn-cs"/>
              </a:rPr>
              <a:t>Is Information Communication Technology reliable? </a:t>
            </a:r>
          </a:p>
          <a:p>
            <a:pPr marL="235744" lvl="0" indent="-235744">
              <a:spcBef>
                <a:spcPct val="20000"/>
              </a:spcBef>
              <a:buBlip>
                <a:blip r:embed="rId2"/>
              </a:buBlip>
            </a:pPr>
            <a:r>
              <a:rPr lang="en-GB" sz="900" kern="0" dirty="0">
                <a:solidFill>
                  <a:srgbClr val="000000"/>
                </a:solidFill>
                <a:latin typeface="Arial"/>
                <a:cs typeface="+mn-cs"/>
              </a:rPr>
              <a:t>Which information is public and which information should be restricted to the emergency management? </a:t>
            </a:r>
          </a:p>
          <a:p>
            <a:pPr marL="235744" lvl="0" indent="-235744">
              <a:spcBef>
                <a:spcPct val="20000"/>
              </a:spcBef>
              <a:buBlip>
                <a:blip r:embed="rId2"/>
              </a:buBlip>
            </a:pPr>
            <a:r>
              <a:rPr lang="en-GB" sz="900" kern="0" dirty="0">
                <a:solidFill>
                  <a:srgbClr val="000000"/>
                </a:solidFill>
                <a:latin typeface="Arial"/>
                <a:cs typeface="+mn-cs"/>
              </a:rPr>
              <a:t>How public communication/information needs will be addressed effectively? </a:t>
            </a:r>
          </a:p>
          <a:p>
            <a:pPr marL="235744" lvl="0" indent="-235744">
              <a:spcBef>
                <a:spcPct val="20000"/>
              </a:spcBef>
              <a:buBlip>
                <a:blip r:embed="rId2"/>
              </a:buBlip>
            </a:pPr>
            <a:r>
              <a:rPr lang="en-GB" sz="900" kern="0" dirty="0">
                <a:solidFill>
                  <a:srgbClr val="000000"/>
                </a:solidFill>
                <a:latin typeface="Arial"/>
                <a:cs typeface="+mn-cs"/>
              </a:rPr>
              <a:t>Which areas will be affected? </a:t>
            </a:r>
          </a:p>
          <a:p>
            <a:pPr marL="235744" lvl="0" indent="-235744">
              <a:spcBef>
                <a:spcPct val="20000"/>
              </a:spcBef>
              <a:buBlip>
                <a:blip r:embed="rId2"/>
              </a:buBlip>
            </a:pPr>
            <a:r>
              <a:rPr lang="en-GB" sz="900" kern="0" dirty="0">
                <a:solidFill>
                  <a:srgbClr val="000000"/>
                </a:solidFill>
                <a:latin typeface="Arial"/>
                <a:cs typeface="+mn-cs"/>
              </a:rPr>
              <a:t>How serious is the accident? </a:t>
            </a:r>
          </a:p>
          <a:p>
            <a:pPr marL="235744" lvl="0" indent="-235744">
              <a:spcBef>
                <a:spcPct val="20000"/>
              </a:spcBef>
              <a:buBlip>
                <a:blip r:embed="rId2"/>
              </a:buBlip>
            </a:pPr>
            <a:r>
              <a:rPr lang="en-GB" sz="900" kern="0" dirty="0">
                <a:solidFill>
                  <a:srgbClr val="000000"/>
                </a:solidFill>
                <a:latin typeface="Arial"/>
                <a:cs typeface="+mn-cs"/>
              </a:rPr>
              <a:t>How to decide on protective actions? </a:t>
            </a:r>
          </a:p>
          <a:p>
            <a:pPr marL="235744" lvl="0" indent="-235744">
              <a:spcBef>
                <a:spcPct val="20000"/>
              </a:spcBef>
              <a:buBlip>
                <a:blip r:embed="rId2"/>
              </a:buBlip>
            </a:pPr>
            <a:r>
              <a:rPr lang="en-GB" sz="900" kern="0" dirty="0">
                <a:solidFill>
                  <a:srgbClr val="000000"/>
                </a:solidFill>
                <a:latin typeface="Arial"/>
                <a:cs typeface="+mn-cs"/>
              </a:rPr>
              <a:t>Which protective actions to apply? </a:t>
            </a:r>
          </a:p>
          <a:p>
            <a:pPr marL="235744" lvl="0" indent="-235744">
              <a:spcBef>
                <a:spcPct val="20000"/>
              </a:spcBef>
              <a:buBlip>
                <a:blip r:embed="rId2"/>
              </a:buBlip>
            </a:pPr>
            <a:r>
              <a:rPr lang="en-GB" sz="900" kern="0" dirty="0">
                <a:solidFill>
                  <a:srgbClr val="000000"/>
                </a:solidFill>
                <a:latin typeface="Arial"/>
                <a:cs typeface="+mn-cs"/>
              </a:rPr>
              <a:t>How to implement protective action? </a:t>
            </a:r>
          </a:p>
          <a:p>
            <a:pPr marL="235744" lvl="0" indent="-235744">
              <a:spcBef>
                <a:spcPct val="20000"/>
              </a:spcBef>
              <a:buBlip>
                <a:blip r:embed="rId2"/>
              </a:buBlip>
            </a:pPr>
            <a:r>
              <a:rPr lang="en-GB" sz="900" kern="0" dirty="0">
                <a:solidFill>
                  <a:srgbClr val="000000"/>
                </a:solidFill>
                <a:latin typeface="Arial"/>
                <a:cs typeface="+mn-cs"/>
              </a:rPr>
              <a:t>Will people follow the instructions or recommendations given? </a:t>
            </a:r>
          </a:p>
          <a:p>
            <a:pPr marL="235744" lvl="0" indent="-235744">
              <a:spcBef>
                <a:spcPct val="20000"/>
              </a:spcBef>
              <a:buBlip>
                <a:blip r:embed="rId2"/>
              </a:buBlip>
            </a:pPr>
            <a:r>
              <a:rPr lang="en-GB" sz="900" kern="0" dirty="0">
                <a:solidFill>
                  <a:srgbClr val="000000"/>
                </a:solidFill>
                <a:latin typeface="Arial"/>
                <a:cs typeface="+mn-cs"/>
              </a:rPr>
              <a:t>How to deal with long-term consequences? </a:t>
            </a:r>
          </a:p>
          <a:p>
            <a:pPr marL="235744" lvl="0" indent="-235744">
              <a:spcBef>
                <a:spcPct val="20000"/>
              </a:spcBef>
              <a:buBlip>
                <a:blip r:embed="rId2"/>
              </a:buBlip>
            </a:pPr>
            <a:r>
              <a:rPr lang="en-GB" sz="900" kern="0" dirty="0">
                <a:solidFill>
                  <a:srgbClr val="000000"/>
                </a:solidFill>
                <a:latin typeface="Arial"/>
                <a:cs typeface="+mn-cs"/>
              </a:rPr>
              <a:t>When is the time of the beginning of the release? </a:t>
            </a:r>
          </a:p>
          <a:p>
            <a:pPr marL="235744" lvl="0" indent="-235744">
              <a:spcBef>
                <a:spcPct val="20000"/>
              </a:spcBef>
              <a:buBlip>
                <a:blip r:embed="rId2"/>
              </a:buBlip>
            </a:pPr>
            <a:r>
              <a:rPr lang="en-GB" sz="900" kern="0" dirty="0">
                <a:solidFill>
                  <a:srgbClr val="000000"/>
                </a:solidFill>
                <a:latin typeface="Arial"/>
                <a:cs typeface="+mn-cs"/>
              </a:rPr>
              <a:t>How to deal with technical aspects (e.g. source term) during the early phase of the emergency? </a:t>
            </a:r>
          </a:p>
          <a:p>
            <a:pPr marL="235744" lvl="0" indent="-235744">
              <a:spcBef>
                <a:spcPct val="20000"/>
              </a:spcBef>
              <a:buBlip>
                <a:blip r:embed="rId2"/>
              </a:buBlip>
            </a:pPr>
            <a:r>
              <a:rPr lang="en-GB" sz="900" kern="0" dirty="0">
                <a:solidFill>
                  <a:srgbClr val="000000"/>
                </a:solidFill>
                <a:latin typeface="Arial"/>
                <a:cs typeface="+mn-cs"/>
              </a:rPr>
              <a:t>Is radiological assessment consistent? </a:t>
            </a:r>
          </a:p>
          <a:p>
            <a:pPr marL="235744" lvl="0" indent="-235744">
              <a:spcBef>
                <a:spcPct val="20000"/>
              </a:spcBef>
              <a:buBlip>
                <a:blip r:embed="rId2"/>
              </a:buBlip>
            </a:pPr>
            <a:r>
              <a:rPr lang="en-GB" sz="900" kern="0" dirty="0">
                <a:solidFill>
                  <a:srgbClr val="000000"/>
                </a:solidFill>
                <a:latin typeface="Arial"/>
                <a:cs typeface="+mn-cs"/>
              </a:rPr>
              <a:t>How to interpret dispersion models maps? </a:t>
            </a:r>
          </a:p>
          <a:p>
            <a:pPr marL="235744" lvl="0" indent="-235744">
              <a:spcBef>
                <a:spcPct val="20000"/>
              </a:spcBef>
              <a:buBlip>
                <a:blip r:embed="rId2"/>
              </a:buBlip>
            </a:pPr>
            <a:r>
              <a:rPr lang="en-GB" sz="900" kern="0" dirty="0">
                <a:solidFill>
                  <a:srgbClr val="000000"/>
                </a:solidFill>
                <a:latin typeface="Arial"/>
                <a:cs typeface="+mn-cs"/>
              </a:rPr>
              <a:t>How to coordinate cross-border aspects? </a:t>
            </a:r>
          </a:p>
          <a:p>
            <a:pPr marL="235744" lvl="0" indent="-235744">
              <a:spcBef>
                <a:spcPct val="20000"/>
              </a:spcBef>
              <a:buBlip>
                <a:blip r:embed="rId2"/>
              </a:buBlip>
            </a:pPr>
            <a:r>
              <a:rPr lang="en-GB" sz="900" kern="0" dirty="0">
                <a:solidFill>
                  <a:srgbClr val="000000"/>
                </a:solidFill>
                <a:latin typeface="Arial"/>
                <a:cs typeface="+mn-cs"/>
              </a:rPr>
              <a:t>How coordination and collaboration among emergency response actors will be achieved? </a:t>
            </a:r>
          </a:p>
          <a:p>
            <a:pPr marL="235744" lvl="0" indent="-235744">
              <a:spcBef>
                <a:spcPct val="20000"/>
              </a:spcBef>
              <a:buBlip>
                <a:blip r:embed="rId2"/>
              </a:buBlip>
            </a:pPr>
            <a:r>
              <a:rPr lang="en-GB" sz="900" kern="0" dirty="0">
                <a:solidFill>
                  <a:srgbClr val="000000"/>
                </a:solidFill>
                <a:latin typeface="Arial"/>
                <a:cs typeface="+mn-cs"/>
              </a:rPr>
              <a:t>Is there a gap between legislation (including plans) and reality ? </a:t>
            </a:r>
          </a:p>
          <a:p>
            <a:pPr marL="235744" lvl="0" indent="-235744">
              <a:spcBef>
                <a:spcPct val="20000"/>
              </a:spcBef>
              <a:buBlip>
                <a:blip r:embed="rId2"/>
              </a:buBlip>
            </a:pPr>
            <a:r>
              <a:rPr lang="en-GB" sz="900" kern="0" dirty="0">
                <a:solidFill>
                  <a:srgbClr val="000000"/>
                </a:solidFill>
                <a:latin typeface="Arial"/>
                <a:cs typeface="+mn-cs"/>
              </a:rPr>
              <a:t>Are the preconditions of the functioning systems taken into account? </a:t>
            </a:r>
          </a:p>
          <a:p>
            <a:pPr marL="235744" lvl="0" indent="-235744">
              <a:spcBef>
                <a:spcPct val="20000"/>
              </a:spcBef>
              <a:buBlip>
                <a:blip r:embed="rId2"/>
              </a:buBlip>
            </a:pPr>
            <a:r>
              <a:rPr lang="en-GB" sz="900" kern="0" dirty="0">
                <a:solidFill>
                  <a:srgbClr val="000000"/>
                </a:solidFill>
                <a:latin typeface="Arial"/>
                <a:cs typeface="+mn-cs"/>
              </a:rPr>
              <a:t>Are all emergency response actors familiar with their roles, procedures and plans? </a:t>
            </a:r>
          </a:p>
          <a:p>
            <a:pPr marL="235744" lvl="0" indent="-235744">
              <a:spcBef>
                <a:spcPct val="20000"/>
              </a:spcBef>
              <a:buBlip>
                <a:blip r:embed="rId2"/>
              </a:buBlip>
            </a:pPr>
            <a:r>
              <a:rPr lang="en-GB" sz="900" kern="0" dirty="0">
                <a:solidFill>
                  <a:srgbClr val="000000"/>
                </a:solidFill>
                <a:latin typeface="Arial"/>
                <a:cs typeface="+mn-cs"/>
              </a:rPr>
              <a:t>Are the available resources adequate? </a:t>
            </a:r>
          </a:p>
          <a:p>
            <a:pPr marL="235744" lvl="0" indent="-235744">
              <a:spcBef>
                <a:spcPct val="20000"/>
              </a:spcBef>
              <a:buBlip>
                <a:blip r:embed="rId2"/>
              </a:buBlip>
            </a:pPr>
            <a:r>
              <a:rPr lang="en-GB" sz="900" kern="0" dirty="0">
                <a:solidFill>
                  <a:srgbClr val="000000"/>
                </a:solidFill>
                <a:latin typeface="Arial"/>
                <a:cs typeface="+mn-cs"/>
              </a:rPr>
              <a:t>Are the emergency actors familiar and trained to use equipment? </a:t>
            </a:r>
          </a:p>
          <a:p>
            <a:pPr marL="235744" lvl="0" indent="-235744">
              <a:spcBef>
                <a:spcPct val="20000"/>
              </a:spcBef>
              <a:buBlip>
                <a:blip r:embed="rId2"/>
              </a:buBlip>
            </a:pPr>
            <a:r>
              <a:rPr lang="en-GB" sz="900" kern="0" dirty="0">
                <a:solidFill>
                  <a:srgbClr val="000000"/>
                </a:solidFill>
                <a:latin typeface="Arial"/>
                <a:cs typeface="+mn-cs"/>
              </a:rPr>
              <a:t>Are social and ethical considerations taken into account? </a:t>
            </a:r>
          </a:p>
          <a:p>
            <a:pPr marL="235744" lvl="0" indent="-235744">
              <a:spcBef>
                <a:spcPct val="20000"/>
              </a:spcBef>
              <a:buBlip>
                <a:blip r:embed="rId2"/>
              </a:buBlip>
            </a:pPr>
            <a:r>
              <a:rPr lang="en-GB" sz="900" kern="0" dirty="0">
                <a:solidFill>
                  <a:srgbClr val="000000"/>
                </a:solidFill>
                <a:latin typeface="Arial"/>
                <a:cs typeface="+mn-cs"/>
              </a:rPr>
              <a:t>What comes first: Safety or security? </a:t>
            </a:r>
          </a:p>
        </p:txBody>
      </p:sp>
    </p:spTree>
    <p:extLst>
      <p:ext uri="{BB962C8B-B14F-4D97-AF65-F5344CB8AC3E}">
        <p14:creationId xmlns:p14="http://schemas.microsoft.com/office/powerpoint/2010/main" val="9326395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r>
              <a:rPr lang="en-GB" sz="2800" dirty="0" smtClean="0"/>
              <a:t>A few types of uncertainty</a:t>
            </a:r>
            <a:endParaRPr lang="en-GB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2114" y="1052736"/>
            <a:ext cx="8356600" cy="4894262"/>
          </a:xfr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ts val="200"/>
              </a:spcBef>
            </a:pPr>
            <a:r>
              <a:rPr lang="en-GB" sz="2200" dirty="0" smtClean="0"/>
              <a:t>Stochastic or Aleatory (physical randomness)</a:t>
            </a:r>
          </a:p>
          <a:p>
            <a:pPr>
              <a:spcBef>
                <a:spcPts val="200"/>
              </a:spcBef>
            </a:pPr>
            <a:r>
              <a:rPr lang="en-GB" sz="2200" dirty="0" smtClean="0"/>
              <a:t>Actor (behaviour of others)</a:t>
            </a:r>
            <a:endParaRPr lang="en-GB" sz="2200" dirty="0"/>
          </a:p>
          <a:p>
            <a:pPr>
              <a:spcBef>
                <a:spcPts val="200"/>
              </a:spcBef>
            </a:pPr>
            <a:r>
              <a:rPr lang="en-GB" sz="2200" dirty="0"/>
              <a:t>Epistemological </a:t>
            </a:r>
            <a:r>
              <a:rPr lang="en-GB" sz="2200" dirty="0" smtClean="0"/>
              <a:t>(</a:t>
            </a:r>
            <a:r>
              <a:rPr lang="en-GB" sz="2200" dirty="0"/>
              <a:t>lack of </a:t>
            </a:r>
            <a:r>
              <a:rPr lang="en-GB" sz="2200" dirty="0" smtClean="0"/>
              <a:t>knowledge)</a:t>
            </a:r>
          </a:p>
          <a:p>
            <a:pPr marL="0" indent="0">
              <a:spcBef>
                <a:spcPts val="200"/>
              </a:spcBef>
              <a:buNone/>
            </a:pPr>
            <a:endParaRPr lang="en-GB" sz="2200" dirty="0" smtClean="0"/>
          </a:p>
          <a:p>
            <a:pPr marL="0" indent="0">
              <a:spcBef>
                <a:spcPts val="200"/>
              </a:spcBef>
              <a:buNone/>
            </a:pPr>
            <a:endParaRPr lang="en-GB" sz="2200" dirty="0"/>
          </a:p>
          <a:p>
            <a:pPr>
              <a:spcBef>
                <a:spcPts val="200"/>
              </a:spcBef>
            </a:pPr>
            <a:r>
              <a:rPr lang="en-GB" sz="2200" dirty="0" smtClean="0"/>
              <a:t>Judgemental (what to include in models and analyses)</a:t>
            </a:r>
            <a:endParaRPr lang="en-GB" sz="2200" dirty="0"/>
          </a:p>
          <a:p>
            <a:pPr>
              <a:spcBef>
                <a:spcPts val="200"/>
              </a:spcBef>
            </a:pPr>
            <a:r>
              <a:rPr lang="en-GB" sz="2200" dirty="0"/>
              <a:t>Computational </a:t>
            </a:r>
            <a:r>
              <a:rPr lang="en-GB" sz="2200" dirty="0" smtClean="0"/>
              <a:t>(</a:t>
            </a:r>
            <a:r>
              <a:rPr lang="en-GB" sz="2200" dirty="0"/>
              <a:t>inaccurate calculations – and mistakes)</a:t>
            </a:r>
          </a:p>
          <a:p>
            <a:pPr>
              <a:spcBef>
                <a:spcPts val="200"/>
              </a:spcBef>
            </a:pPr>
            <a:r>
              <a:rPr lang="en-GB" sz="2200" dirty="0" smtClean="0"/>
              <a:t>Modelling error (imperfect </a:t>
            </a:r>
            <a:r>
              <a:rPr lang="en-GB" sz="2200" dirty="0"/>
              <a:t>fit of the real world</a:t>
            </a:r>
            <a:r>
              <a:rPr lang="en-GB" sz="2200" dirty="0" smtClean="0"/>
              <a:t>)</a:t>
            </a:r>
          </a:p>
          <a:p>
            <a:pPr marL="0" indent="0">
              <a:spcBef>
                <a:spcPts val="200"/>
              </a:spcBef>
              <a:buNone/>
            </a:pPr>
            <a:endParaRPr lang="en-GB" sz="2200" dirty="0" smtClean="0"/>
          </a:p>
          <a:p>
            <a:pPr marL="0" indent="0">
              <a:spcBef>
                <a:spcPts val="200"/>
              </a:spcBef>
              <a:buNone/>
            </a:pPr>
            <a:endParaRPr lang="en-GB" sz="2200" dirty="0" smtClean="0"/>
          </a:p>
          <a:p>
            <a:pPr>
              <a:spcBef>
                <a:spcPts val="200"/>
              </a:spcBef>
            </a:pPr>
            <a:r>
              <a:rPr lang="en-GB" sz="2200" dirty="0" smtClean="0"/>
              <a:t>Ambiguities </a:t>
            </a:r>
            <a:r>
              <a:rPr lang="en-GB" sz="2200" dirty="0"/>
              <a:t>(ill-defined </a:t>
            </a:r>
            <a:r>
              <a:rPr lang="en-GB" sz="2200" dirty="0" smtClean="0"/>
              <a:t>meaning, e.g. choice of attributes) </a:t>
            </a:r>
            <a:endParaRPr lang="en-GB" sz="2200" dirty="0"/>
          </a:p>
          <a:p>
            <a:pPr>
              <a:spcBef>
                <a:spcPts val="200"/>
              </a:spcBef>
            </a:pPr>
            <a:r>
              <a:rPr lang="en-GB" sz="2200" dirty="0" smtClean="0"/>
              <a:t>Value, Social and Ethical (legal, governance, representational)</a:t>
            </a:r>
          </a:p>
          <a:p>
            <a:pPr>
              <a:spcBef>
                <a:spcPts val="200"/>
              </a:spcBef>
            </a:pPr>
            <a:r>
              <a:rPr lang="en-GB" sz="2200" dirty="0"/>
              <a:t>Depth of Modelling (Is the analysis requisite for its purpose</a:t>
            </a:r>
            <a:r>
              <a:rPr lang="en-GB" sz="2200" dirty="0" smtClean="0"/>
              <a:t>)</a:t>
            </a:r>
            <a:endParaRPr lang="en-GB" sz="2200" dirty="0"/>
          </a:p>
        </p:txBody>
      </p:sp>
    </p:spTree>
    <p:extLst>
      <p:ext uri="{BB962C8B-B14F-4D97-AF65-F5344CB8AC3E}">
        <p14:creationId xmlns:p14="http://schemas.microsoft.com/office/powerpoint/2010/main" val="39372531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r>
              <a:rPr lang="en-GB" sz="2800" dirty="0" smtClean="0"/>
              <a:t>A few types of uncertainty</a:t>
            </a:r>
            <a:endParaRPr lang="en-GB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2114" y="1052736"/>
            <a:ext cx="8356600" cy="4894262"/>
          </a:xfr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ts val="200"/>
              </a:spcBef>
            </a:pPr>
            <a:r>
              <a:rPr lang="en-GB" sz="2200" dirty="0" smtClean="0"/>
              <a:t>Stochastic or Aleatory (physical randomness)</a:t>
            </a:r>
          </a:p>
          <a:p>
            <a:pPr>
              <a:spcBef>
                <a:spcPts val="200"/>
              </a:spcBef>
            </a:pPr>
            <a:r>
              <a:rPr lang="en-GB" sz="2200" dirty="0" smtClean="0"/>
              <a:t>Actor (behaviour of others)</a:t>
            </a:r>
            <a:endParaRPr lang="en-GB" sz="2200" dirty="0"/>
          </a:p>
          <a:p>
            <a:pPr>
              <a:spcBef>
                <a:spcPts val="200"/>
              </a:spcBef>
            </a:pPr>
            <a:r>
              <a:rPr lang="en-GB" sz="2200" dirty="0"/>
              <a:t>Epistemological </a:t>
            </a:r>
            <a:r>
              <a:rPr lang="en-GB" sz="2200" dirty="0" smtClean="0"/>
              <a:t>(</a:t>
            </a:r>
            <a:r>
              <a:rPr lang="en-GB" sz="2200" dirty="0"/>
              <a:t>lack of </a:t>
            </a:r>
            <a:r>
              <a:rPr lang="en-GB" sz="2200" dirty="0" smtClean="0"/>
              <a:t>knowledge)</a:t>
            </a:r>
          </a:p>
          <a:p>
            <a:pPr marL="0" indent="0">
              <a:spcBef>
                <a:spcPts val="200"/>
              </a:spcBef>
              <a:buNone/>
            </a:pPr>
            <a:endParaRPr lang="en-GB" sz="2200" dirty="0" smtClean="0"/>
          </a:p>
          <a:p>
            <a:pPr marL="0" indent="0">
              <a:spcBef>
                <a:spcPts val="200"/>
              </a:spcBef>
              <a:buNone/>
            </a:pPr>
            <a:endParaRPr lang="en-GB" sz="2200" dirty="0"/>
          </a:p>
          <a:p>
            <a:pPr>
              <a:spcBef>
                <a:spcPts val="200"/>
              </a:spcBef>
            </a:pPr>
            <a:r>
              <a:rPr lang="en-GB" sz="2200" dirty="0" smtClean="0"/>
              <a:t>Judgemental (what to include in models and analyses)</a:t>
            </a:r>
            <a:endParaRPr lang="en-GB" sz="2200" dirty="0"/>
          </a:p>
          <a:p>
            <a:pPr>
              <a:spcBef>
                <a:spcPts val="200"/>
              </a:spcBef>
            </a:pPr>
            <a:r>
              <a:rPr lang="en-GB" sz="2200" dirty="0"/>
              <a:t>Computational </a:t>
            </a:r>
            <a:r>
              <a:rPr lang="en-GB" sz="2200" dirty="0" smtClean="0"/>
              <a:t>(</a:t>
            </a:r>
            <a:r>
              <a:rPr lang="en-GB" sz="2200" dirty="0"/>
              <a:t>inaccurate calculations – and mistakes)</a:t>
            </a:r>
          </a:p>
          <a:p>
            <a:pPr>
              <a:spcBef>
                <a:spcPts val="200"/>
              </a:spcBef>
            </a:pPr>
            <a:r>
              <a:rPr lang="en-GB" sz="2200" dirty="0" smtClean="0"/>
              <a:t>Modelling error (imperfect </a:t>
            </a:r>
            <a:r>
              <a:rPr lang="en-GB" sz="2200" dirty="0"/>
              <a:t>fit of the real world</a:t>
            </a:r>
            <a:r>
              <a:rPr lang="en-GB" sz="2200" dirty="0" smtClean="0"/>
              <a:t>)</a:t>
            </a:r>
          </a:p>
          <a:p>
            <a:pPr marL="0" indent="0">
              <a:spcBef>
                <a:spcPts val="200"/>
              </a:spcBef>
              <a:buNone/>
            </a:pPr>
            <a:endParaRPr lang="en-GB" sz="2200" dirty="0" smtClean="0"/>
          </a:p>
          <a:p>
            <a:pPr marL="0" indent="0">
              <a:spcBef>
                <a:spcPts val="200"/>
              </a:spcBef>
              <a:buNone/>
            </a:pPr>
            <a:endParaRPr lang="en-GB" sz="2200" dirty="0" smtClean="0"/>
          </a:p>
          <a:p>
            <a:pPr>
              <a:spcBef>
                <a:spcPts val="200"/>
              </a:spcBef>
            </a:pPr>
            <a:r>
              <a:rPr lang="en-GB" sz="2200" dirty="0" smtClean="0"/>
              <a:t>Ambiguities </a:t>
            </a:r>
            <a:r>
              <a:rPr lang="en-GB" sz="2200" dirty="0"/>
              <a:t>(ill-defined </a:t>
            </a:r>
            <a:r>
              <a:rPr lang="en-GB" sz="2200" dirty="0" smtClean="0"/>
              <a:t>meaning, e.g. choice of attributes) </a:t>
            </a:r>
            <a:endParaRPr lang="en-GB" sz="2200" dirty="0"/>
          </a:p>
          <a:p>
            <a:pPr>
              <a:spcBef>
                <a:spcPts val="200"/>
              </a:spcBef>
            </a:pPr>
            <a:r>
              <a:rPr lang="en-GB" sz="2200" dirty="0" smtClean="0"/>
              <a:t>Value, Social and Ethical (legal, governance, representational)</a:t>
            </a:r>
          </a:p>
          <a:p>
            <a:pPr>
              <a:spcBef>
                <a:spcPts val="200"/>
              </a:spcBef>
            </a:pPr>
            <a:r>
              <a:rPr lang="en-GB" sz="2200" dirty="0"/>
              <a:t>Depth of Modelling (Is the analysis requisite for its purpose</a:t>
            </a:r>
            <a:r>
              <a:rPr lang="en-GB" sz="2200" dirty="0" smtClean="0"/>
              <a:t>)</a:t>
            </a:r>
            <a:endParaRPr lang="en-GB" sz="2200" dirty="0"/>
          </a:p>
        </p:txBody>
      </p:sp>
      <p:sp>
        <p:nvSpPr>
          <p:cNvPr id="4" name="Rectangle 3"/>
          <p:cNvSpPr/>
          <p:nvPr/>
        </p:nvSpPr>
        <p:spPr>
          <a:xfrm rot="19680876">
            <a:off x="331283" y="2835331"/>
            <a:ext cx="7655845" cy="86409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b="1" dirty="0" smtClean="0"/>
              <a:t>These are only </a:t>
            </a:r>
            <a:r>
              <a:rPr lang="en-GB" sz="2800" b="1" i="1" dirty="0" smtClean="0"/>
              <a:t>some</a:t>
            </a:r>
            <a:r>
              <a:rPr lang="en-GB" sz="2800" b="1" dirty="0" smtClean="0"/>
              <a:t> types of uncertainties!</a:t>
            </a:r>
            <a:endParaRPr lang="en-GB" sz="2800" b="1" dirty="0"/>
          </a:p>
        </p:txBody>
      </p:sp>
    </p:spTree>
    <p:extLst>
      <p:ext uri="{BB962C8B-B14F-4D97-AF65-F5344CB8AC3E}">
        <p14:creationId xmlns:p14="http://schemas.microsoft.com/office/powerpoint/2010/main" val="31775946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r>
              <a:rPr lang="en-GB" sz="2800" dirty="0" smtClean="0"/>
              <a:t>A few types of uncertainty</a:t>
            </a:r>
            <a:endParaRPr lang="en-GB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2114" y="1052736"/>
            <a:ext cx="8356600" cy="4894262"/>
          </a:xfr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ts val="200"/>
              </a:spcBef>
            </a:pPr>
            <a:r>
              <a:rPr lang="en-GB" sz="2200" dirty="0" smtClean="0"/>
              <a:t>Stochastic or Aleatory (physical randomness)</a:t>
            </a:r>
          </a:p>
          <a:p>
            <a:pPr>
              <a:spcBef>
                <a:spcPts val="200"/>
              </a:spcBef>
            </a:pPr>
            <a:r>
              <a:rPr lang="en-GB" sz="2200" dirty="0" smtClean="0"/>
              <a:t>Actor (behaviour of others)</a:t>
            </a:r>
            <a:endParaRPr lang="en-GB" sz="2200" dirty="0"/>
          </a:p>
          <a:p>
            <a:pPr>
              <a:spcBef>
                <a:spcPts val="200"/>
              </a:spcBef>
            </a:pPr>
            <a:r>
              <a:rPr lang="en-GB" sz="2200" dirty="0"/>
              <a:t>Epistemological </a:t>
            </a:r>
            <a:r>
              <a:rPr lang="en-GB" sz="2200" dirty="0" smtClean="0"/>
              <a:t>(</a:t>
            </a:r>
            <a:r>
              <a:rPr lang="en-GB" sz="2200" dirty="0"/>
              <a:t>lack of </a:t>
            </a:r>
            <a:r>
              <a:rPr lang="en-GB" sz="2200" dirty="0" smtClean="0"/>
              <a:t>knowledge)</a:t>
            </a:r>
          </a:p>
          <a:p>
            <a:pPr marL="0" indent="0">
              <a:spcBef>
                <a:spcPts val="200"/>
              </a:spcBef>
              <a:buNone/>
            </a:pPr>
            <a:endParaRPr lang="en-GB" sz="2200" dirty="0" smtClean="0"/>
          </a:p>
          <a:p>
            <a:pPr marL="0" indent="0">
              <a:spcBef>
                <a:spcPts val="200"/>
              </a:spcBef>
              <a:buNone/>
            </a:pPr>
            <a:endParaRPr lang="en-GB" sz="2200" dirty="0"/>
          </a:p>
          <a:p>
            <a:pPr>
              <a:spcBef>
                <a:spcPts val="200"/>
              </a:spcBef>
            </a:pPr>
            <a:r>
              <a:rPr lang="en-GB" sz="2200" dirty="0" smtClean="0"/>
              <a:t>Judgemental (what to include in models and analyses)</a:t>
            </a:r>
            <a:endParaRPr lang="en-GB" sz="2200" dirty="0"/>
          </a:p>
          <a:p>
            <a:pPr>
              <a:spcBef>
                <a:spcPts val="200"/>
              </a:spcBef>
            </a:pPr>
            <a:r>
              <a:rPr lang="en-GB" sz="2200" dirty="0"/>
              <a:t>Computational </a:t>
            </a:r>
            <a:r>
              <a:rPr lang="en-GB" sz="2200" dirty="0" smtClean="0"/>
              <a:t>(</a:t>
            </a:r>
            <a:r>
              <a:rPr lang="en-GB" sz="2200" dirty="0"/>
              <a:t>inaccurate calculations – and mistakes)</a:t>
            </a:r>
          </a:p>
          <a:p>
            <a:pPr>
              <a:spcBef>
                <a:spcPts val="200"/>
              </a:spcBef>
            </a:pPr>
            <a:r>
              <a:rPr lang="en-GB" sz="2200" dirty="0" smtClean="0"/>
              <a:t>Modelling error (imperfect </a:t>
            </a:r>
            <a:r>
              <a:rPr lang="en-GB" sz="2200" dirty="0"/>
              <a:t>fit of the real world</a:t>
            </a:r>
            <a:r>
              <a:rPr lang="en-GB" sz="2200" dirty="0" smtClean="0"/>
              <a:t>)</a:t>
            </a:r>
          </a:p>
          <a:p>
            <a:pPr marL="0" indent="0">
              <a:spcBef>
                <a:spcPts val="200"/>
              </a:spcBef>
              <a:buNone/>
            </a:pPr>
            <a:endParaRPr lang="en-GB" sz="2200" dirty="0" smtClean="0"/>
          </a:p>
          <a:p>
            <a:pPr marL="0" indent="0">
              <a:spcBef>
                <a:spcPts val="200"/>
              </a:spcBef>
              <a:buNone/>
            </a:pPr>
            <a:endParaRPr lang="en-GB" sz="2200" dirty="0" smtClean="0"/>
          </a:p>
          <a:p>
            <a:pPr>
              <a:spcBef>
                <a:spcPts val="200"/>
              </a:spcBef>
            </a:pPr>
            <a:r>
              <a:rPr lang="en-GB" sz="2200" dirty="0" smtClean="0"/>
              <a:t>Ambiguities </a:t>
            </a:r>
            <a:r>
              <a:rPr lang="en-GB" sz="2200" dirty="0"/>
              <a:t>(ill-defined </a:t>
            </a:r>
            <a:r>
              <a:rPr lang="en-GB" sz="2200" dirty="0" smtClean="0"/>
              <a:t>meaning, e.g. choice of attributes) </a:t>
            </a:r>
            <a:endParaRPr lang="en-GB" sz="2200" dirty="0"/>
          </a:p>
          <a:p>
            <a:pPr>
              <a:spcBef>
                <a:spcPts val="200"/>
              </a:spcBef>
            </a:pPr>
            <a:r>
              <a:rPr lang="en-GB" sz="2200" dirty="0" smtClean="0"/>
              <a:t>Value, Social and Ethical (legal, governance, representational)</a:t>
            </a:r>
          </a:p>
          <a:p>
            <a:pPr>
              <a:spcBef>
                <a:spcPts val="200"/>
              </a:spcBef>
            </a:pPr>
            <a:r>
              <a:rPr lang="en-GB" sz="2200" dirty="0"/>
              <a:t>Depth of Modelling (Is the analysis requisite for its purpose</a:t>
            </a:r>
            <a:r>
              <a:rPr lang="en-GB" sz="2200" dirty="0" smtClean="0"/>
              <a:t>)</a:t>
            </a:r>
            <a:endParaRPr lang="en-GB" sz="2200" dirty="0"/>
          </a:p>
        </p:txBody>
      </p:sp>
      <p:sp>
        <p:nvSpPr>
          <p:cNvPr id="4" name="Rectangle 3"/>
          <p:cNvSpPr/>
          <p:nvPr/>
        </p:nvSpPr>
        <p:spPr bwMode="auto">
          <a:xfrm>
            <a:off x="390526" y="4653136"/>
            <a:ext cx="8064896" cy="1581118"/>
          </a:xfrm>
          <a:prstGeom prst="rect">
            <a:avLst/>
          </a:prstGeom>
          <a:solidFill>
            <a:srgbClr val="FF7575">
              <a:alpha val="49804"/>
            </a:srgbClr>
          </a:solidFill>
          <a:ln w="41275" cap="flat" cmpd="sng" algn="ctr">
            <a:noFill/>
            <a:prstDash val="solid"/>
            <a:round/>
            <a:headEnd type="none" w="med" len="med"/>
            <a:tailEnd type="arrow" w="med" len="med"/>
          </a:ln>
          <a:effectLst/>
          <a:extLst/>
        </p:spPr>
        <p:txBody>
          <a:bodyPr vert="horz" wrap="square" lIns="91440" tIns="45720" rIns="91440" bIns="45720" numCol="1" rtlCol="0" anchor="b" anchorCtr="0" compatLnSpc="1">
            <a:prstTxWarp prst="textNoShape">
              <a:avLst/>
            </a:prstTxWarp>
          </a:bodyPr>
          <a:lstStyle/>
          <a:p>
            <a:pPr marL="0" marR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n-lt"/>
            </a:endParaRPr>
          </a:p>
          <a:p>
            <a:pPr marL="0" marR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GB" dirty="0" smtClean="0">
              <a:latin typeface="+mn-lt"/>
            </a:endParaRPr>
          </a:p>
          <a:p>
            <a:pPr marL="0" marR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400" b="0" i="0" u="none" strike="noStrike" cap="none" normalizeH="0" baseline="0" dirty="0" smtClean="0">
              <a:ln>
                <a:noFill/>
              </a:ln>
              <a:solidFill>
                <a:srgbClr val="006600"/>
              </a:solidFill>
              <a:effectLst/>
              <a:latin typeface="+mn-lt"/>
            </a:endParaRPr>
          </a:p>
          <a:p>
            <a:pPr marL="0" marR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+mn-lt"/>
              </a:rPr>
              <a:t>Internal Uncertainties about</a:t>
            </a:r>
            <a:r>
              <a:rPr kumimoji="0" lang="en-GB" sz="2400" b="0" i="0" u="none" strike="noStrike" cap="none" normalizeH="0" dirty="0" smtClean="0">
                <a:ln>
                  <a:noFill/>
                </a:ln>
                <a:solidFill>
                  <a:srgbClr val="FF0000"/>
                </a:solidFill>
                <a:effectLst/>
                <a:latin typeface="+mn-lt"/>
              </a:rPr>
              <a:t> Ourselves</a:t>
            </a:r>
            <a:endParaRPr kumimoji="0" lang="en-GB" sz="24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+mn-lt"/>
            </a:endParaRPr>
          </a:p>
        </p:txBody>
      </p:sp>
      <p:sp>
        <p:nvSpPr>
          <p:cNvPr id="5" name="Rectangle 4"/>
          <p:cNvSpPr/>
          <p:nvPr/>
        </p:nvSpPr>
        <p:spPr bwMode="auto">
          <a:xfrm>
            <a:off x="390526" y="997064"/>
            <a:ext cx="8064896" cy="1567840"/>
          </a:xfrm>
          <a:prstGeom prst="rect">
            <a:avLst/>
          </a:prstGeom>
          <a:solidFill>
            <a:srgbClr val="FFFF00">
              <a:alpha val="50000"/>
            </a:srgbClr>
          </a:solidFill>
          <a:ln w="41275" cap="flat" cmpd="sng" algn="ctr">
            <a:noFill/>
            <a:prstDash val="solid"/>
            <a:round/>
            <a:headEnd type="none" w="med" len="med"/>
            <a:tailEnd type="arrow" w="med" len="med"/>
          </a:ln>
          <a:effectLst/>
          <a:extLst/>
        </p:spPr>
        <p:txBody>
          <a:bodyPr vert="horz" wrap="square" lIns="91440" tIns="45720" rIns="91440" bIns="45720" numCol="1" rtlCol="0" anchor="b" anchorCtr="0" compatLnSpc="1">
            <a:prstTxWarp prst="textNoShape">
              <a:avLst/>
            </a:prstTxWarp>
          </a:bodyPr>
          <a:lstStyle/>
          <a:p>
            <a:pPr marL="0" marR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n-lt"/>
            </a:endParaRPr>
          </a:p>
          <a:p>
            <a:pPr marL="0" marR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GB" dirty="0">
              <a:latin typeface="+mn-lt"/>
            </a:endParaRPr>
          </a:p>
          <a:p>
            <a:pPr marL="0" marR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n-lt"/>
            </a:endParaRPr>
          </a:p>
          <a:p>
            <a:pPr marL="0" marR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sz="2400" b="0" i="0" u="none" strike="noStrike" cap="none" normalizeH="0" baseline="0" dirty="0" smtClean="0">
                <a:ln>
                  <a:noFill/>
                </a:ln>
                <a:solidFill>
                  <a:srgbClr val="FA8214"/>
                </a:solidFill>
                <a:effectLst/>
                <a:latin typeface="+mn-lt"/>
              </a:rPr>
              <a:t>Knowledge of</a:t>
            </a:r>
            <a:r>
              <a:rPr kumimoji="0" lang="en-GB" sz="2400" b="0" i="0" u="none" strike="noStrike" cap="none" normalizeH="0" dirty="0" smtClean="0">
                <a:ln>
                  <a:noFill/>
                </a:ln>
                <a:solidFill>
                  <a:srgbClr val="FA8214"/>
                </a:solidFill>
                <a:effectLst/>
                <a:latin typeface="+mn-lt"/>
              </a:rPr>
              <a:t> External World</a:t>
            </a:r>
            <a:endParaRPr kumimoji="0" lang="en-GB" sz="2400" b="0" i="0" u="none" strike="noStrike" cap="none" normalizeH="0" baseline="0" dirty="0" smtClean="0">
              <a:ln>
                <a:noFill/>
              </a:ln>
              <a:solidFill>
                <a:srgbClr val="FA8214"/>
              </a:solidFill>
              <a:effectLst/>
              <a:latin typeface="+mn-lt"/>
            </a:endParaRPr>
          </a:p>
        </p:txBody>
      </p:sp>
      <p:sp>
        <p:nvSpPr>
          <p:cNvPr id="6" name="Rectangle 5"/>
          <p:cNvSpPr/>
          <p:nvPr/>
        </p:nvSpPr>
        <p:spPr bwMode="auto">
          <a:xfrm>
            <a:off x="390139" y="2728542"/>
            <a:ext cx="8064896" cy="1708570"/>
          </a:xfrm>
          <a:prstGeom prst="rect">
            <a:avLst/>
          </a:prstGeom>
          <a:solidFill>
            <a:srgbClr val="92D050">
              <a:alpha val="50000"/>
            </a:srgbClr>
          </a:solidFill>
          <a:ln w="41275" cap="flat" cmpd="sng" algn="ctr">
            <a:noFill/>
            <a:prstDash val="solid"/>
            <a:round/>
            <a:headEnd type="none" w="med" len="med"/>
            <a:tailEnd type="arrow" w="med" len="med"/>
          </a:ln>
          <a:effectLst/>
          <a:extLst/>
        </p:spPr>
        <p:txBody>
          <a:bodyPr vert="horz" wrap="square" lIns="91440" tIns="45720" rIns="91440" bIns="45720" numCol="1" rtlCol="0" anchor="b" anchorCtr="0" compatLnSpc="1">
            <a:prstTxWarp prst="textNoShape">
              <a:avLst/>
            </a:prstTxWarp>
          </a:bodyPr>
          <a:lstStyle/>
          <a:p>
            <a:pPr marL="0" marR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n-lt"/>
            </a:endParaRPr>
          </a:p>
          <a:p>
            <a:pPr marL="0" marR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GB" dirty="0">
              <a:latin typeface="+mn-lt"/>
            </a:endParaRPr>
          </a:p>
          <a:p>
            <a:pPr marL="0" marR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n-lt"/>
            </a:endParaRPr>
          </a:p>
          <a:p>
            <a:pPr marL="0" marR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sz="2400" b="0" i="0" u="none" strike="noStrike" cap="none" normalizeH="0" baseline="0" dirty="0" smtClean="0">
                <a:ln>
                  <a:noFill/>
                </a:ln>
                <a:solidFill>
                  <a:srgbClr val="03AD2B"/>
                </a:solidFill>
                <a:effectLst/>
                <a:latin typeface="+mn-lt"/>
              </a:rPr>
              <a:t>Modelling and Analysis</a:t>
            </a:r>
            <a:r>
              <a:rPr kumimoji="0" lang="en-GB" sz="2400" b="0" i="0" u="none" strike="noStrike" cap="none" normalizeH="0" dirty="0" smtClean="0">
                <a:ln>
                  <a:noFill/>
                </a:ln>
                <a:solidFill>
                  <a:srgbClr val="03AD2B"/>
                </a:solidFill>
                <a:effectLst/>
                <a:latin typeface="+mn-lt"/>
              </a:rPr>
              <a:t> Errors</a:t>
            </a:r>
            <a:endParaRPr kumimoji="0" lang="en-GB" sz="2400" b="0" i="0" u="none" strike="noStrike" cap="none" normalizeH="0" baseline="0" dirty="0" smtClean="0">
              <a:ln>
                <a:noFill/>
              </a:ln>
              <a:solidFill>
                <a:srgbClr val="03AD2B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7355075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r>
              <a:rPr lang="en-GB" sz="2800" dirty="0" smtClean="0"/>
              <a:t>A few types of uncertainty</a:t>
            </a:r>
            <a:endParaRPr lang="en-GB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2114" y="1052736"/>
            <a:ext cx="8356600" cy="4894262"/>
          </a:xfr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ts val="200"/>
              </a:spcBef>
            </a:pPr>
            <a:r>
              <a:rPr lang="en-GB" sz="2200" dirty="0" smtClean="0"/>
              <a:t>Stochastic or Aleatory (physical randomness)</a:t>
            </a:r>
          </a:p>
          <a:p>
            <a:pPr>
              <a:spcBef>
                <a:spcPts val="200"/>
              </a:spcBef>
            </a:pPr>
            <a:r>
              <a:rPr lang="en-GB" sz="2200" dirty="0" smtClean="0"/>
              <a:t>Actor (behaviour of others)</a:t>
            </a:r>
            <a:endParaRPr lang="en-GB" sz="2200" dirty="0"/>
          </a:p>
          <a:p>
            <a:pPr>
              <a:spcBef>
                <a:spcPts val="200"/>
              </a:spcBef>
            </a:pPr>
            <a:r>
              <a:rPr lang="en-GB" sz="2200" dirty="0"/>
              <a:t>Epistemological </a:t>
            </a:r>
            <a:r>
              <a:rPr lang="en-GB" sz="2200" dirty="0" smtClean="0"/>
              <a:t>(</a:t>
            </a:r>
            <a:r>
              <a:rPr lang="en-GB" sz="2200" dirty="0"/>
              <a:t>lack of </a:t>
            </a:r>
            <a:r>
              <a:rPr lang="en-GB" sz="2200" dirty="0" smtClean="0"/>
              <a:t>knowledge)</a:t>
            </a:r>
          </a:p>
          <a:p>
            <a:pPr marL="0" indent="0">
              <a:spcBef>
                <a:spcPts val="200"/>
              </a:spcBef>
              <a:buNone/>
            </a:pPr>
            <a:endParaRPr lang="en-GB" sz="2200" dirty="0" smtClean="0"/>
          </a:p>
          <a:p>
            <a:pPr marL="0" indent="0">
              <a:spcBef>
                <a:spcPts val="200"/>
              </a:spcBef>
              <a:buNone/>
            </a:pPr>
            <a:endParaRPr lang="en-GB" sz="2200" dirty="0"/>
          </a:p>
          <a:p>
            <a:pPr>
              <a:spcBef>
                <a:spcPts val="200"/>
              </a:spcBef>
            </a:pPr>
            <a:r>
              <a:rPr lang="en-GB" sz="2200" dirty="0" smtClean="0"/>
              <a:t>Judgemental (what to include in models and analyses)</a:t>
            </a:r>
            <a:endParaRPr lang="en-GB" sz="2200" dirty="0"/>
          </a:p>
          <a:p>
            <a:pPr>
              <a:spcBef>
                <a:spcPts val="200"/>
              </a:spcBef>
            </a:pPr>
            <a:r>
              <a:rPr lang="en-GB" sz="2200" dirty="0"/>
              <a:t>Computational </a:t>
            </a:r>
            <a:r>
              <a:rPr lang="en-GB" sz="2200" dirty="0" smtClean="0"/>
              <a:t>(</a:t>
            </a:r>
            <a:r>
              <a:rPr lang="en-GB" sz="2200" dirty="0"/>
              <a:t>inaccurate calculations – and mistakes)</a:t>
            </a:r>
          </a:p>
          <a:p>
            <a:pPr>
              <a:spcBef>
                <a:spcPts val="200"/>
              </a:spcBef>
            </a:pPr>
            <a:r>
              <a:rPr lang="en-GB" sz="2200" dirty="0" smtClean="0"/>
              <a:t>Modelling error (imperfect </a:t>
            </a:r>
            <a:r>
              <a:rPr lang="en-GB" sz="2200" dirty="0"/>
              <a:t>fit of the real world</a:t>
            </a:r>
            <a:r>
              <a:rPr lang="en-GB" sz="2200" dirty="0" smtClean="0"/>
              <a:t>)</a:t>
            </a:r>
          </a:p>
          <a:p>
            <a:pPr marL="0" indent="0">
              <a:spcBef>
                <a:spcPts val="200"/>
              </a:spcBef>
              <a:buNone/>
            </a:pPr>
            <a:endParaRPr lang="en-GB" sz="2200" dirty="0" smtClean="0"/>
          </a:p>
          <a:p>
            <a:pPr marL="0" indent="0">
              <a:spcBef>
                <a:spcPts val="200"/>
              </a:spcBef>
              <a:buNone/>
            </a:pPr>
            <a:endParaRPr lang="en-GB" sz="2200" dirty="0" smtClean="0"/>
          </a:p>
          <a:p>
            <a:pPr>
              <a:spcBef>
                <a:spcPts val="200"/>
              </a:spcBef>
            </a:pPr>
            <a:r>
              <a:rPr lang="en-GB" sz="2200" dirty="0" smtClean="0"/>
              <a:t>Ambiguities </a:t>
            </a:r>
            <a:r>
              <a:rPr lang="en-GB" sz="2200" dirty="0"/>
              <a:t>(ill-defined </a:t>
            </a:r>
            <a:r>
              <a:rPr lang="en-GB" sz="2200" dirty="0" smtClean="0"/>
              <a:t>meaning, e.g. choice of attributes) </a:t>
            </a:r>
            <a:endParaRPr lang="en-GB" sz="2200" dirty="0"/>
          </a:p>
          <a:p>
            <a:pPr>
              <a:spcBef>
                <a:spcPts val="200"/>
              </a:spcBef>
            </a:pPr>
            <a:r>
              <a:rPr lang="en-GB" sz="2200" dirty="0" smtClean="0"/>
              <a:t>Value, Social and Ethical (legal, governance, representational)</a:t>
            </a:r>
          </a:p>
          <a:p>
            <a:pPr>
              <a:spcBef>
                <a:spcPts val="200"/>
              </a:spcBef>
            </a:pPr>
            <a:r>
              <a:rPr lang="en-GB" sz="2200" dirty="0"/>
              <a:t>Depth of Modelling (Is the analysis requisite for its purpose</a:t>
            </a:r>
            <a:r>
              <a:rPr lang="en-GB" sz="2200" dirty="0" smtClean="0"/>
              <a:t>)</a:t>
            </a:r>
            <a:endParaRPr lang="en-GB" sz="2200" dirty="0"/>
          </a:p>
        </p:txBody>
      </p:sp>
      <p:sp>
        <p:nvSpPr>
          <p:cNvPr id="4" name="Rectangle 3"/>
          <p:cNvSpPr/>
          <p:nvPr/>
        </p:nvSpPr>
        <p:spPr bwMode="auto">
          <a:xfrm>
            <a:off x="390526" y="4653136"/>
            <a:ext cx="8064896" cy="1581118"/>
          </a:xfrm>
          <a:prstGeom prst="rect">
            <a:avLst/>
          </a:prstGeom>
          <a:solidFill>
            <a:srgbClr val="FF7575">
              <a:alpha val="49804"/>
            </a:srgbClr>
          </a:solidFill>
          <a:ln w="41275" cap="flat" cmpd="sng" algn="ctr">
            <a:noFill/>
            <a:prstDash val="solid"/>
            <a:round/>
            <a:headEnd type="none" w="med" len="med"/>
            <a:tailEnd type="arrow" w="med" len="med"/>
          </a:ln>
          <a:effectLst/>
          <a:extLst/>
        </p:spPr>
        <p:txBody>
          <a:bodyPr vert="horz" wrap="square" lIns="91440" tIns="45720" rIns="91440" bIns="45720" numCol="1" rtlCol="0" anchor="b" anchorCtr="0" compatLnSpc="1">
            <a:prstTxWarp prst="textNoShape">
              <a:avLst/>
            </a:prstTxWarp>
          </a:bodyPr>
          <a:lstStyle/>
          <a:p>
            <a:pPr marL="0" marR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n-lt"/>
            </a:endParaRPr>
          </a:p>
          <a:p>
            <a:pPr marL="0" marR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GB" dirty="0" smtClean="0">
              <a:latin typeface="+mn-lt"/>
            </a:endParaRPr>
          </a:p>
          <a:p>
            <a:pPr marL="0" marR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400" b="0" i="0" u="none" strike="noStrike" cap="none" normalizeH="0" baseline="0" dirty="0" smtClean="0">
              <a:ln>
                <a:noFill/>
              </a:ln>
              <a:solidFill>
                <a:srgbClr val="006600"/>
              </a:solidFill>
              <a:effectLst/>
              <a:latin typeface="+mn-lt"/>
            </a:endParaRPr>
          </a:p>
          <a:p>
            <a:pPr marL="0" marR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+mn-lt"/>
              </a:rPr>
              <a:t>Internal Uncertainties about</a:t>
            </a:r>
            <a:r>
              <a:rPr kumimoji="0" lang="en-GB" sz="2400" b="0" i="0" u="none" strike="noStrike" cap="none" normalizeH="0" dirty="0" smtClean="0">
                <a:ln>
                  <a:noFill/>
                </a:ln>
                <a:solidFill>
                  <a:srgbClr val="FF0000"/>
                </a:solidFill>
                <a:effectLst/>
                <a:latin typeface="+mn-lt"/>
              </a:rPr>
              <a:t> Ourselves</a:t>
            </a:r>
            <a:endParaRPr kumimoji="0" lang="en-GB" sz="24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+mn-lt"/>
            </a:endParaRPr>
          </a:p>
        </p:txBody>
      </p:sp>
      <p:sp>
        <p:nvSpPr>
          <p:cNvPr id="5" name="Rectangle 4"/>
          <p:cNvSpPr/>
          <p:nvPr/>
        </p:nvSpPr>
        <p:spPr bwMode="auto">
          <a:xfrm>
            <a:off x="390526" y="997064"/>
            <a:ext cx="8064896" cy="1567840"/>
          </a:xfrm>
          <a:prstGeom prst="rect">
            <a:avLst/>
          </a:prstGeom>
          <a:solidFill>
            <a:srgbClr val="FFFF00">
              <a:alpha val="50000"/>
            </a:srgbClr>
          </a:solidFill>
          <a:ln w="41275" cap="flat" cmpd="sng" algn="ctr">
            <a:noFill/>
            <a:prstDash val="solid"/>
            <a:round/>
            <a:headEnd type="none" w="med" len="med"/>
            <a:tailEnd type="arrow" w="med" len="med"/>
          </a:ln>
          <a:effectLst/>
          <a:extLst/>
        </p:spPr>
        <p:txBody>
          <a:bodyPr vert="horz" wrap="square" lIns="91440" tIns="45720" rIns="91440" bIns="45720" numCol="1" rtlCol="0" anchor="b" anchorCtr="0" compatLnSpc="1">
            <a:prstTxWarp prst="textNoShape">
              <a:avLst/>
            </a:prstTxWarp>
          </a:bodyPr>
          <a:lstStyle/>
          <a:p>
            <a:pPr marL="0" marR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n-lt"/>
            </a:endParaRPr>
          </a:p>
          <a:p>
            <a:pPr marL="0" marR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GB" dirty="0">
              <a:latin typeface="+mn-lt"/>
            </a:endParaRPr>
          </a:p>
          <a:p>
            <a:pPr marL="0" marR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n-lt"/>
            </a:endParaRPr>
          </a:p>
          <a:p>
            <a:pPr marL="0" marR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sz="2400" b="0" i="0" u="none" strike="noStrike" cap="none" normalizeH="0" baseline="0" dirty="0" smtClean="0">
                <a:ln>
                  <a:noFill/>
                </a:ln>
                <a:solidFill>
                  <a:srgbClr val="FA8214"/>
                </a:solidFill>
                <a:effectLst/>
                <a:latin typeface="+mn-lt"/>
              </a:rPr>
              <a:t>Knowledge of</a:t>
            </a:r>
            <a:r>
              <a:rPr kumimoji="0" lang="en-GB" sz="2400" b="0" i="0" u="none" strike="noStrike" cap="none" normalizeH="0" dirty="0" smtClean="0">
                <a:ln>
                  <a:noFill/>
                </a:ln>
                <a:solidFill>
                  <a:srgbClr val="FA8214"/>
                </a:solidFill>
                <a:effectLst/>
                <a:latin typeface="+mn-lt"/>
              </a:rPr>
              <a:t> External World</a:t>
            </a:r>
            <a:endParaRPr kumimoji="0" lang="en-GB" sz="2400" b="0" i="0" u="none" strike="noStrike" cap="none" normalizeH="0" baseline="0" dirty="0" smtClean="0">
              <a:ln>
                <a:noFill/>
              </a:ln>
              <a:solidFill>
                <a:srgbClr val="FA8214"/>
              </a:solidFill>
              <a:effectLst/>
              <a:latin typeface="+mn-lt"/>
            </a:endParaRPr>
          </a:p>
        </p:txBody>
      </p:sp>
      <p:sp>
        <p:nvSpPr>
          <p:cNvPr id="6" name="Rectangle 5"/>
          <p:cNvSpPr/>
          <p:nvPr/>
        </p:nvSpPr>
        <p:spPr bwMode="auto">
          <a:xfrm>
            <a:off x="390139" y="2728542"/>
            <a:ext cx="8064896" cy="1708570"/>
          </a:xfrm>
          <a:prstGeom prst="rect">
            <a:avLst/>
          </a:prstGeom>
          <a:solidFill>
            <a:srgbClr val="92D050">
              <a:alpha val="50000"/>
            </a:srgbClr>
          </a:solidFill>
          <a:ln w="41275" cap="flat" cmpd="sng" algn="ctr">
            <a:noFill/>
            <a:prstDash val="solid"/>
            <a:round/>
            <a:headEnd type="none" w="med" len="med"/>
            <a:tailEnd type="arrow" w="med" len="med"/>
          </a:ln>
          <a:effectLst/>
          <a:extLst/>
        </p:spPr>
        <p:txBody>
          <a:bodyPr vert="horz" wrap="square" lIns="91440" tIns="45720" rIns="91440" bIns="45720" numCol="1" rtlCol="0" anchor="b" anchorCtr="0" compatLnSpc="1">
            <a:prstTxWarp prst="textNoShape">
              <a:avLst/>
            </a:prstTxWarp>
          </a:bodyPr>
          <a:lstStyle/>
          <a:p>
            <a:pPr marL="0" marR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n-lt"/>
            </a:endParaRPr>
          </a:p>
          <a:p>
            <a:pPr marL="0" marR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GB" dirty="0">
              <a:latin typeface="+mn-lt"/>
            </a:endParaRPr>
          </a:p>
          <a:p>
            <a:pPr marL="0" marR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n-lt"/>
            </a:endParaRPr>
          </a:p>
          <a:p>
            <a:pPr marL="0" marR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sz="2400" b="0" i="0" u="none" strike="noStrike" cap="none" normalizeH="0" baseline="0" dirty="0" smtClean="0">
                <a:ln>
                  <a:noFill/>
                </a:ln>
                <a:solidFill>
                  <a:srgbClr val="03AD2B"/>
                </a:solidFill>
                <a:effectLst/>
                <a:latin typeface="+mn-lt"/>
              </a:rPr>
              <a:t>Modelling and Analysis</a:t>
            </a:r>
            <a:r>
              <a:rPr kumimoji="0" lang="en-GB" sz="2400" b="0" i="0" u="none" strike="noStrike" cap="none" normalizeH="0" dirty="0" smtClean="0">
                <a:ln>
                  <a:noFill/>
                </a:ln>
                <a:solidFill>
                  <a:srgbClr val="03AD2B"/>
                </a:solidFill>
                <a:effectLst/>
                <a:latin typeface="+mn-lt"/>
              </a:rPr>
              <a:t> Errors</a:t>
            </a:r>
            <a:endParaRPr kumimoji="0" lang="en-GB" sz="2400" b="0" i="0" u="none" strike="noStrike" cap="none" normalizeH="0" baseline="0" dirty="0" smtClean="0">
              <a:ln>
                <a:noFill/>
              </a:ln>
              <a:solidFill>
                <a:srgbClr val="03AD2B"/>
              </a:solidFill>
              <a:effectLst/>
              <a:latin typeface="+mn-lt"/>
            </a:endParaRPr>
          </a:p>
        </p:txBody>
      </p:sp>
      <p:grpSp>
        <p:nvGrpSpPr>
          <p:cNvPr id="7" name="Group 6"/>
          <p:cNvGrpSpPr/>
          <p:nvPr/>
        </p:nvGrpSpPr>
        <p:grpSpPr>
          <a:xfrm>
            <a:off x="6057399" y="502492"/>
            <a:ext cx="2941032" cy="1720096"/>
            <a:chOff x="6167472" y="188640"/>
            <a:chExt cx="2725008" cy="1872208"/>
          </a:xfrm>
        </p:grpSpPr>
        <p:sp>
          <p:nvSpPr>
            <p:cNvPr id="8" name="Oval 7"/>
            <p:cNvSpPr/>
            <p:nvPr/>
          </p:nvSpPr>
          <p:spPr bwMode="auto">
            <a:xfrm>
              <a:off x="6372200" y="188640"/>
              <a:ext cx="2520280" cy="1296144"/>
            </a:xfrm>
            <a:prstGeom prst="ellipse">
              <a:avLst/>
            </a:prstGeom>
            <a:solidFill>
              <a:srgbClr val="FFFF00"/>
            </a:solidFill>
            <a:ln w="41275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arrow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GB" sz="2400" b="1" i="0" u="none" strike="noStrike" cap="none" normalizeH="0" baseline="0" dirty="0" smtClean="0">
                  <a:ln>
                    <a:noFill/>
                  </a:ln>
                  <a:solidFill>
                    <a:srgbClr val="FF0000"/>
                  </a:solidFill>
                  <a:effectLst/>
                  <a:latin typeface="+mj-lt"/>
                </a:rPr>
                <a:t>Scientific</a:t>
              </a:r>
              <a:br>
                <a:rPr kumimoji="0" lang="en-GB" sz="2400" b="1" i="0" u="none" strike="noStrike" cap="none" normalizeH="0" baseline="0" dirty="0" smtClean="0">
                  <a:ln>
                    <a:noFill/>
                  </a:ln>
                  <a:solidFill>
                    <a:srgbClr val="FF0000"/>
                  </a:solidFill>
                  <a:effectLst/>
                  <a:latin typeface="+mj-lt"/>
                </a:rPr>
              </a:br>
              <a:r>
                <a:rPr kumimoji="0" lang="en-GB" sz="2400" b="1" i="0" u="none" strike="noStrike" cap="none" normalizeH="0" baseline="0" dirty="0" smtClean="0">
                  <a:ln>
                    <a:noFill/>
                  </a:ln>
                  <a:solidFill>
                    <a:srgbClr val="FF0000"/>
                  </a:solidFill>
                  <a:effectLst/>
                  <a:latin typeface="+mj-lt"/>
                </a:rPr>
                <a:t>Uncertainty</a:t>
              </a:r>
            </a:p>
          </p:txBody>
        </p:sp>
        <p:cxnSp>
          <p:nvCxnSpPr>
            <p:cNvPr id="9" name="Straight Arrow Connector 8"/>
            <p:cNvCxnSpPr>
              <a:stCxn id="8" idx="3"/>
            </p:cNvCxnSpPr>
            <p:nvPr/>
          </p:nvCxnSpPr>
          <p:spPr bwMode="auto">
            <a:xfrm flipH="1">
              <a:off x="6167472" y="1294968"/>
              <a:ext cx="573814" cy="765880"/>
            </a:xfrm>
            <a:prstGeom prst="straightConnector1">
              <a:avLst/>
            </a:prstGeom>
            <a:solidFill>
              <a:schemeClr val="accent1"/>
            </a:solidFill>
            <a:ln w="3175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triangl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grpSp>
        <p:nvGrpSpPr>
          <p:cNvPr id="10" name="Group 9"/>
          <p:cNvGrpSpPr/>
          <p:nvPr/>
        </p:nvGrpSpPr>
        <p:grpSpPr>
          <a:xfrm>
            <a:off x="3575395" y="2413703"/>
            <a:ext cx="3727106" cy="1621708"/>
            <a:chOff x="4151247" y="4339113"/>
            <a:chExt cx="3727106" cy="1621708"/>
          </a:xfrm>
        </p:grpSpPr>
        <p:sp>
          <p:nvSpPr>
            <p:cNvPr id="11" name="Oval 10"/>
            <p:cNvSpPr/>
            <p:nvPr/>
          </p:nvSpPr>
          <p:spPr bwMode="auto">
            <a:xfrm>
              <a:off x="4151247" y="4339113"/>
              <a:ext cx="2304256" cy="1296144"/>
            </a:xfrm>
            <a:prstGeom prst="ellipse">
              <a:avLst/>
            </a:prstGeom>
            <a:solidFill>
              <a:srgbClr val="FFFF00"/>
            </a:solidFill>
            <a:ln w="41275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arrow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GB" sz="2400" b="1" i="0" u="none" strike="noStrike" cap="none" normalizeH="0" baseline="0" dirty="0" smtClean="0">
                  <a:ln>
                    <a:noFill/>
                  </a:ln>
                  <a:solidFill>
                    <a:srgbClr val="FF0000"/>
                  </a:solidFill>
                  <a:effectLst/>
                  <a:latin typeface="+mj-lt"/>
                </a:rPr>
                <a:t>Usually ignored</a:t>
              </a:r>
            </a:p>
          </p:txBody>
        </p:sp>
        <p:cxnSp>
          <p:nvCxnSpPr>
            <p:cNvPr id="12" name="Straight Arrow Connector 11"/>
            <p:cNvCxnSpPr>
              <a:stCxn id="11" idx="6"/>
            </p:cNvCxnSpPr>
            <p:nvPr/>
          </p:nvCxnSpPr>
          <p:spPr bwMode="auto">
            <a:xfrm>
              <a:off x="6455503" y="4987185"/>
              <a:ext cx="1422850" cy="973636"/>
            </a:xfrm>
            <a:prstGeom prst="straightConnector1">
              <a:avLst/>
            </a:prstGeom>
            <a:solidFill>
              <a:schemeClr val="accent1"/>
            </a:solidFill>
            <a:ln w="3175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triangl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grpSp>
        <p:nvGrpSpPr>
          <p:cNvPr id="13" name="Group 12"/>
          <p:cNvGrpSpPr/>
          <p:nvPr/>
        </p:nvGrpSpPr>
        <p:grpSpPr>
          <a:xfrm>
            <a:off x="162855" y="4249984"/>
            <a:ext cx="5838150" cy="1621708"/>
            <a:chOff x="2802135" y="4339113"/>
            <a:chExt cx="5076218" cy="1621708"/>
          </a:xfrm>
        </p:grpSpPr>
        <p:sp>
          <p:nvSpPr>
            <p:cNvPr id="14" name="Oval 13"/>
            <p:cNvSpPr/>
            <p:nvPr/>
          </p:nvSpPr>
          <p:spPr bwMode="auto">
            <a:xfrm>
              <a:off x="2802135" y="4339113"/>
              <a:ext cx="3960440" cy="1152128"/>
            </a:xfrm>
            <a:prstGeom prst="ellipse">
              <a:avLst/>
            </a:prstGeom>
            <a:solidFill>
              <a:srgbClr val="FFFF00"/>
            </a:solidFill>
            <a:ln w="41275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arrow" w="med" len="med"/>
            </a:ln>
            <a:effectLst/>
            <a:extLst/>
          </p:spPr>
          <p:txBody>
            <a:bodyPr vert="horz" wrap="square" lIns="0" tIns="45720" rIns="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GB" sz="2400" b="1" i="0" u="none" strike="noStrike" cap="none" normalizeH="0" baseline="0" dirty="0" smtClean="0">
                  <a:ln>
                    <a:noFill/>
                  </a:ln>
                  <a:solidFill>
                    <a:srgbClr val="FF0000"/>
                  </a:solidFill>
                  <a:effectLst/>
                  <a:latin typeface="+mj-lt"/>
                </a:rPr>
                <a:t>Needs to be resolved by deliberation</a:t>
              </a:r>
            </a:p>
          </p:txBody>
        </p:sp>
        <p:cxnSp>
          <p:nvCxnSpPr>
            <p:cNvPr id="15" name="Straight Arrow Connector 14"/>
            <p:cNvCxnSpPr>
              <a:stCxn id="14" idx="6"/>
            </p:cNvCxnSpPr>
            <p:nvPr/>
          </p:nvCxnSpPr>
          <p:spPr bwMode="auto">
            <a:xfrm>
              <a:off x="6762575" y="4915177"/>
              <a:ext cx="1115778" cy="1045644"/>
            </a:xfrm>
            <a:prstGeom prst="straightConnector1">
              <a:avLst/>
            </a:prstGeom>
            <a:solidFill>
              <a:schemeClr val="accent1"/>
            </a:solidFill>
            <a:ln w="3175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triangl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</p:spTree>
    <p:extLst>
      <p:ext uri="{BB962C8B-B14F-4D97-AF65-F5344CB8AC3E}">
        <p14:creationId xmlns:p14="http://schemas.microsoft.com/office/powerpoint/2010/main" val="12849470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r>
              <a:rPr lang="en-GB" sz="2800" dirty="0" smtClean="0"/>
              <a:t>A few types of uncertainty</a:t>
            </a:r>
            <a:endParaRPr lang="en-GB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2114" y="1052736"/>
            <a:ext cx="8356600" cy="4894262"/>
          </a:xfr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ts val="200"/>
              </a:spcBef>
            </a:pPr>
            <a:r>
              <a:rPr lang="en-GB" sz="2200" dirty="0" smtClean="0"/>
              <a:t>Stochastic or Aleatory (physical randomness)</a:t>
            </a:r>
          </a:p>
          <a:p>
            <a:pPr>
              <a:spcBef>
                <a:spcPts val="200"/>
              </a:spcBef>
            </a:pPr>
            <a:r>
              <a:rPr lang="en-GB" sz="2200" dirty="0" smtClean="0"/>
              <a:t>Actor (behaviour of others)</a:t>
            </a:r>
            <a:endParaRPr lang="en-GB" sz="2200" dirty="0"/>
          </a:p>
          <a:p>
            <a:pPr>
              <a:spcBef>
                <a:spcPts val="200"/>
              </a:spcBef>
            </a:pPr>
            <a:r>
              <a:rPr lang="en-GB" sz="2200" dirty="0"/>
              <a:t>Epistemological </a:t>
            </a:r>
            <a:r>
              <a:rPr lang="en-GB" sz="2200" dirty="0" smtClean="0"/>
              <a:t>(</a:t>
            </a:r>
            <a:r>
              <a:rPr lang="en-GB" sz="2200" dirty="0"/>
              <a:t>lack of </a:t>
            </a:r>
            <a:r>
              <a:rPr lang="en-GB" sz="2200" dirty="0" smtClean="0"/>
              <a:t>knowledge)</a:t>
            </a:r>
          </a:p>
          <a:p>
            <a:pPr marL="0" indent="0">
              <a:spcBef>
                <a:spcPts val="200"/>
              </a:spcBef>
              <a:buNone/>
            </a:pPr>
            <a:endParaRPr lang="en-GB" sz="2200" dirty="0" smtClean="0"/>
          </a:p>
          <a:p>
            <a:pPr marL="0" indent="0">
              <a:spcBef>
                <a:spcPts val="200"/>
              </a:spcBef>
              <a:buNone/>
            </a:pPr>
            <a:endParaRPr lang="en-GB" sz="2200" dirty="0"/>
          </a:p>
          <a:p>
            <a:pPr>
              <a:spcBef>
                <a:spcPts val="200"/>
              </a:spcBef>
            </a:pPr>
            <a:r>
              <a:rPr lang="en-GB" sz="2200" dirty="0" smtClean="0"/>
              <a:t>Judgemental (what to include in models and analyses)</a:t>
            </a:r>
            <a:endParaRPr lang="en-GB" sz="2200" dirty="0"/>
          </a:p>
          <a:p>
            <a:pPr>
              <a:spcBef>
                <a:spcPts val="200"/>
              </a:spcBef>
            </a:pPr>
            <a:r>
              <a:rPr lang="en-GB" sz="2200" dirty="0"/>
              <a:t>Computational </a:t>
            </a:r>
            <a:r>
              <a:rPr lang="en-GB" sz="2200" dirty="0" smtClean="0"/>
              <a:t>(</a:t>
            </a:r>
            <a:r>
              <a:rPr lang="en-GB" sz="2200" dirty="0"/>
              <a:t>inaccurate calculations – and mistakes)</a:t>
            </a:r>
          </a:p>
          <a:p>
            <a:pPr>
              <a:spcBef>
                <a:spcPts val="200"/>
              </a:spcBef>
            </a:pPr>
            <a:r>
              <a:rPr lang="en-GB" sz="2200" dirty="0" smtClean="0"/>
              <a:t>Modelling error (imperfect </a:t>
            </a:r>
            <a:r>
              <a:rPr lang="en-GB" sz="2200" dirty="0"/>
              <a:t>fit of the real world</a:t>
            </a:r>
            <a:r>
              <a:rPr lang="en-GB" sz="2200" dirty="0" smtClean="0"/>
              <a:t>)</a:t>
            </a:r>
          </a:p>
          <a:p>
            <a:pPr marL="0" indent="0">
              <a:spcBef>
                <a:spcPts val="200"/>
              </a:spcBef>
              <a:buNone/>
            </a:pPr>
            <a:endParaRPr lang="en-GB" sz="2200" dirty="0" smtClean="0"/>
          </a:p>
          <a:p>
            <a:pPr marL="0" indent="0">
              <a:spcBef>
                <a:spcPts val="200"/>
              </a:spcBef>
              <a:buNone/>
            </a:pPr>
            <a:endParaRPr lang="en-GB" sz="2200" dirty="0" smtClean="0"/>
          </a:p>
          <a:p>
            <a:pPr>
              <a:spcBef>
                <a:spcPts val="200"/>
              </a:spcBef>
            </a:pPr>
            <a:r>
              <a:rPr lang="en-GB" sz="2200" dirty="0" smtClean="0"/>
              <a:t>Ambiguities </a:t>
            </a:r>
            <a:r>
              <a:rPr lang="en-GB" sz="2200" dirty="0"/>
              <a:t>(ill-defined </a:t>
            </a:r>
            <a:r>
              <a:rPr lang="en-GB" sz="2200" dirty="0" smtClean="0"/>
              <a:t>meaning, e.g. choice of attributes) </a:t>
            </a:r>
            <a:endParaRPr lang="en-GB" sz="2200" dirty="0"/>
          </a:p>
          <a:p>
            <a:pPr>
              <a:spcBef>
                <a:spcPts val="200"/>
              </a:spcBef>
            </a:pPr>
            <a:r>
              <a:rPr lang="en-GB" sz="2200" dirty="0" smtClean="0"/>
              <a:t>Value, Social and Ethical (legal, governance, representational)</a:t>
            </a:r>
          </a:p>
          <a:p>
            <a:pPr>
              <a:spcBef>
                <a:spcPts val="200"/>
              </a:spcBef>
            </a:pPr>
            <a:r>
              <a:rPr lang="en-GB" sz="2200" dirty="0"/>
              <a:t>Depth of Modelling (Is the analysis requisite for its purpose</a:t>
            </a:r>
            <a:r>
              <a:rPr lang="en-GB" sz="2200" dirty="0" smtClean="0"/>
              <a:t>)</a:t>
            </a:r>
            <a:endParaRPr lang="en-GB" sz="2200" dirty="0"/>
          </a:p>
        </p:txBody>
      </p:sp>
      <p:sp>
        <p:nvSpPr>
          <p:cNvPr id="4" name="Rectangle 3"/>
          <p:cNvSpPr/>
          <p:nvPr/>
        </p:nvSpPr>
        <p:spPr bwMode="auto">
          <a:xfrm>
            <a:off x="390526" y="4653136"/>
            <a:ext cx="8064896" cy="1581118"/>
          </a:xfrm>
          <a:prstGeom prst="rect">
            <a:avLst/>
          </a:prstGeom>
          <a:solidFill>
            <a:srgbClr val="FF7575">
              <a:alpha val="49804"/>
            </a:srgbClr>
          </a:solidFill>
          <a:ln w="41275" cap="flat" cmpd="sng" algn="ctr">
            <a:noFill/>
            <a:prstDash val="solid"/>
            <a:round/>
            <a:headEnd type="none" w="med" len="med"/>
            <a:tailEnd type="arrow" w="med" len="med"/>
          </a:ln>
          <a:effectLst/>
          <a:extLst/>
        </p:spPr>
        <p:txBody>
          <a:bodyPr vert="horz" wrap="square" lIns="91440" tIns="45720" rIns="91440" bIns="45720" numCol="1" rtlCol="0" anchor="b" anchorCtr="0" compatLnSpc="1">
            <a:prstTxWarp prst="textNoShape">
              <a:avLst/>
            </a:prstTxWarp>
          </a:bodyPr>
          <a:lstStyle/>
          <a:p>
            <a:pPr marL="0" marR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n-lt"/>
            </a:endParaRPr>
          </a:p>
          <a:p>
            <a:pPr marL="0" marR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GB" dirty="0" smtClean="0">
              <a:latin typeface="+mn-lt"/>
            </a:endParaRPr>
          </a:p>
          <a:p>
            <a:pPr marL="0" marR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400" b="0" i="0" u="none" strike="noStrike" cap="none" normalizeH="0" baseline="0" dirty="0" smtClean="0">
              <a:ln>
                <a:noFill/>
              </a:ln>
              <a:solidFill>
                <a:srgbClr val="006600"/>
              </a:solidFill>
              <a:effectLst/>
              <a:latin typeface="+mn-lt"/>
            </a:endParaRPr>
          </a:p>
          <a:p>
            <a:pPr marL="0" marR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+mn-lt"/>
              </a:rPr>
              <a:t>Internal Uncertainties about</a:t>
            </a:r>
            <a:r>
              <a:rPr kumimoji="0" lang="en-GB" sz="2400" b="0" i="0" u="none" strike="noStrike" cap="none" normalizeH="0" dirty="0" smtClean="0">
                <a:ln>
                  <a:noFill/>
                </a:ln>
                <a:solidFill>
                  <a:srgbClr val="FF0000"/>
                </a:solidFill>
                <a:effectLst/>
                <a:latin typeface="+mn-lt"/>
              </a:rPr>
              <a:t> Ourselves</a:t>
            </a:r>
            <a:endParaRPr kumimoji="0" lang="en-GB" sz="24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+mn-lt"/>
            </a:endParaRPr>
          </a:p>
        </p:txBody>
      </p:sp>
      <p:sp>
        <p:nvSpPr>
          <p:cNvPr id="5" name="Rectangle 4"/>
          <p:cNvSpPr/>
          <p:nvPr/>
        </p:nvSpPr>
        <p:spPr bwMode="auto">
          <a:xfrm>
            <a:off x="390526" y="997064"/>
            <a:ext cx="8064896" cy="1567840"/>
          </a:xfrm>
          <a:prstGeom prst="rect">
            <a:avLst/>
          </a:prstGeom>
          <a:solidFill>
            <a:srgbClr val="FFFF00">
              <a:alpha val="50000"/>
            </a:srgbClr>
          </a:solidFill>
          <a:ln w="41275" cap="flat" cmpd="sng" algn="ctr">
            <a:noFill/>
            <a:prstDash val="solid"/>
            <a:round/>
            <a:headEnd type="none" w="med" len="med"/>
            <a:tailEnd type="arrow" w="med" len="med"/>
          </a:ln>
          <a:effectLst/>
          <a:extLst/>
        </p:spPr>
        <p:txBody>
          <a:bodyPr vert="horz" wrap="square" lIns="91440" tIns="45720" rIns="91440" bIns="45720" numCol="1" rtlCol="0" anchor="b" anchorCtr="0" compatLnSpc="1">
            <a:prstTxWarp prst="textNoShape">
              <a:avLst/>
            </a:prstTxWarp>
          </a:bodyPr>
          <a:lstStyle/>
          <a:p>
            <a:pPr marL="0" marR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n-lt"/>
            </a:endParaRPr>
          </a:p>
          <a:p>
            <a:pPr marL="0" marR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GB" dirty="0">
              <a:latin typeface="+mn-lt"/>
            </a:endParaRPr>
          </a:p>
          <a:p>
            <a:pPr marL="0" marR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n-lt"/>
            </a:endParaRPr>
          </a:p>
          <a:p>
            <a:pPr marL="0" marR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sz="2400" b="0" i="0" u="none" strike="noStrike" cap="none" normalizeH="0" baseline="0" dirty="0" smtClean="0">
                <a:ln>
                  <a:noFill/>
                </a:ln>
                <a:solidFill>
                  <a:srgbClr val="FA8214"/>
                </a:solidFill>
                <a:effectLst/>
                <a:latin typeface="+mn-lt"/>
              </a:rPr>
              <a:t>Knowledge of</a:t>
            </a:r>
            <a:r>
              <a:rPr kumimoji="0" lang="en-GB" sz="2400" b="0" i="0" u="none" strike="noStrike" cap="none" normalizeH="0" dirty="0" smtClean="0">
                <a:ln>
                  <a:noFill/>
                </a:ln>
                <a:solidFill>
                  <a:srgbClr val="FA8214"/>
                </a:solidFill>
                <a:effectLst/>
                <a:latin typeface="+mn-lt"/>
              </a:rPr>
              <a:t> External World</a:t>
            </a:r>
            <a:endParaRPr kumimoji="0" lang="en-GB" sz="2400" b="0" i="0" u="none" strike="noStrike" cap="none" normalizeH="0" baseline="0" dirty="0" smtClean="0">
              <a:ln>
                <a:noFill/>
              </a:ln>
              <a:solidFill>
                <a:srgbClr val="FA8214"/>
              </a:solidFill>
              <a:effectLst/>
              <a:latin typeface="+mn-lt"/>
            </a:endParaRPr>
          </a:p>
        </p:txBody>
      </p:sp>
      <p:sp>
        <p:nvSpPr>
          <p:cNvPr id="6" name="Rectangle 5"/>
          <p:cNvSpPr/>
          <p:nvPr/>
        </p:nvSpPr>
        <p:spPr bwMode="auto">
          <a:xfrm>
            <a:off x="390139" y="2728542"/>
            <a:ext cx="8064896" cy="1708570"/>
          </a:xfrm>
          <a:prstGeom prst="rect">
            <a:avLst/>
          </a:prstGeom>
          <a:solidFill>
            <a:srgbClr val="92D050">
              <a:alpha val="50000"/>
            </a:srgbClr>
          </a:solidFill>
          <a:ln w="41275" cap="flat" cmpd="sng" algn="ctr">
            <a:noFill/>
            <a:prstDash val="solid"/>
            <a:round/>
            <a:headEnd type="none" w="med" len="med"/>
            <a:tailEnd type="arrow" w="med" len="med"/>
          </a:ln>
          <a:effectLst/>
          <a:extLst/>
        </p:spPr>
        <p:txBody>
          <a:bodyPr vert="horz" wrap="square" lIns="91440" tIns="45720" rIns="91440" bIns="45720" numCol="1" rtlCol="0" anchor="b" anchorCtr="0" compatLnSpc="1">
            <a:prstTxWarp prst="textNoShape">
              <a:avLst/>
            </a:prstTxWarp>
          </a:bodyPr>
          <a:lstStyle/>
          <a:p>
            <a:pPr marL="0" marR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n-lt"/>
            </a:endParaRPr>
          </a:p>
          <a:p>
            <a:pPr marL="0" marR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GB" dirty="0">
              <a:latin typeface="+mn-lt"/>
            </a:endParaRPr>
          </a:p>
          <a:p>
            <a:pPr marL="0" marR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n-lt"/>
            </a:endParaRPr>
          </a:p>
          <a:p>
            <a:pPr marL="0" marR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sz="2400" b="0" i="0" u="none" strike="noStrike" cap="none" normalizeH="0" baseline="0" dirty="0" smtClean="0">
                <a:ln>
                  <a:noFill/>
                </a:ln>
                <a:solidFill>
                  <a:srgbClr val="03AD2B"/>
                </a:solidFill>
                <a:effectLst/>
                <a:latin typeface="+mn-lt"/>
              </a:rPr>
              <a:t>Modelling and Analysis</a:t>
            </a:r>
            <a:r>
              <a:rPr kumimoji="0" lang="en-GB" sz="2400" b="0" i="0" u="none" strike="noStrike" cap="none" normalizeH="0" dirty="0" smtClean="0">
                <a:ln>
                  <a:noFill/>
                </a:ln>
                <a:solidFill>
                  <a:srgbClr val="03AD2B"/>
                </a:solidFill>
                <a:effectLst/>
                <a:latin typeface="+mn-lt"/>
              </a:rPr>
              <a:t> Errors</a:t>
            </a:r>
            <a:endParaRPr kumimoji="0" lang="en-GB" sz="2400" b="0" i="0" u="none" strike="noStrike" cap="none" normalizeH="0" baseline="0" dirty="0" smtClean="0">
              <a:ln>
                <a:noFill/>
              </a:ln>
              <a:solidFill>
                <a:srgbClr val="03AD2B"/>
              </a:solidFill>
              <a:effectLst/>
              <a:latin typeface="+mn-lt"/>
            </a:endParaRPr>
          </a:p>
        </p:txBody>
      </p:sp>
      <p:sp>
        <p:nvSpPr>
          <p:cNvPr id="7" name="Left Arrow Callout 6"/>
          <p:cNvSpPr/>
          <p:nvPr/>
        </p:nvSpPr>
        <p:spPr bwMode="auto">
          <a:xfrm>
            <a:off x="6492892" y="943833"/>
            <a:ext cx="2268760" cy="720080"/>
          </a:xfrm>
          <a:prstGeom prst="leftArrowCallout">
            <a:avLst>
              <a:gd name="adj1" fmla="val 25000"/>
              <a:gd name="adj2" fmla="val 25000"/>
              <a:gd name="adj3" fmla="val 25000"/>
              <a:gd name="adj4" fmla="val 78366"/>
            </a:avLst>
          </a:prstGeom>
          <a:solidFill>
            <a:schemeClr val="bg1"/>
          </a:solidFill>
          <a:ln w="4127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 w="med" len="med"/>
          </a:ln>
          <a:effectLst/>
          <a:ex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</a:rPr>
              <a:t>Probability</a:t>
            </a:r>
            <a:r>
              <a:rPr kumimoji="0" lang="en-GB" sz="16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</a:rPr>
              <a:t> Modelling</a:t>
            </a:r>
            <a:endParaRPr kumimoji="0" lang="en-GB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646782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KIT-PPT_Master_en_2016">
  <a:themeElements>
    <a:clrScheme name="Standarddesign 1">
      <a:dk1>
        <a:srgbClr val="000000"/>
      </a:dk1>
      <a:lt1>
        <a:srgbClr val="FFFFFF"/>
      </a:lt1>
      <a:dk2>
        <a:srgbClr val="000000"/>
      </a:dk2>
      <a:lt2>
        <a:srgbClr val="D9D9D9"/>
      </a:lt2>
      <a:accent1>
        <a:srgbClr val="009682"/>
      </a:accent1>
      <a:accent2>
        <a:srgbClr val="4664AA"/>
      </a:accent2>
      <a:accent3>
        <a:srgbClr val="FFFFFF"/>
      </a:accent3>
      <a:accent4>
        <a:srgbClr val="000000"/>
      </a:accent4>
      <a:accent5>
        <a:srgbClr val="AAC9C1"/>
      </a:accent5>
      <a:accent6>
        <a:srgbClr val="3F5A9A"/>
      </a:accent6>
      <a:hlink>
        <a:srgbClr val="808080"/>
      </a:hlink>
      <a:folHlink>
        <a:srgbClr val="7D92C3"/>
      </a:folHlink>
    </a:clrScheme>
    <a:fontScheme name="Standard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Standarddesign 1">
        <a:dk1>
          <a:srgbClr val="000000"/>
        </a:dk1>
        <a:lt1>
          <a:srgbClr val="FFFFFF"/>
        </a:lt1>
        <a:dk2>
          <a:srgbClr val="000000"/>
        </a:dk2>
        <a:lt2>
          <a:srgbClr val="D9D9D9"/>
        </a:lt2>
        <a:accent1>
          <a:srgbClr val="009682"/>
        </a:accent1>
        <a:accent2>
          <a:srgbClr val="4664AA"/>
        </a:accent2>
        <a:accent3>
          <a:srgbClr val="FFFFFF"/>
        </a:accent3>
        <a:accent4>
          <a:srgbClr val="000000"/>
        </a:accent4>
        <a:accent5>
          <a:srgbClr val="AAC9C1"/>
        </a:accent5>
        <a:accent6>
          <a:srgbClr val="3F5A9A"/>
        </a:accent6>
        <a:hlink>
          <a:srgbClr val="808080"/>
        </a:hlink>
        <a:folHlink>
          <a:srgbClr val="7D92C3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Larissa-Design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Larissa-Design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KIT-PPT_Master_en_2016</Template>
  <TotalTime>300</TotalTime>
  <Words>2289</Words>
  <Application>Microsoft Office PowerPoint</Application>
  <PresentationFormat>On-screen Show (4:3)</PresentationFormat>
  <Paragraphs>473</Paragraphs>
  <Slides>24</Slides>
  <Notes>1</Notes>
  <HiddenSlides>0</HiddenSlides>
  <MMClips>0</MMClips>
  <ScaleCrop>false</ScaleCrop>
  <HeadingPairs>
    <vt:vector size="8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32" baseType="lpstr">
      <vt:lpstr>Calibri</vt:lpstr>
      <vt:lpstr>Arial</vt:lpstr>
      <vt:lpstr>Symbol</vt:lpstr>
      <vt:lpstr>Times New Roman</vt:lpstr>
      <vt:lpstr>Batang</vt:lpstr>
      <vt:lpstr>Interstate-Regular</vt:lpstr>
      <vt:lpstr>KIT-PPT_Master_en_2016</vt:lpstr>
      <vt:lpstr>Picture</vt:lpstr>
      <vt:lpstr>PowerPoint Presentation</vt:lpstr>
      <vt:lpstr>What is uncertainty?</vt:lpstr>
      <vt:lpstr>What is uncertainty?</vt:lpstr>
      <vt:lpstr>But is that the whole story of uncertainty?</vt:lpstr>
      <vt:lpstr>A few types of uncertainty</vt:lpstr>
      <vt:lpstr>A few types of uncertainty</vt:lpstr>
      <vt:lpstr>A few types of uncertainty</vt:lpstr>
      <vt:lpstr>A few types of uncertainty</vt:lpstr>
      <vt:lpstr>A few types of uncertainty</vt:lpstr>
      <vt:lpstr>A few types of uncertainty</vt:lpstr>
      <vt:lpstr>A few types of uncertainty</vt:lpstr>
      <vt:lpstr>A few types of uncertainty</vt:lpstr>
      <vt:lpstr>A few types of uncertainty</vt:lpstr>
      <vt:lpstr>A few types of uncertainty</vt:lpstr>
      <vt:lpstr>A few types of uncertainty</vt:lpstr>
      <vt:lpstr>A few types of uncertainty</vt:lpstr>
      <vt:lpstr>A few types of uncertainty</vt:lpstr>
      <vt:lpstr>Deep or Knightian Uncertainty</vt:lpstr>
      <vt:lpstr>Uncertainty versus Knowledge</vt:lpstr>
      <vt:lpstr>Scenario-Focused Decision Analysis</vt:lpstr>
      <vt:lpstr>Dealing with External Uncertainties</vt:lpstr>
      <vt:lpstr>Dealing with Internal Uncertainties</vt:lpstr>
      <vt:lpstr>An ethical issue to think about …</vt:lpstr>
      <vt:lpstr>PowerPoint Presentation</vt:lpstr>
    </vt:vector>
  </TitlesOfParts>
  <Company>Karlsruhe Institute of Technology (KIT)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Raskob, Wolfgang (IKET)</dc:creator>
  <cp:lastModifiedBy>Simon French</cp:lastModifiedBy>
  <cp:revision>116</cp:revision>
  <dcterms:created xsi:type="dcterms:W3CDTF">2015-12-14T06:33:20Z</dcterms:created>
  <dcterms:modified xsi:type="dcterms:W3CDTF">2019-12-01T05:23:07Z</dcterms:modified>
</cp:coreProperties>
</file>