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4" r:id="rId2"/>
    <p:sldId id="267" r:id="rId3"/>
    <p:sldId id="537" r:id="rId4"/>
    <p:sldId id="566" r:id="rId5"/>
    <p:sldId id="556" r:id="rId6"/>
    <p:sldId id="535" r:id="rId7"/>
    <p:sldId id="562" r:id="rId8"/>
    <p:sldId id="563" r:id="rId9"/>
    <p:sldId id="555" r:id="rId10"/>
    <p:sldId id="549" r:id="rId11"/>
    <p:sldId id="550" r:id="rId12"/>
    <p:sldId id="551" r:id="rId13"/>
    <p:sldId id="552" r:id="rId14"/>
    <p:sldId id="553" r:id="rId15"/>
    <p:sldId id="564" r:id="rId16"/>
    <p:sldId id="560" r:id="rId17"/>
    <p:sldId id="554" r:id="rId18"/>
    <p:sldId id="545" r:id="rId19"/>
    <p:sldId id="546" r:id="rId20"/>
    <p:sldId id="547" r:id="rId21"/>
    <p:sldId id="565" r:id="rId2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5A6EB4"/>
    <a:srgbClr val="CBDDD8"/>
    <a:srgbClr val="009682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2" autoAdjust="0"/>
    <p:restoredTop sz="95153" autoAdjust="0"/>
  </p:normalViewPr>
  <p:slideViewPr>
    <p:cSldViewPr>
      <p:cViewPr varScale="1">
        <p:scale>
          <a:sx n="123" d="100"/>
          <a:sy n="123" d="100"/>
        </p:scale>
        <p:origin x="10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07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de-DE"/>
          </a:p>
        </p:txBody>
      </p:sp>
    </p:spTree>
    <p:extLst>
      <p:ext uri="{BB962C8B-B14F-4D97-AF65-F5344CB8AC3E}">
        <p14:creationId xmlns:p14="http://schemas.microsoft.com/office/powerpoint/2010/main" val="33387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‹Nr.›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28.11.2019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124745"/>
            <a:ext cx="8389937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The CONFIDENCE </a:t>
            </a:r>
            <a:r>
              <a:rPr lang="en-US" altLang="de-DE" sz="2600" b="1" dirty="0" smtClean="0">
                <a:solidFill>
                  <a:schemeClr val="tx2"/>
                </a:solidFill>
              </a:rPr>
              <a:t>project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78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Wolfgang Raskob + </a:t>
            </a:r>
            <a:r>
              <a:rPr lang="de-DE" altLang="de-DE" sz="1600" noProof="1" smtClean="0"/>
              <a:t>Management Board of CONFIDENCE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 smtClean="0"/>
              <a:t>CONFIDENCE idssemination workshop, Bratislava, 02.11 – 05.11.2019</a:t>
            </a:r>
            <a:endParaRPr lang="de-DE" altLang="de-DE" sz="1600" noProof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D4C97B7-4EAF-4DE5-921B-A37139A160FB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943790" cy="15707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29">
            <a:extLst>
              <a:ext uri="{FF2B5EF4-FFF2-40B4-BE49-F238E27FC236}">
                <a16:creationId xmlns:a16="http://schemas.microsoft.com/office/drawing/2014/main" id="{739FFD84-24B9-4690-9765-E217655A07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7" t="28313" r="15197" b="38272"/>
          <a:stretch/>
        </p:blipFill>
        <p:spPr>
          <a:xfrm>
            <a:off x="922872" y="5178688"/>
            <a:ext cx="1748387" cy="1109133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3B43271-86A8-48B8-BB2C-722364907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8"/>
          <a:stretch>
            <a:fillRect/>
          </a:stretch>
        </p:blipFill>
        <p:spPr bwMode="auto">
          <a:xfrm>
            <a:off x="2586267" y="3698555"/>
            <a:ext cx="2142704" cy="2462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3AABB12B-BAF9-4D81-9099-60ED54BEB1E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8" t="-4389" r="-308" b="12112"/>
          <a:stretch/>
        </p:blipFill>
        <p:spPr>
          <a:xfrm>
            <a:off x="5606650" y="3698555"/>
            <a:ext cx="2142704" cy="1646938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0603E85-35FB-4644-9013-FE666431BE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48219" y="4610106"/>
            <a:ext cx="1718532" cy="1605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CC4538C-E5BE-4008-B51C-4E6C5F0BD4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02586" y="4809448"/>
            <a:ext cx="1718533" cy="14956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264924" cy="561975"/>
          </a:xfrm>
        </p:spPr>
        <p:txBody>
          <a:bodyPr/>
          <a:lstStyle/>
          <a:p>
            <a:r>
              <a:rPr lang="en-GB" dirty="0" smtClean="0"/>
              <a:t>WP2: Combining simulations and measurements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2"/>
            <a:ext cx="7996311" cy="5110757"/>
          </a:xfrm>
        </p:spPr>
        <p:txBody>
          <a:bodyPr/>
          <a:lstStyle/>
          <a:p>
            <a:r>
              <a:rPr lang="en-US" dirty="0"/>
              <a:t>Operational picture</a:t>
            </a:r>
          </a:p>
          <a:p>
            <a:pPr lvl="1"/>
            <a:r>
              <a:rPr lang="en-US" dirty="0" smtClean="0"/>
              <a:t>How to </a:t>
            </a:r>
            <a:r>
              <a:rPr lang="en-US" dirty="0" smtClean="0">
                <a:solidFill>
                  <a:srgbClr val="00B0F0"/>
                </a:solidFill>
              </a:rPr>
              <a:t>combine model </a:t>
            </a:r>
            <a:r>
              <a:rPr lang="en-US" dirty="0">
                <a:solidFill>
                  <a:srgbClr val="00B0F0"/>
                </a:solidFill>
              </a:rPr>
              <a:t>results and monitoring </a:t>
            </a:r>
            <a:r>
              <a:rPr lang="en-US" dirty="0" smtClean="0">
                <a:solidFill>
                  <a:srgbClr val="00B0F0"/>
                </a:solidFill>
              </a:rPr>
              <a:t>information</a:t>
            </a:r>
            <a:r>
              <a:rPr lang="en-US" dirty="0" smtClean="0"/>
              <a:t>? Can this be achieved via data assimilation approaches?</a:t>
            </a:r>
          </a:p>
          <a:p>
            <a:pPr lvl="1"/>
            <a:r>
              <a:rPr lang="en-US" dirty="0" smtClean="0"/>
              <a:t>Better uncertainty </a:t>
            </a:r>
            <a:r>
              <a:rPr lang="en-US" dirty="0"/>
              <a:t>assessment in stationary and mobile </a:t>
            </a:r>
            <a:r>
              <a:rPr lang="en-US" dirty="0">
                <a:solidFill>
                  <a:srgbClr val="00B0F0"/>
                </a:solidFill>
              </a:rPr>
              <a:t>monitoring</a:t>
            </a:r>
            <a:r>
              <a:rPr lang="en-US" dirty="0"/>
              <a:t> </a:t>
            </a:r>
            <a:r>
              <a:rPr lang="en-US" dirty="0" smtClean="0"/>
              <a:t>systems is needed</a:t>
            </a:r>
            <a:endParaRPr lang="en-US" dirty="0"/>
          </a:p>
          <a:p>
            <a:pPr lvl="1"/>
            <a:r>
              <a:rPr lang="en-US" dirty="0">
                <a:solidFill>
                  <a:srgbClr val="00B0F0"/>
                </a:solidFill>
              </a:rPr>
              <a:t>Health risk assessments </a:t>
            </a:r>
            <a:r>
              <a:rPr lang="en-US" dirty="0" smtClean="0"/>
              <a:t>are not part of a DSS – but needed? </a:t>
            </a:r>
          </a:p>
          <a:p>
            <a:pPr lvl="1"/>
            <a:r>
              <a:rPr lang="en-GB" dirty="0" smtClean="0"/>
              <a:t>Apps </a:t>
            </a:r>
            <a:r>
              <a:rPr lang="en-GB" dirty="0"/>
              <a:t>that enable dose-rate measurements using the </a:t>
            </a:r>
            <a:r>
              <a:rPr lang="en-GB" dirty="0">
                <a:solidFill>
                  <a:srgbClr val="00B0F0"/>
                </a:solidFill>
              </a:rPr>
              <a:t>camera sensor of the smartphone</a:t>
            </a:r>
            <a:r>
              <a:rPr lang="en-GB" dirty="0"/>
              <a:t> </a:t>
            </a:r>
            <a:r>
              <a:rPr lang="en-GB" dirty="0" smtClean="0"/>
              <a:t>– are they fit for purpose?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Internal and external dosimetry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may require improvements (e.g. </a:t>
            </a:r>
            <a:br>
              <a:rPr lang="en-US" dirty="0" smtClean="0"/>
            </a:br>
            <a:r>
              <a:rPr lang="en-US" dirty="0" smtClean="0"/>
              <a:t>thyroid measurements and </a:t>
            </a:r>
            <a:br>
              <a:rPr lang="en-US" dirty="0" smtClean="0"/>
            </a:br>
            <a:r>
              <a:rPr lang="en-US" dirty="0" smtClean="0"/>
              <a:t>sensitivity associated to </a:t>
            </a:r>
            <a:br>
              <a:rPr lang="en-US" dirty="0" smtClean="0"/>
            </a:br>
            <a:r>
              <a:rPr lang="en-US" dirty="0" smtClean="0"/>
              <a:t>thyroid doses after intake of </a:t>
            </a:r>
            <a:br>
              <a:rPr lang="en-US" dirty="0" smtClean="0"/>
            </a:br>
            <a:r>
              <a:rPr lang="en-US" dirty="0" smtClean="0"/>
              <a:t>radioiodine is not there</a:t>
            </a:r>
          </a:p>
          <a:p>
            <a:pPr lvl="1"/>
            <a:r>
              <a:rPr lang="en-US" dirty="0" smtClean="0"/>
              <a:t>Can we combine </a:t>
            </a:r>
            <a:r>
              <a:rPr lang="en-GB" dirty="0" err="1" smtClean="0">
                <a:solidFill>
                  <a:srgbClr val="00B0F0"/>
                </a:solidFill>
              </a:rPr>
              <a:t>biodosimetry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and emergency response?</a:t>
            </a:r>
            <a:endParaRPr lang="en-US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3720794"/>
            <a:ext cx="4163569" cy="258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0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WP3: Radioecological models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980728"/>
            <a:ext cx="6124103" cy="5400600"/>
          </a:xfrm>
        </p:spPr>
        <p:txBody>
          <a:bodyPr/>
          <a:lstStyle/>
          <a:p>
            <a:r>
              <a:rPr lang="en-US" dirty="0" smtClean="0"/>
              <a:t>Is there a need for </a:t>
            </a:r>
            <a:r>
              <a:rPr lang="en-US" dirty="0" smtClean="0">
                <a:solidFill>
                  <a:srgbClr val="00B0F0"/>
                </a:solidFill>
              </a:rPr>
              <a:t>improving </a:t>
            </a:r>
            <a:r>
              <a:rPr lang="en-US" dirty="0">
                <a:solidFill>
                  <a:srgbClr val="00B0F0"/>
                </a:solidFill>
              </a:rPr>
              <a:t>model data bases </a:t>
            </a:r>
            <a:r>
              <a:rPr lang="en-US" dirty="0"/>
              <a:t>including through </a:t>
            </a:r>
            <a:r>
              <a:rPr lang="en-US" dirty="0" smtClean="0"/>
              <a:t>experimentation?</a:t>
            </a:r>
          </a:p>
          <a:p>
            <a:pPr lvl="1"/>
            <a:r>
              <a:rPr lang="en-GB" baseline="30000" dirty="0" smtClean="0">
                <a:solidFill>
                  <a:srgbClr val="00B0F0"/>
                </a:solidFill>
              </a:rPr>
              <a:t>131</a:t>
            </a:r>
            <a:r>
              <a:rPr lang="en-GB" dirty="0" smtClean="0">
                <a:solidFill>
                  <a:srgbClr val="00B0F0"/>
                </a:solidFill>
              </a:rPr>
              <a:t>I</a:t>
            </a:r>
            <a:r>
              <a:rPr lang="en-GB" dirty="0" smtClean="0"/>
              <a:t> </a:t>
            </a:r>
            <a:r>
              <a:rPr lang="en-GB" dirty="0"/>
              <a:t>after </a:t>
            </a:r>
            <a:r>
              <a:rPr lang="en-GB" dirty="0" smtClean="0"/>
              <a:t>deposition</a:t>
            </a:r>
            <a:endParaRPr lang="en-US" dirty="0"/>
          </a:p>
          <a:p>
            <a:pPr lvl="1"/>
            <a:r>
              <a:rPr lang="en-US" dirty="0" smtClean="0"/>
              <a:t>Data for particular </a:t>
            </a:r>
            <a:r>
              <a:rPr lang="en-US" dirty="0" smtClean="0">
                <a:solidFill>
                  <a:srgbClr val="00B0F0"/>
                </a:solidFill>
              </a:rPr>
              <a:t>ecosystems</a:t>
            </a:r>
            <a:r>
              <a:rPr lang="en-US" dirty="0" smtClean="0"/>
              <a:t> (e.g. Mediterranean)</a:t>
            </a:r>
          </a:p>
          <a:p>
            <a:pPr lvl="1"/>
            <a:r>
              <a:rPr lang="en-US" dirty="0" smtClean="0"/>
              <a:t>Do we have enough data on </a:t>
            </a:r>
            <a:r>
              <a:rPr lang="en-US" dirty="0" smtClean="0">
                <a:solidFill>
                  <a:srgbClr val="00B0F0"/>
                </a:solidFill>
              </a:rPr>
              <a:t>biological half-life </a:t>
            </a:r>
            <a:r>
              <a:rPr lang="en-US" dirty="0" smtClean="0"/>
              <a:t>of </a:t>
            </a:r>
            <a:r>
              <a:rPr lang="en-US" dirty="0"/>
              <a:t>farm </a:t>
            </a:r>
            <a:r>
              <a:rPr lang="en-US" dirty="0" smtClean="0"/>
              <a:t>animals?</a:t>
            </a:r>
          </a:p>
          <a:p>
            <a:pPr lvl="1"/>
            <a:r>
              <a:rPr lang="en-US" dirty="0" smtClean="0"/>
              <a:t>Can we close gaps in the databases by predictions from ‘</a:t>
            </a:r>
            <a:r>
              <a:rPr lang="en-US" dirty="0" err="1" smtClean="0">
                <a:solidFill>
                  <a:srgbClr val="00B0F0"/>
                </a:solidFill>
              </a:rPr>
              <a:t>phylogentic</a:t>
            </a:r>
            <a:r>
              <a:rPr lang="en-US" dirty="0" smtClean="0"/>
              <a:t>’ models?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Process </a:t>
            </a:r>
            <a:r>
              <a:rPr lang="en-US" dirty="0">
                <a:solidFill>
                  <a:srgbClr val="00B0F0"/>
                </a:solidFill>
              </a:rPr>
              <a:t>based </a:t>
            </a:r>
            <a:r>
              <a:rPr lang="en-US" dirty="0" smtClean="0">
                <a:solidFill>
                  <a:srgbClr val="00B0F0"/>
                </a:solidFill>
              </a:rPr>
              <a:t>models </a:t>
            </a:r>
            <a:r>
              <a:rPr lang="en-US" dirty="0" smtClean="0"/>
              <a:t>for </a:t>
            </a:r>
            <a:r>
              <a:rPr lang="en-US" dirty="0" err="1" smtClean="0"/>
              <a:t>Sr</a:t>
            </a:r>
            <a:r>
              <a:rPr lang="en-US" dirty="0" smtClean="0"/>
              <a:t> and Cs should be evaluated and compared with existing models such as FDMT implemented in ARGOS and JRODOS using concentration ratios or transfer parameters</a:t>
            </a:r>
            <a:endParaRPr lang="en-GB" dirty="0" smtClean="0"/>
          </a:p>
          <a:p>
            <a:r>
              <a:rPr lang="en-US" dirty="0" smtClean="0"/>
              <a:t>What is the </a:t>
            </a:r>
            <a:r>
              <a:rPr lang="en-US" dirty="0"/>
              <a:t>effect of “</a:t>
            </a:r>
            <a:r>
              <a:rPr lang="en-US" dirty="0">
                <a:solidFill>
                  <a:srgbClr val="00B0F0"/>
                </a:solidFill>
              </a:rPr>
              <a:t>hot particles</a:t>
            </a:r>
            <a:r>
              <a:rPr lang="en-US" dirty="0"/>
              <a:t>” </a:t>
            </a:r>
            <a:r>
              <a:rPr lang="en-US" dirty="0" smtClean="0"/>
              <a:t>in dose assessments for the food chain? Is there a need to change existing approaches or can they be expanded without developing something completely new?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630A8E1-7F9F-4244-89AF-336CCCCAA4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934"/>
          <a:stretch/>
        </p:blipFill>
        <p:spPr>
          <a:xfrm>
            <a:off x="6516216" y="3512479"/>
            <a:ext cx="2090081" cy="2220778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1340768"/>
            <a:ext cx="2369469" cy="158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377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WP4: Stakeholder engagement and strategies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5692055" cy="4894262"/>
          </a:xfrm>
        </p:spPr>
        <p:txBody>
          <a:bodyPr/>
          <a:lstStyle/>
          <a:p>
            <a:r>
              <a:rPr lang="en-US" sz="2100" dirty="0" smtClean="0"/>
              <a:t>Do </a:t>
            </a:r>
            <a:r>
              <a:rPr lang="en-US" sz="2100" dirty="0" smtClean="0">
                <a:solidFill>
                  <a:srgbClr val="00B0F0"/>
                </a:solidFill>
              </a:rPr>
              <a:t>decision-oriented </a:t>
            </a:r>
            <a:r>
              <a:rPr lang="en-US" sz="2100" dirty="0">
                <a:solidFill>
                  <a:srgbClr val="00B0F0"/>
                </a:solidFill>
              </a:rPr>
              <a:t>scenario-analysis </a:t>
            </a:r>
            <a:r>
              <a:rPr lang="en-US" sz="2100" dirty="0" smtClean="0"/>
              <a:t>allow </a:t>
            </a:r>
            <a:r>
              <a:rPr lang="en-US" sz="2100" dirty="0"/>
              <a:t>to identify, evaluate and </a:t>
            </a:r>
            <a:r>
              <a:rPr lang="en-GB" sz="2100" dirty="0"/>
              <a:t>optimise countermeasure strategies by involving </a:t>
            </a:r>
            <a:r>
              <a:rPr lang="en-GB" sz="2100" dirty="0" smtClean="0"/>
              <a:t>stakeholders?</a:t>
            </a:r>
            <a:endParaRPr lang="en-GB" sz="2100" dirty="0"/>
          </a:p>
          <a:p>
            <a:r>
              <a:rPr lang="en-GB" sz="2100" dirty="0" smtClean="0"/>
              <a:t>What is the role of </a:t>
            </a:r>
            <a:r>
              <a:rPr lang="en-GB" sz="2100" dirty="0" smtClean="0">
                <a:solidFill>
                  <a:srgbClr val="00B0F0"/>
                </a:solidFill>
              </a:rPr>
              <a:t>Delphi </a:t>
            </a:r>
            <a:r>
              <a:rPr lang="en-GB" sz="2100" dirty="0">
                <a:solidFill>
                  <a:srgbClr val="00B0F0"/>
                </a:solidFill>
              </a:rPr>
              <a:t>studies </a:t>
            </a:r>
            <a:r>
              <a:rPr lang="en-GB" sz="2100" dirty="0" smtClean="0"/>
              <a:t>in the selection of preferences?</a:t>
            </a:r>
          </a:p>
          <a:p>
            <a:r>
              <a:rPr lang="en-GB" sz="2100" dirty="0" smtClean="0"/>
              <a:t>Can we develop a “default” </a:t>
            </a:r>
            <a:br>
              <a:rPr lang="en-GB" sz="2100" dirty="0" smtClean="0"/>
            </a:br>
            <a:r>
              <a:rPr lang="en-GB" sz="2100" dirty="0" smtClean="0"/>
              <a:t>set of </a:t>
            </a:r>
            <a:r>
              <a:rPr lang="en-GB" sz="2100" dirty="0" smtClean="0">
                <a:solidFill>
                  <a:srgbClr val="00B0F0"/>
                </a:solidFill>
              </a:rPr>
              <a:t>preference </a:t>
            </a:r>
            <a:r>
              <a:rPr lang="en-GB" sz="2100" dirty="0">
                <a:solidFill>
                  <a:srgbClr val="00B0F0"/>
                </a:solidFill>
              </a:rPr>
              <a:t>values </a:t>
            </a:r>
            <a:r>
              <a:rPr lang="en-GB" sz="2100" dirty="0" smtClean="0"/>
              <a:t/>
            </a:r>
            <a:br>
              <a:rPr lang="en-GB" sz="2100" dirty="0" smtClean="0"/>
            </a:br>
            <a:r>
              <a:rPr lang="en-GB" sz="2100" dirty="0" smtClean="0"/>
              <a:t>that might be used later in </a:t>
            </a:r>
            <a:br>
              <a:rPr lang="en-GB" sz="2100" dirty="0" smtClean="0"/>
            </a:br>
            <a:r>
              <a:rPr lang="en-GB" sz="2100" dirty="0" smtClean="0"/>
              <a:t>the decision making </a:t>
            </a:r>
            <a:br>
              <a:rPr lang="en-GB" sz="2100" dirty="0" smtClean="0"/>
            </a:br>
            <a:r>
              <a:rPr lang="en-GB" sz="2100" dirty="0" smtClean="0"/>
              <a:t>process with formal tools </a:t>
            </a:r>
            <a:br>
              <a:rPr lang="en-GB" sz="2100" dirty="0" smtClean="0"/>
            </a:br>
            <a:r>
              <a:rPr lang="en-GB" sz="2100" dirty="0" smtClean="0"/>
              <a:t>such as </a:t>
            </a:r>
            <a:r>
              <a:rPr lang="en-GB" sz="2100" dirty="0" smtClean="0">
                <a:solidFill>
                  <a:srgbClr val="00B0F0"/>
                </a:solidFill>
              </a:rPr>
              <a:t>MCDA</a:t>
            </a:r>
            <a:r>
              <a:rPr lang="en-GB" sz="2100" dirty="0" smtClean="0"/>
              <a:t>?</a:t>
            </a:r>
          </a:p>
          <a:p>
            <a:r>
              <a:rPr lang="en-GB" dirty="0" smtClean="0"/>
              <a:t>Can we develop </a:t>
            </a:r>
            <a:r>
              <a:rPr lang="en-GB" dirty="0" smtClean="0">
                <a:solidFill>
                  <a:srgbClr val="00B0F0"/>
                </a:solidFill>
              </a:rPr>
              <a:t>recommendations</a:t>
            </a:r>
            <a:r>
              <a:rPr lang="en-GB" dirty="0" smtClean="0"/>
              <a:t> summarising the findings from this WP?</a:t>
            </a:r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5ACA23F-1489-4ABB-B768-8E83F4419E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5967"/>
          <a:stretch/>
        </p:blipFill>
        <p:spPr bwMode="auto">
          <a:xfrm>
            <a:off x="6300192" y="1198563"/>
            <a:ext cx="2344957" cy="219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2976"/>
            <a:ext cx="2760203" cy="1798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65875"/>
            <a:ext cx="2872474" cy="21850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06691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WP5: Social and ethical aspects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5404023" cy="4894262"/>
          </a:xfrm>
        </p:spPr>
        <p:txBody>
          <a:bodyPr/>
          <a:lstStyle/>
          <a:p>
            <a:r>
              <a:rPr lang="en-GB" dirty="0" smtClean="0"/>
              <a:t>Analysis of </a:t>
            </a:r>
            <a:r>
              <a:rPr lang="en-GB" dirty="0">
                <a:solidFill>
                  <a:srgbClr val="00B0F0"/>
                </a:solidFill>
              </a:rPr>
              <a:t>social uncertainties </a:t>
            </a:r>
            <a:r>
              <a:rPr lang="en-GB" dirty="0"/>
              <a:t>from </a:t>
            </a:r>
            <a:r>
              <a:rPr lang="en-GB" dirty="0">
                <a:solidFill>
                  <a:srgbClr val="00B0F0"/>
                </a:solidFill>
              </a:rPr>
              <a:t>past</a:t>
            </a:r>
            <a:r>
              <a:rPr lang="en-GB" dirty="0"/>
              <a:t> </a:t>
            </a:r>
            <a:r>
              <a:rPr lang="en-GB" dirty="0" smtClean="0"/>
              <a:t>events </a:t>
            </a:r>
            <a:r>
              <a:rPr lang="en-GB" dirty="0"/>
              <a:t>(e.g. Chernobyl, Fukushima, </a:t>
            </a:r>
            <a:r>
              <a:rPr lang="en-GB" dirty="0" err="1"/>
              <a:t>Fleurus</a:t>
            </a:r>
            <a:r>
              <a:rPr lang="en-GB" dirty="0"/>
              <a:t>, </a:t>
            </a:r>
            <a:r>
              <a:rPr lang="en-GB" dirty="0" err="1"/>
              <a:t>Asco</a:t>
            </a:r>
            <a:r>
              <a:rPr lang="en-GB" dirty="0"/>
              <a:t>, </a:t>
            </a:r>
            <a:r>
              <a:rPr lang="en-GB" dirty="0" err="1"/>
              <a:t>Tricastin</a:t>
            </a:r>
            <a:r>
              <a:rPr lang="en-GB" dirty="0"/>
              <a:t> and </a:t>
            </a:r>
            <a:r>
              <a:rPr lang="en-GB" dirty="0" err="1" smtClean="0"/>
              <a:t>Krsko</a:t>
            </a:r>
            <a:r>
              <a:rPr lang="en-GB" dirty="0" smtClean="0"/>
              <a:t>) – do they help?</a:t>
            </a:r>
          </a:p>
          <a:p>
            <a:r>
              <a:rPr lang="en-GB" dirty="0" smtClean="0"/>
              <a:t>What is the </a:t>
            </a:r>
            <a:r>
              <a:rPr lang="en-GB" dirty="0" smtClean="0">
                <a:solidFill>
                  <a:srgbClr val="00B0F0"/>
                </a:solidFill>
              </a:rPr>
              <a:t>expected </a:t>
            </a:r>
            <a:r>
              <a:rPr lang="en-GB" dirty="0">
                <a:solidFill>
                  <a:srgbClr val="00B0F0"/>
                </a:solidFill>
              </a:rPr>
              <a:t>behaviour </a:t>
            </a:r>
            <a:r>
              <a:rPr lang="en-GB" dirty="0"/>
              <a:t>and information </a:t>
            </a:r>
            <a:r>
              <a:rPr lang="en-GB" dirty="0" smtClean="0"/>
              <a:t>needs by the public?</a:t>
            </a:r>
          </a:p>
          <a:p>
            <a:r>
              <a:rPr lang="en-GB" dirty="0" smtClean="0"/>
              <a:t>Observation </a:t>
            </a:r>
            <a:r>
              <a:rPr lang="en-GB" dirty="0"/>
              <a:t>of </a:t>
            </a:r>
            <a:r>
              <a:rPr lang="en-GB" dirty="0">
                <a:solidFill>
                  <a:srgbClr val="00B0F0"/>
                </a:solidFill>
              </a:rPr>
              <a:t>emergency exercises</a:t>
            </a:r>
          </a:p>
          <a:p>
            <a:r>
              <a:rPr lang="en-GB" dirty="0" smtClean="0"/>
              <a:t>Do </a:t>
            </a:r>
            <a:r>
              <a:rPr lang="en-GB" dirty="0" smtClean="0">
                <a:solidFill>
                  <a:srgbClr val="00B0F0"/>
                </a:solidFill>
              </a:rPr>
              <a:t>mental </a:t>
            </a:r>
            <a:r>
              <a:rPr lang="en-GB" dirty="0">
                <a:solidFill>
                  <a:srgbClr val="00B0F0"/>
                </a:solidFill>
              </a:rPr>
              <a:t>models </a:t>
            </a:r>
            <a:r>
              <a:rPr lang="en-GB" dirty="0" smtClean="0"/>
              <a:t>help to </a:t>
            </a:r>
            <a:r>
              <a:rPr lang="en-GB" dirty="0"/>
              <a:t>understand processing of </a:t>
            </a:r>
            <a:r>
              <a:rPr lang="en-GB" dirty="0" smtClean="0"/>
              <a:t>uncertainties?</a:t>
            </a:r>
            <a:endParaRPr lang="en-GB" dirty="0"/>
          </a:p>
          <a:p>
            <a:r>
              <a:rPr lang="en-GB" dirty="0" smtClean="0"/>
              <a:t>What are the </a:t>
            </a:r>
            <a:r>
              <a:rPr lang="en-GB" dirty="0" smtClean="0">
                <a:solidFill>
                  <a:srgbClr val="00B0F0"/>
                </a:solidFill>
              </a:rPr>
              <a:t>stakeholder preferences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at </a:t>
            </a:r>
            <a:r>
              <a:rPr lang="en-GB" dirty="0" smtClean="0">
                <a:solidFill>
                  <a:srgbClr val="00B0F0"/>
                </a:solidFill>
              </a:rPr>
              <a:t>local</a:t>
            </a:r>
            <a:r>
              <a:rPr lang="en-GB" dirty="0" smtClean="0"/>
              <a:t> level?</a:t>
            </a:r>
          </a:p>
          <a:p>
            <a:r>
              <a:rPr lang="en-GB" dirty="0" smtClean="0"/>
              <a:t>How is uncertainty handling at</a:t>
            </a:r>
            <a:br>
              <a:rPr lang="en-GB" dirty="0" smtClean="0"/>
            </a:br>
            <a:r>
              <a:rPr lang="en-GB" dirty="0" smtClean="0"/>
              <a:t>the </a:t>
            </a:r>
            <a:r>
              <a:rPr lang="en-GB" dirty="0" smtClean="0">
                <a:solidFill>
                  <a:srgbClr val="00B0F0"/>
                </a:solidFill>
              </a:rPr>
              <a:t>international level </a:t>
            </a:r>
            <a:r>
              <a:rPr lang="en-GB" dirty="0" smtClean="0"/>
              <a:t>performed?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Communicate uncertainties </a:t>
            </a:r>
            <a:r>
              <a:rPr lang="en-GB" dirty="0" smtClean="0"/>
              <a:t>via </a:t>
            </a:r>
            <a:br>
              <a:rPr lang="en-GB" dirty="0" smtClean="0"/>
            </a:br>
            <a:r>
              <a:rPr lang="en-GB" dirty="0" smtClean="0"/>
              <a:t>different means (maps, SMS, text)?</a:t>
            </a: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4128" y="1054983"/>
            <a:ext cx="3196552" cy="2343676"/>
          </a:xfrm>
          <a:prstGeom prst="rect">
            <a:avLst/>
          </a:prstGeom>
        </p:spPr>
      </p:pic>
      <p:pic>
        <p:nvPicPr>
          <p:cNvPr id="6" name="Slika 16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5" b="52288"/>
          <a:stretch/>
        </p:blipFill>
        <p:spPr>
          <a:xfrm>
            <a:off x="5004048" y="4868724"/>
            <a:ext cx="4019768" cy="1367681"/>
          </a:xfrm>
          <a:prstGeom prst="rect">
            <a:avLst/>
          </a:prstGeom>
          <a:ln>
            <a:noFill/>
          </a:ln>
        </p:spPr>
      </p:pic>
      <p:pic>
        <p:nvPicPr>
          <p:cNvPr id="4" name="Obrázok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403407"/>
            <a:ext cx="1828400" cy="147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06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WP6: Formal decision aiding tools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5043983" cy="5010832"/>
          </a:xfrm>
        </p:spPr>
        <p:txBody>
          <a:bodyPr/>
          <a:lstStyle/>
          <a:p>
            <a:r>
              <a:rPr lang="en-GB" dirty="0" smtClean="0"/>
              <a:t>Can formal </a:t>
            </a:r>
            <a:r>
              <a:rPr lang="en-GB" dirty="0"/>
              <a:t>decision aiding tools such as </a:t>
            </a:r>
            <a:r>
              <a:rPr lang="en-GB" dirty="0" smtClean="0">
                <a:solidFill>
                  <a:srgbClr val="00B0F0"/>
                </a:solidFill>
              </a:rPr>
              <a:t>Multi Criteria Decision Analysis </a:t>
            </a:r>
            <a:r>
              <a:rPr lang="en-GB" dirty="0" smtClean="0"/>
              <a:t>(MCDA) be expanded to deal with uncertain input?</a:t>
            </a:r>
          </a:p>
          <a:p>
            <a:r>
              <a:rPr lang="en-GB" dirty="0" smtClean="0"/>
              <a:t>How to </a:t>
            </a:r>
            <a:r>
              <a:rPr lang="en-GB" dirty="0" smtClean="0">
                <a:solidFill>
                  <a:srgbClr val="00B0F0"/>
                </a:solidFill>
              </a:rPr>
              <a:t>visualise uncertainties </a:t>
            </a:r>
            <a:r>
              <a:rPr lang="en-GB" dirty="0" smtClean="0"/>
              <a:t>when presenting ranking of alternatives?</a:t>
            </a:r>
            <a:endParaRPr lang="en-GB" dirty="0"/>
          </a:p>
          <a:p>
            <a:r>
              <a:rPr lang="en-GB" dirty="0" smtClean="0"/>
              <a:t>Can preferences and strategies, generated in </a:t>
            </a:r>
            <a:r>
              <a:rPr lang="en-GB" dirty="0" smtClean="0">
                <a:solidFill>
                  <a:srgbClr val="00B0F0"/>
                </a:solidFill>
              </a:rPr>
              <a:t>other work packages </a:t>
            </a:r>
            <a:r>
              <a:rPr lang="en-GB" dirty="0" smtClean="0"/>
              <a:t>applied to the MCDA?</a:t>
            </a:r>
          </a:p>
          <a:p>
            <a:r>
              <a:rPr lang="en-GB" dirty="0" smtClean="0"/>
              <a:t>What is the added value of </a:t>
            </a:r>
            <a:r>
              <a:rPr lang="en-GB" dirty="0" smtClean="0">
                <a:solidFill>
                  <a:srgbClr val="00B0F0"/>
                </a:solidFill>
              </a:rPr>
              <a:t>Agent </a:t>
            </a:r>
            <a:br>
              <a:rPr lang="en-GB" dirty="0" smtClean="0">
                <a:solidFill>
                  <a:srgbClr val="00B0F0"/>
                </a:solidFill>
              </a:rPr>
            </a:br>
            <a:r>
              <a:rPr lang="en-GB" dirty="0" smtClean="0">
                <a:solidFill>
                  <a:srgbClr val="00B0F0"/>
                </a:solidFill>
              </a:rPr>
              <a:t>Based </a:t>
            </a:r>
            <a:r>
              <a:rPr lang="en-GB" dirty="0">
                <a:solidFill>
                  <a:srgbClr val="00B0F0"/>
                </a:solidFill>
              </a:rPr>
              <a:t>Simulation </a:t>
            </a:r>
            <a:r>
              <a:rPr lang="en-GB" dirty="0" smtClean="0">
                <a:solidFill>
                  <a:srgbClr val="00B0F0"/>
                </a:solidFill>
              </a:rPr>
              <a:t>models </a:t>
            </a:r>
            <a:r>
              <a:rPr lang="en-GB" dirty="0"/>
              <a:t>(ABM</a:t>
            </a:r>
            <a:r>
              <a:rPr lang="en-GB" dirty="0" smtClean="0"/>
              <a:t>)? Can</a:t>
            </a:r>
            <a:br>
              <a:rPr lang="en-GB" dirty="0" smtClean="0"/>
            </a:br>
            <a:r>
              <a:rPr lang="en-GB" dirty="0" smtClean="0"/>
              <a:t>they help to </a:t>
            </a:r>
            <a:r>
              <a:rPr lang="en-GB" dirty="0"/>
              <a:t>better understand the importance </a:t>
            </a:r>
            <a:r>
              <a:rPr lang="en-GB" dirty="0" smtClean="0"/>
              <a:t>of </a:t>
            </a:r>
            <a:r>
              <a:rPr lang="en-GB" dirty="0"/>
              <a:t>the negotiation </a:t>
            </a:r>
            <a:r>
              <a:rPr lang="en-GB" dirty="0" smtClean="0"/>
              <a:t>process?</a:t>
            </a:r>
          </a:p>
          <a:p>
            <a:r>
              <a:rPr lang="en-GB" dirty="0" smtClean="0"/>
              <a:t>Which negotiation schemes can be implemented and is this appropriate to represent the </a:t>
            </a:r>
            <a:r>
              <a:rPr lang="en-GB" dirty="0" smtClean="0">
                <a:solidFill>
                  <a:srgbClr val="00B0F0"/>
                </a:solidFill>
              </a:rPr>
              <a:t>negotiation process </a:t>
            </a:r>
            <a:r>
              <a:rPr lang="en-GB" dirty="0" smtClean="0"/>
              <a:t>in different countries?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B279B4-B068-486A-B025-BA4DE3A6C7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870" y="1198563"/>
            <a:ext cx="3459259" cy="2304256"/>
          </a:xfrm>
          <a:prstGeom prst="rect">
            <a:avLst/>
          </a:prstGeom>
        </p:spPr>
      </p:pic>
      <p:pic>
        <p:nvPicPr>
          <p:cNvPr id="5" name="ScreenCapture_17.04.2018 14.00.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62531" y="3767234"/>
            <a:ext cx="3745826" cy="244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5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WP7 - </a:t>
            </a:r>
            <a:r>
              <a:rPr lang="en-GB" dirty="0"/>
              <a:t>Education and Training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5187999" cy="4894262"/>
          </a:xfrm>
        </p:spPr>
        <p:txBody>
          <a:bodyPr/>
          <a:lstStyle/>
          <a:p>
            <a:r>
              <a:rPr lang="en-US" dirty="0"/>
              <a:t>The training course “</a:t>
            </a:r>
            <a:r>
              <a:rPr lang="en-US" dirty="0">
                <a:solidFill>
                  <a:srgbClr val="00B0F0"/>
                </a:solidFill>
              </a:rPr>
              <a:t>Use of uncertain information by decision makers </a:t>
            </a:r>
            <a:r>
              <a:rPr lang="en-US" dirty="0"/>
              <a:t>at the various levels within the decision making process and its communication”</a:t>
            </a:r>
          </a:p>
          <a:p>
            <a:r>
              <a:rPr lang="en-US" dirty="0"/>
              <a:t>The workshop ”Do </a:t>
            </a:r>
            <a:r>
              <a:rPr lang="en-US" dirty="0">
                <a:solidFill>
                  <a:srgbClr val="00B0F0"/>
                </a:solidFill>
              </a:rPr>
              <a:t>process-based models </a:t>
            </a:r>
            <a:r>
              <a:rPr lang="en-US" dirty="0"/>
              <a:t>have a role in human food chain assessments”</a:t>
            </a:r>
          </a:p>
          <a:p>
            <a:r>
              <a:rPr lang="en-US" dirty="0"/>
              <a:t>The CONFIDENCE course “</a:t>
            </a:r>
            <a:r>
              <a:rPr lang="en-US" dirty="0">
                <a:solidFill>
                  <a:srgbClr val="00B0F0"/>
                </a:solidFill>
              </a:rPr>
              <a:t>Communication under uncertainty</a:t>
            </a:r>
            <a:r>
              <a:rPr lang="en-US" dirty="0"/>
              <a:t>: Nuclear or radiological emergencies, radiation protection and other issues important to know for your (future) occupation”</a:t>
            </a:r>
            <a:endParaRPr lang="en-GB" dirty="0"/>
          </a:p>
          <a:p>
            <a:r>
              <a:rPr lang="en-GB" dirty="0"/>
              <a:t>CONFIDENCE </a:t>
            </a:r>
            <a:r>
              <a:rPr lang="en-GB" dirty="0">
                <a:solidFill>
                  <a:srgbClr val="00B0F0"/>
                </a:solidFill>
              </a:rPr>
              <a:t>Dissemination</a:t>
            </a:r>
            <a:r>
              <a:rPr lang="en-GB" dirty="0"/>
              <a:t> workshop </a:t>
            </a:r>
            <a:endParaRPr lang="en-US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320" y="2669155"/>
            <a:ext cx="3240359" cy="117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D:\Users\v015662\Documents\TXT\CONCERT\Management\Meetings\2019\Gomel_2017_June_19-23_group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62" y="1227945"/>
            <a:ext cx="1835696" cy="137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tperko\Pictures\telefon3\IMG_20180322_11201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" t="5532" r="1"/>
          <a:stretch/>
        </p:blipFill>
        <p:spPr bwMode="auto">
          <a:xfrm>
            <a:off x="7122479" y="4344824"/>
            <a:ext cx="1800200" cy="13681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11" descr="D:\Users\v015662\Documents\TXT\CONCERT\CONFIDENCE\WP7 E&amp;T\Task 7.1 Training\Organizacne zabezpecenie SNUS\Foto\20190515_1029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62" y="3841417"/>
            <a:ext cx="1342417" cy="100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D:\Users\v015662\Documents\TXT\CONCERT\CONFIDENCE\WP7 E&amp;T\Task 7.1 Training\Organizacne zabezpecenie SNUS\Foto\20190513_1450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136" y="4853189"/>
            <a:ext cx="1113588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D:\Users\v015662\Documents\TXT\CONCERT\CONFIDENCE\WP7 E&amp;T\Task 7.1 Training\Organizacne zabezpecenie SNUS\Foto\20190513_20402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191941"/>
            <a:ext cx="1059582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506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Endpoints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35 Deliverables </a:t>
            </a:r>
            <a:r>
              <a:rPr lang="en-GB" dirty="0" smtClean="0"/>
              <a:t>(5 + 6 + 4 + 7 + 8 + 5), most of them provided in time, some of them will be provided by end of December</a:t>
            </a:r>
          </a:p>
          <a:p>
            <a:r>
              <a:rPr lang="en-GB" dirty="0" smtClean="0"/>
              <a:t>Performance of training courses and lectures</a:t>
            </a:r>
          </a:p>
          <a:p>
            <a:pPr lvl="1"/>
            <a:r>
              <a:rPr lang="en-GB" dirty="0" smtClean="0"/>
              <a:t>Workshop “Use </a:t>
            </a:r>
            <a:r>
              <a:rPr lang="en-GB" dirty="0"/>
              <a:t>of uncertain information by decision makers at the various levels within the decision making process and its </a:t>
            </a:r>
            <a:r>
              <a:rPr lang="en-GB" dirty="0" smtClean="0"/>
              <a:t>communication”, Trnava,  May 2019</a:t>
            </a:r>
          </a:p>
          <a:p>
            <a:pPr lvl="1"/>
            <a:r>
              <a:rPr lang="en-GB" dirty="0"/>
              <a:t>Workshop Derivation and application of ‘process’ based models to predict radionuclide activity concentrations in </a:t>
            </a:r>
            <a:r>
              <a:rPr lang="en-GB" dirty="0" smtClean="0"/>
              <a:t>foodstuffs”, Madrid, September 2019 </a:t>
            </a:r>
          </a:p>
          <a:p>
            <a:pPr lvl="1"/>
            <a:r>
              <a:rPr lang="en-GB" dirty="0"/>
              <a:t>Lectures </a:t>
            </a:r>
            <a:r>
              <a:rPr lang="en-GB" dirty="0" smtClean="0"/>
              <a:t>on “Building </a:t>
            </a:r>
            <a:r>
              <a:rPr lang="en-GB" dirty="0"/>
              <a:t>of capabilities, trust and confidence in </a:t>
            </a:r>
            <a:r>
              <a:rPr lang="en-GB" dirty="0" smtClean="0"/>
              <a:t>radiation protection issues” </a:t>
            </a:r>
          </a:p>
          <a:p>
            <a:pPr lvl="1"/>
            <a:r>
              <a:rPr lang="en-GB" dirty="0" smtClean="0"/>
              <a:t>Dissemination workshop 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Special issue </a:t>
            </a:r>
            <a:r>
              <a:rPr lang="en-GB" dirty="0" smtClean="0"/>
              <a:t>in “Radioprotection” with </a:t>
            </a:r>
            <a:r>
              <a:rPr lang="en-GB" dirty="0" smtClean="0">
                <a:solidFill>
                  <a:srgbClr val="00B0F0"/>
                </a:solidFill>
              </a:rPr>
              <a:t>150 pages </a:t>
            </a:r>
            <a:r>
              <a:rPr lang="en-GB" dirty="0" smtClean="0"/>
              <a:t>and </a:t>
            </a:r>
            <a:r>
              <a:rPr lang="en-GB" dirty="0" smtClean="0">
                <a:solidFill>
                  <a:srgbClr val="00B0F0"/>
                </a:solidFill>
              </a:rPr>
              <a:t>open access </a:t>
            </a:r>
            <a:r>
              <a:rPr lang="en-GB" dirty="0" smtClean="0"/>
              <a:t>to be prepared within the time frame of CONCERT</a:t>
            </a:r>
          </a:p>
          <a:p>
            <a:r>
              <a:rPr lang="en-GB" dirty="0" smtClean="0"/>
              <a:t>General CONFIDENCE paper submitted to </a:t>
            </a:r>
            <a:r>
              <a:rPr lang="en-GB" dirty="0" smtClean="0">
                <a:solidFill>
                  <a:srgbClr val="00B0F0"/>
                </a:solidFill>
              </a:rPr>
              <a:t>IRPA 2020 </a:t>
            </a:r>
            <a:r>
              <a:rPr lang="en-GB" dirty="0" smtClean="0"/>
              <a:t>+ others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804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Papers and conferences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Special session at the 19th </a:t>
            </a:r>
            <a:r>
              <a:rPr lang="en-GB" dirty="0"/>
              <a:t>International Conference </a:t>
            </a:r>
            <a:r>
              <a:rPr lang="en-GB" dirty="0" smtClean="0"/>
              <a:t>on Harmonisation </a:t>
            </a:r>
            <a:r>
              <a:rPr lang="en-GB" dirty="0"/>
              <a:t>within Atmospheric Dispersion Modelling for Regulatory </a:t>
            </a:r>
            <a:r>
              <a:rPr lang="en-GB" dirty="0" smtClean="0"/>
              <a:t>Purposes 3-6 </a:t>
            </a:r>
            <a:r>
              <a:rPr lang="en-GB" dirty="0"/>
              <a:t>June 2019, Bruges, </a:t>
            </a:r>
            <a:r>
              <a:rPr lang="en-GB" dirty="0" smtClean="0"/>
              <a:t>Belgium</a:t>
            </a:r>
          </a:p>
          <a:p>
            <a:r>
              <a:rPr lang="en-GB" dirty="0" smtClean="0"/>
              <a:t>Papers - examples</a:t>
            </a:r>
          </a:p>
          <a:p>
            <a:pPr lvl="1"/>
            <a:r>
              <a:rPr lang="en-GB" dirty="0"/>
              <a:t>Journal of Environmental Radioactivity 192 (2018) </a:t>
            </a:r>
            <a:r>
              <a:rPr lang="en-GB" dirty="0" smtClean="0"/>
              <a:t>399-404</a:t>
            </a:r>
          </a:p>
          <a:p>
            <a:pPr lvl="1"/>
            <a:r>
              <a:rPr lang="en-GB" dirty="0"/>
              <a:t>Journal of Environmental Radioactivity 201 (2019) </a:t>
            </a:r>
            <a:r>
              <a:rPr lang="en-GB" dirty="0" smtClean="0"/>
              <a:t>58–66</a:t>
            </a:r>
          </a:p>
          <a:p>
            <a:pPr lvl="1"/>
            <a:r>
              <a:rPr lang="en-GB" dirty="0"/>
              <a:t>Journal of Environmental </a:t>
            </a:r>
            <a:r>
              <a:rPr lang="en-GB" dirty="0" smtClean="0"/>
              <a:t>Radioactivity, 2 papers submitted</a:t>
            </a:r>
          </a:p>
          <a:p>
            <a:pPr lvl="1"/>
            <a:r>
              <a:rPr lang="en-GB" dirty="0"/>
              <a:t>Journal of Health </a:t>
            </a:r>
            <a:r>
              <a:rPr lang="en-GB" dirty="0" smtClean="0"/>
              <a:t>Communication, submitted</a:t>
            </a:r>
          </a:p>
          <a:p>
            <a:pPr lvl="1"/>
            <a:r>
              <a:rPr lang="en-GB" dirty="0"/>
              <a:t>Journal of Contingencies and Crisis </a:t>
            </a:r>
            <a:r>
              <a:rPr lang="en-GB" dirty="0" smtClean="0"/>
              <a:t>Management, submitted</a:t>
            </a:r>
          </a:p>
          <a:p>
            <a:pPr lvl="1"/>
            <a:r>
              <a:rPr lang="en-GB" dirty="0" smtClean="0"/>
              <a:t>Journal of Radiation </a:t>
            </a:r>
            <a:r>
              <a:rPr lang="en-GB" dirty="0"/>
              <a:t>and Environmental </a:t>
            </a:r>
            <a:r>
              <a:rPr lang="en-GB" dirty="0" smtClean="0"/>
              <a:t>Biophysics, accepted</a:t>
            </a:r>
          </a:p>
          <a:p>
            <a:pPr lvl="1"/>
            <a:r>
              <a:rPr lang="en-GB" dirty="0" smtClean="0"/>
              <a:t>Journal of Knowledge-Based Systems</a:t>
            </a:r>
            <a:r>
              <a:rPr lang="en-GB" smtClean="0"/>
              <a:t>, accepted</a:t>
            </a:r>
            <a:endParaRPr lang="en-GB" dirty="0" smtClean="0"/>
          </a:p>
          <a:p>
            <a:r>
              <a:rPr lang="en-GB" dirty="0" smtClean="0"/>
              <a:t>Conferences</a:t>
            </a:r>
          </a:p>
          <a:p>
            <a:pPr lvl="1"/>
            <a:r>
              <a:rPr lang="en-GB" dirty="0" smtClean="0"/>
              <a:t>Radiation protection week</a:t>
            </a:r>
          </a:p>
          <a:p>
            <a:pPr lvl="1"/>
            <a:r>
              <a:rPr lang="en-GB" dirty="0" smtClean="0"/>
              <a:t>NERIS workshops</a:t>
            </a:r>
          </a:p>
          <a:p>
            <a:pPr lvl="1"/>
            <a:r>
              <a:rPr lang="en-GB" dirty="0" smtClean="0"/>
              <a:t>RICOMET 2017, 2018, 2019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02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7022214" cy="413591"/>
          </a:xfrm>
        </p:spPr>
        <p:txBody>
          <a:bodyPr/>
          <a:lstStyle/>
          <a:p>
            <a:r>
              <a:rPr lang="en-GB" dirty="0" smtClean="0"/>
              <a:t>First conclusion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2467" y="1250302"/>
            <a:ext cx="8644465" cy="5346441"/>
          </a:xfrm>
        </p:spPr>
        <p:txBody>
          <a:bodyPr/>
          <a:lstStyle/>
          <a:p>
            <a:r>
              <a:rPr lang="en-GB" sz="2400" dirty="0"/>
              <a:t>The CONFIDENCE project was a </a:t>
            </a:r>
            <a:r>
              <a:rPr lang="en-GB" sz="2400" dirty="0">
                <a:solidFill>
                  <a:srgbClr val="00B0F0"/>
                </a:solidFill>
              </a:rPr>
              <a:t>first attempt </a:t>
            </a:r>
            <a:r>
              <a:rPr lang="en-GB" sz="2400" dirty="0"/>
              <a:t>to deal with uncertainty handling in nuclear and radiological emergency management</a:t>
            </a:r>
          </a:p>
          <a:p>
            <a:r>
              <a:rPr lang="en-GB" sz="2400" dirty="0"/>
              <a:t>It brought together participants from </a:t>
            </a:r>
            <a:r>
              <a:rPr lang="en-GB" sz="2400" dirty="0">
                <a:solidFill>
                  <a:srgbClr val="00B0F0"/>
                </a:solidFill>
              </a:rPr>
              <a:t>ALLIANCE, NERIS, EURADOS, MELODI and </a:t>
            </a:r>
            <a:r>
              <a:rPr lang="en-GB" sz="2400" dirty="0" smtClean="0">
                <a:solidFill>
                  <a:srgbClr val="00B0F0"/>
                </a:solidFill>
              </a:rPr>
              <a:t>SHARE</a:t>
            </a:r>
            <a:r>
              <a:rPr lang="en-GB" sz="2400" dirty="0" smtClean="0"/>
              <a:t>, </a:t>
            </a:r>
            <a:r>
              <a:rPr lang="en-GB" sz="2400" dirty="0"/>
              <a:t>thus fostering the integration of radiation protection research</a:t>
            </a:r>
          </a:p>
          <a:p>
            <a:r>
              <a:rPr lang="en-GB" sz="2400" dirty="0">
                <a:solidFill>
                  <a:srgbClr val="00B0F0"/>
                </a:solidFill>
              </a:rPr>
              <a:t>Key areas </a:t>
            </a:r>
            <a:r>
              <a:rPr lang="en-GB" sz="2400" dirty="0"/>
              <a:t>in the decision making process were </a:t>
            </a:r>
            <a:r>
              <a:rPr lang="en-GB" sz="2400" dirty="0">
                <a:solidFill>
                  <a:srgbClr val="00B0F0"/>
                </a:solidFill>
              </a:rPr>
              <a:t>addressed</a:t>
            </a:r>
            <a:r>
              <a:rPr lang="en-GB" sz="2400" dirty="0"/>
              <a:t> and methods </a:t>
            </a:r>
            <a:r>
              <a:rPr lang="en-GB" sz="2400" dirty="0">
                <a:solidFill>
                  <a:srgbClr val="00B0F0"/>
                </a:solidFill>
              </a:rPr>
              <a:t>identified</a:t>
            </a:r>
            <a:r>
              <a:rPr lang="en-GB" sz="2400" dirty="0"/>
              <a:t> that can improve that </a:t>
            </a:r>
            <a:r>
              <a:rPr lang="en-GB" sz="2400" dirty="0" smtClean="0"/>
              <a:t>process</a:t>
            </a:r>
          </a:p>
          <a:p>
            <a:r>
              <a:rPr lang="en-GB" sz="2400" dirty="0" smtClean="0">
                <a:solidFill>
                  <a:srgbClr val="00B0F0"/>
                </a:solidFill>
              </a:rPr>
              <a:t>Operational guidelines </a:t>
            </a:r>
            <a:r>
              <a:rPr lang="en-GB" sz="2400" dirty="0" smtClean="0"/>
              <a:t>produced</a:t>
            </a:r>
            <a:endParaRPr lang="en-GB" sz="2400" dirty="0"/>
          </a:p>
          <a:p>
            <a:r>
              <a:rPr lang="en-GB" sz="2400" dirty="0" smtClean="0">
                <a:solidFill>
                  <a:srgbClr val="00B0F0"/>
                </a:solidFill>
              </a:rPr>
              <a:t>Identifying</a:t>
            </a:r>
            <a:r>
              <a:rPr lang="en-GB" sz="2400" dirty="0" smtClean="0"/>
              <a:t> </a:t>
            </a:r>
            <a:r>
              <a:rPr lang="en-GB" sz="2400" dirty="0"/>
              <a:t>uncertainties was </a:t>
            </a:r>
            <a:r>
              <a:rPr lang="en-GB" sz="2400" dirty="0">
                <a:solidFill>
                  <a:srgbClr val="00B0F0"/>
                </a:solidFill>
              </a:rPr>
              <a:t>clearly achieved</a:t>
            </a:r>
            <a:r>
              <a:rPr lang="en-GB" sz="2400" dirty="0"/>
              <a:t>, </a:t>
            </a:r>
            <a:r>
              <a:rPr lang="en-GB" sz="2400" dirty="0">
                <a:solidFill>
                  <a:srgbClr val="00B0F0"/>
                </a:solidFill>
              </a:rPr>
              <a:t>reducing</a:t>
            </a:r>
            <a:r>
              <a:rPr lang="en-GB" sz="2400" dirty="0"/>
              <a:t> of uncertainties requires </a:t>
            </a:r>
            <a:r>
              <a:rPr lang="en-GB" sz="2400" dirty="0">
                <a:solidFill>
                  <a:srgbClr val="00B0F0"/>
                </a:solidFill>
              </a:rPr>
              <a:t>additional </a:t>
            </a:r>
            <a:r>
              <a:rPr lang="en-GB" sz="2400" dirty="0" smtClean="0">
                <a:solidFill>
                  <a:srgbClr val="00B0F0"/>
                </a:solidFill>
              </a:rPr>
              <a:t>effort</a:t>
            </a:r>
          </a:p>
          <a:p>
            <a:r>
              <a:rPr lang="en-GB" sz="2400" dirty="0" smtClean="0"/>
              <a:t>An </a:t>
            </a:r>
            <a:r>
              <a:rPr lang="en-GB" sz="2400" dirty="0" smtClean="0">
                <a:solidFill>
                  <a:srgbClr val="00B0F0"/>
                </a:solidFill>
              </a:rPr>
              <a:t>integrated training </a:t>
            </a:r>
            <a:r>
              <a:rPr lang="en-GB" sz="2400" dirty="0" smtClean="0"/>
              <a:t>program supported dissemination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0305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2467" y="476672"/>
            <a:ext cx="7022214" cy="404259"/>
          </a:xfrm>
        </p:spPr>
        <p:txBody>
          <a:bodyPr/>
          <a:lstStyle/>
          <a:p>
            <a:r>
              <a:rPr lang="en-GB" dirty="0"/>
              <a:t>Further Steps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2467" y="1240971"/>
            <a:ext cx="8644465" cy="5393094"/>
          </a:xfrm>
        </p:spPr>
        <p:txBody>
          <a:bodyPr>
            <a:normAutofit/>
          </a:bodyPr>
          <a:lstStyle/>
          <a:p>
            <a:r>
              <a:rPr lang="en-GB" sz="2400" dirty="0" smtClean="0"/>
              <a:t>Some of the developed approaches will </a:t>
            </a:r>
            <a:r>
              <a:rPr lang="en-GB" sz="2400" dirty="0"/>
              <a:t>be implemented in national </a:t>
            </a:r>
            <a:r>
              <a:rPr lang="en-GB" sz="2400" dirty="0">
                <a:solidFill>
                  <a:srgbClr val="00B0F0"/>
                </a:solidFill>
              </a:rPr>
              <a:t>operational simulation models</a:t>
            </a:r>
            <a:r>
              <a:rPr lang="en-GB" sz="2400" dirty="0"/>
              <a:t> as well as into the European </a:t>
            </a:r>
            <a:r>
              <a:rPr lang="en-GB" sz="2400" dirty="0">
                <a:solidFill>
                  <a:srgbClr val="00B0F0"/>
                </a:solidFill>
              </a:rPr>
              <a:t>DSS JRODOS </a:t>
            </a:r>
            <a:r>
              <a:rPr lang="en-GB" sz="2400" dirty="0"/>
              <a:t>with more than </a:t>
            </a:r>
            <a:r>
              <a:rPr lang="en-GB" sz="2400" dirty="0" smtClean="0"/>
              <a:t>30 </a:t>
            </a:r>
            <a:r>
              <a:rPr lang="en-GB" sz="2400" dirty="0"/>
              <a:t>users in Europe and worldwide</a:t>
            </a:r>
          </a:p>
          <a:p>
            <a:r>
              <a:rPr lang="en-GB" sz="2400" dirty="0"/>
              <a:t>Findings will be </a:t>
            </a:r>
            <a:r>
              <a:rPr lang="en-GB" sz="2400" dirty="0">
                <a:solidFill>
                  <a:srgbClr val="00B0F0"/>
                </a:solidFill>
              </a:rPr>
              <a:t>disseminated</a:t>
            </a:r>
            <a:r>
              <a:rPr lang="en-GB" sz="2400" dirty="0"/>
              <a:t> via the various </a:t>
            </a:r>
            <a:r>
              <a:rPr lang="en-GB" sz="2400" dirty="0">
                <a:solidFill>
                  <a:srgbClr val="00B0F0"/>
                </a:solidFill>
              </a:rPr>
              <a:t>Platforms</a:t>
            </a:r>
            <a:r>
              <a:rPr lang="en-GB" sz="2400" dirty="0"/>
              <a:t> and reflected in the research needs identified there as well as feeding into the CONCERT </a:t>
            </a:r>
            <a:r>
              <a:rPr lang="en-GB" sz="2400" dirty="0">
                <a:solidFill>
                  <a:srgbClr val="00B0F0"/>
                </a:solidFill>
              </a:rPr>
              <a:t>SRA</a:t>
            </a:r>
            <a:r>
              <a:rPr lang="en-GB" sz="2400" dirty="0"/>
              <a:t> </a:t>
            </a:r>
            <a:r>
              <a:rPr lang="en-GB" sz="2400" dirty="0" smtClean="0"/>
              <a:t>activities and </a:t>
            </a:r>
            <a:r>
              <a:rPr lang="en-GB" sz="2400" dirty="0"/>
              <a:t>common roadmap</a:t>
            </a:r>
          </a:p>
          <a:p>
            <a:r>
              <a:rPr lang="en-GB" sz="2400" dirty="0"/>
              <a:t>As uncertainty handling has been largely neglected before CONFIDENCE, we see a </a:t>
            </a:r>
            <a:r>
              <a:rPr lang="en-GB" sz="2400" dirty="0">
                <a:solidFill>
                  <a:srgbClr val="00B0F0"/>
                </a:solidFill>
              </a:rPr>
              <a:t>need to continue working </a:t>
            </a:r>
            <a:r>
              <a:rPr lang="en-GB" sz="2400" dirty="0"/>
              <a:t>in this area, including in a CONCERT-2 – if funded  </a:t>
            </a:r>
          </a:p>
        </p:txBody>
      </p:sp>
    </p:spTree>
    <p:extLst>
      <p:ext uri="{BB962C8B-B14F-4D97-AF65-F5344CB8AC3E}">
        <p14:creationId xmlns:p14="http://schemas.microsoft.com/office/powerpoint/2010/main" val="566741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124744"/>
            <a:ext cx="8497193" cy="5256584"/>
          </a:xfrm>
        </p:spPr>
        <p:txBody>
          <a:bodyPr/>
          <a:lstStyle/>
          <a:p>
            <a:r>
              <a:rPr lang="en-GB" sz="2400" dirty="0"/>
              <a:t>The CONFIDENCE Project </a:t>
            </a:r>
            <a:r>
              <a:rPr lang="en-GB" sz="2400" dirty="0" smtClean="0"/>
              <a:t>performs research </a:t>
            </a:r>
            <a:r>
              <a:rPr lang="en-GB" sz="2400" dirty="0"/>
              <a:t>focussed on </a:t>
            </a:r>
            <a:r>
              <a:rPr lang="en-GB" sz="2400" dirty="0">
                <a:solidFill>
                  <a:srgbClr val="00B0F0"/>
                </a:solidFill>
              </a:rPr>
              <a:t>uncertainties</a:t>
            </a:r>
            <a:r>
              <a:rPr lang="en-GB" sz="2400" dirty="0"/>
              <a:t> in the area of </a:t>
            </a:r>
            <a:r>
              <a:rPr lang="en-GB" sz="2400" dirty="0">
                <a:solidFill>
                  <a:srgbClr val="00B0F0"/>
                </a:solidFill>
              </a:rPr>
              <a:t>emergency management </a:t>
            </a:r>
            <a:r>
              <a:rPr lang="en-GB" sz="2400" dirty="0"/>
              <a:t>and </a:t>
            </a:r>
            <a:r>
              <a:rPr lang="en-GB" sz="2400" dirty="0">
                <a:solidFill>
                  <a:srgbClr val="00B0F0"/>
                </a:solidFill>
              </a:rPr>
              <a:t>long-term rehabilitation</a:t>
            </a:r>
            <a:r>
              <a:rPr lang="en-GB" sz="2400" dirty="0"/>
              <a:t>. It concentrates on the </a:t>
            </a:r>
            <a:r>
              <a:rPr lang="en-GB" sz="2400" dirty="0">
                <a:solidFill>
                  <a:srgbClr val="00B0F0"/>
                </a:solidFill>
              </a:rPr>
              <a:t>early</a:t>
            </a:r>
            <a:r>
              <a:rPr lang="en-GB" sz="2400" dirty="0"/>
              <a:t> and </a:t>
            </a:r>
            <a:r>
              <a:rPr lang="en-GB" sz="2400" dirty="0">
                <a:solidFill>
                  <a:srgbClr val="00B0F0"/>
                </a:solidFill>
              </a:rPr>
              <a:t>transition</a:t>
            </a:r>
            <a:r>
              <a:rPr lang="en-GB" sz="2400" dirty="0"/>
              <a:t> phases of an emergency, but considers also longer-term decisions made during these phases. </a:t>
            </a:r>
          </a:p>
          <a:p>
            <a:r>
              <a:rPr lang="en-GB" sz="2400" dirty="0"/>
              <a:t>Duration: 1.1.2017 – 31.12.2019 </a:t>
            </a:r>
          </a:p>
          <a:p>
            <a:r>
              <a:rPr lang="en-GB" sz="2400" dirty="0"/>
              <a:t>31 partners from </a:t>
            </a:r>
            <a:br>
              <a:rPr lang="en-GB" sz="2400" dirty="0"/>
            </a:br>
            <a:r>
              <a:rPr lang="en-GB" sz="2400" dirty="0"/>
              <a:t>17 countries</a:t>
            </a:r>
          </a:p>
          <a:p>
            <a:r>
              <a:rPr lang="en-GB" sz="2400" dirty="0"/>
              <a:t>Budget: 6.201.026 €, </a:t>
            </a:r>
            <a:br>
              <a:rPr lang="en-GB" sz="2400" dirty="0"/>
            </a:br>
            <a:r>
              <a:rPr lang="en-GB" sz="2400" dirty="0"/>
              <a:t>request to EC: 3.252.487 €</a:t>
            </a:r>
          </a:p>
          <a:p>
            <a:r>
              <a:rPr lang="en-GB" sz="2400" dirty="0"/>
              <a:t>Part of CONCERT</a:t>
            </a:r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5976" y="3429000"/>
            <a:ext cx="4604933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6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192687" cy="532065"/>
          </a:xfrm>
        </p:spPr>
        <p:txBody>
          <a:bodyPr/>
          <a:lstStyle/>
          <a:p>
            <a:r>
              <a:rPr lang="en-GB" dirty="0"/>
              <a:t>CONFIDENCE Dissemination workshop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61257" y="1196753"/>
            <a:ext cx="8645675" cy="51845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The program consists </a:t>
            </a:r>
            <a:br>
              <a:rPr lang="en-US" sz="2400" dirty="0" smtClean="0"/>
            </a:br>
            <a:r>
              <a:rPr lang="en-US" sz="2400" dirty="0" smtClean="0"/>
              <a:t>of a review of our work </a:t>
            </a:r>
            <a:br>
              <a:rPr lang="en-US" sz="2400" dirty="0" smtClean="0"/>
            </a:br>
            <a:r>
              <a:rPr lang="en-US" sz="2400" dirty="0" smtClean="0"/>
              <a:t>and a </a:t>
            </a:r>
            <a:r>
              <a:rPr lang="en-US" sz="2400" dirty="0" smtClean="0">
                <a:solidFill>
                  <a:srgbClr val="00B0F0"/>
                </a:solidFill>
              </a:rPr>
              <a:t>scenario</a:t>
            </a:r>
            <a:r>
              <a:rPr lang="en-US" sz="2400" dirty="0" smtClean="0"/>
              <a:t> that </a:t>
            </a:r>
            <a:br>
              <a:rPr lang="en-US" sz="2400" dirty="0" smtClean="0"/>
            </a:br>
            <a:r>
              <a:rPr lang="en-US" sz="2400" dirty="0" smtClean="0">
                <a:solidFill>
                  <a:srgbClr val="00B0F0"/>
                </a:solidFill>
              </a:rPr>
              <a:t>demonstrates</a:t>
            </a:r>
            <a:r>
              <a:rPr lang="en-US" sz="2400" dirty="0" smtClean="0"/>
              <a:t> our </a:t>
            </a:r>
            <a:br>
              <a:rPr lang="en-US" sz="2400" dirty="0" smtClean="0"/>
            </a:br>
            <a:r>
              <a:rPr lang="en-US" sz="2400" dirty="0" smtClean="0"/>
              <a:t>approaches</a:t>
            </a:r>
          </a:p>
          <a:p>
            <a:pPr marL="0" indent="0">
              <a:buNone/>
            </a:pPr>
            <a:endParaRPr lang="en-US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400" dirty="0" smtClean="0"/>
              <a:t>Day 1: Introduction, early phase, radiological situation</a:t>
            </a:r>
          </a:p>
          <a:p>
            <a:pPr marL="0" indent="0">
              <a:buNone/>
            </a:pPr>
            <a:r>
              <a:rPr lang="en-US" sz="2400" dirty="0" smtClean="0"/>
              <a:t>Day 2: Foodchain, countermeasure strategies, </a:t>
            </a:r>
          </a:p>
          <a:p>
            <a:pPr marL="0" indent="0">
              <a:buNone/>
            </a:pPr>
            <a:r>
              <a:rPr lang="en-US" sz="2400" dirty="0" smtClean="0"/>
              <a:t>Day 3: Stakeholder interaction, decision </a:t>
            </a:r>
            <a:r>
              <a:rPr lang="en-US" sz="2400" dirty="0" smtClean="0"/>
              <a:t>making (“</a:t>
            </a:r>
            <a:r>
              <a:rPr lang="en-US" sz="2400" dirty="0" smtClean="0">
                <a:solidFill>
                  <a:srgbClr val="50AAE6"/>
                </a:solidFill>
              </a:rPr>
              <a:t>real</a:t>
            </a:r>
            <a:r>
              <a:rPr lang="en-US" sz="2400" dirty="0" smtClean="0"/>
              <a:t>” decision 	 makers), </a:t>
            </a:r>
            <a:r>
              <a:rPr lang="en-US" sz="2400" dirty="0" smtClean="0"/>
              <a:t>posters</a:t>
            </a:r>
          </a:p>
          <a:p>
            <a:pPr marL="0" indent="0">
              <a:buNone/>
            </a:pPr>
            <a:r>
              <a:rPr lang="en-US" sz="2400" dirty="0" smtClean="0"/>
              <a:t>Day 4: feedback and future work by end users, platforms,</a:t>
            </a:r>
            <a:br>
              <a:rPr lang="en-US" sz="2400" dirty="0" smtClean="0"/>
            </a:br>
            <a:r>
              <a:rPr lang="en-US" sz="2400" dirty="0" smtClean="0"/>
              <a:t> 	 international </a:t>
            </a:r>
            <a:r>
              <a:rPr lang="en-US" sz="2400" dirty="0" err="1" smtClean="0"/>
              <a:t>organisations</a:t>
            </a:r>
            <a:r>
              <a:rPr lang="en-US" sz="2400" dirty="0" smtClean="0"/>
              <a:t> 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1052736"/>
            <a:ext cx="5203874" cy="266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703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098550"/>
            <a:ext cx="8208912" cy="4489450"/>
          </a:xfrm>
        </p:spPr>
        <p:txBody>
          <a:bodyPr/>
          <a:lstStyle/>
          <a:p>
            <a:pPr marL="0" lvl="1" indent="0" algn="ctr">
              <a:buFontTx/>
              <a:buNone/>
            </a:pPr>
            <a:r>
              <a:rPr lang="en-GB" altLang="de-DE" sz="4000" b="1" dirty="0"/>
              <a:t>Thank you very much for your attention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FontTx/>
              <a:buNone/>
            </a:pPr>
            <a:r>
              <a:rPr lang="en-GB" altLang="de-DE" sz="4000" b="1" dirty="0"/>
              <a:t>Questions?</a:t>
            </a:r>
          </a:p>
          <a:p>
            <a:pPr marL="0" lvl="1" indent="0" algn="ctr">
              <a:buFontTx/>
              <a:buNone/>
            </a:pPr>
            <a:endParaRPr lang="en-GB" altLang="de-DE" sz="4000" b="1" dirty="0"/>
          </a:p>
          <a:p>
            <a:pPr marL="0" lvl="1" indent="0" algn="ctr">
              <a:buNone/>
            </a:pPr>
            <a:r>
              <a:rPr lang="en-GB" altLang="de-DE" sz="3200" b="1" dirty="0"/>
              <a:t>https://portal.iket.kit.edu/CONFIDENCE/</a:t>
            </a:r>
          </a:p>
        </p:txBody>
      </p:sp>
    </p:spTree>
    <p:extLst>
      <p:ext uri="{BB962C8B-B14F-4D97-AF65-F5344CB8AC3E}">
        <p14:creationId xmlns:p14="http://schemas.microsoft.com/office/powerpoint/2010/main" val="153036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23528" y="476672"/>
            <a:ext cx="7022214" cy="485599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2467" y="1250302"/>
            <a:ext cx="8644465" cy="5299787"/>
          </a:xfrm>
        </p:spPr>
        <p:txBody>
          <a:bodyPr>
            <a:normAutofit/>
          </a:bodyPr>
          <a:lstStyle/>
          <a:p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In emergency management and long-term rehabilitation </a:t>
            </a:r>
            <a:r>
              <a:rPr lang="en-US" sz="24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uncertainty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information on the </a:t>
            </a:r>
            <a:r>
              <a:rPr lang="en-US" sz="24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current situation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, or its </a:t>
            </a:r>
            <a:r>
              <a:rPr lang="en-US" sz="24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predicted evolution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, is an intrinsic </a:t>
            </a:r>
            <a:r>
              <a:rPr lang="en-US" sz="24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problem of decision making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To protect the population, </a:t>
            </a:r>
            <a:r>
              <a:rPr lang="en-US" sz="2400" dirty="0">
                <a:solidFill>
                  <a:srgbClr val="00B0F0"/>
                </a:solidFill>
                <a:cs typeface="Times New Roman" panose="02020603050405020304" pitchFamily="18" charset="0"/>
              </a:rPr>
              <a:t>conservative assumptions </a:t>
            </a:r>
            <a:r>
              <a:rPr lang="en-US" sz="2400" dirty="0">
                <a:cs typeface="Times New Roman" panose="02020603050405020304" pitchFamily="18" charset="0"/>
              </a:rPr>
              <a:t>are often taken which may result in </a:t>
            </a:r>
            <a:r>
              <a:rPr lang="en-US" sz="2400" dirty="0">
                <a:solidFill>
                  <a:srgbClr val="00B0F0"/>
                </a:solidFill>
                <a:cs typeface="Times New Roman" panose="02020603050405020304" pitchFamily="18" charset="0"/>
              </a:rPr>
              <a:t>more overall harm than good </a:t>
            </a:r>
            <a:r>
              <a:rPr lang="en-US" sz="2400" dirty="0">
                <a:cs typeface="Times New Roman" panose="02020603050405020304" pitchFamily="18" charset="0"/>
              </a:rPr>
              <a:t>due to secondary causalities as observed following the Chernobyl and Fukushima accidents</a:t>
            </a:r>
          </a:p>
          <a:p>
            <a:r>
              <a:rPr lang="en-US" sz="2400" dirty="0">
                <a:cs typeface="Times New Roman" panose="02020603050405020304" pitchFamily="18" charset="0"/>
              </a:rPr>
              <a:t>Therefore, the </a:t>
            </a:r>
            <a:r>
              <a:rPr lang="en-US" sz="2400" dirty="0">
                <a:solidFill>
                  <a:srgbClr val="00B0F0"/>
                </a:solidFill>
                <a:cs typeface="Times New Roman" panose="02020603050405020304" pitchFamily="18" charset="0"/>
              </a:rPr>
              <a:t>reduction of uncertainty where practicable</a:t>
            </a:r>
            <a:r>
              <a:rPr lang="en-US" sz="2400" dirty="0">
                <a:cs typeface="Times New Roman" panose="02020603050405020304" pitchFamily="18" charset="0"/>
              </a:rPr>
              <a:t>, and developing approaches to </a:t>
            </a:r>
            <a:r>
              <a:rPr lang="en-US" sz="2400" dirty="0">
                <a:solidFill>
                  <a:srgbClr val="00B0F0"/>
                </a:solidFill>
                <a:cs typeface="Times New Roman" panose="02020603050405020304" pitchFamily="18" charset="0"/>
              </a:rPr>
              <a:t>deal with uncertainty </a:t>
            </a:r>
            <a:r>
              <a:rPr lang="en-US" sz="2400" dirty="0">
                <a:cs typeface="Times New Roman" panose="02020603050405020304" pitchFamily="18" charset="0"/>
              </a:rPr>
              <a:t>information, are crucial to improve decision making for the protection of the affected population</a:t>
            </a:r>
            <a:endParaRPr lang="en-GB" sz="24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7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Phases of an event (adapted from NERIS SRA)</a:t>
            </a:r>
            <a:endParaRPr lang="en-GB" dirty="0"/>
          </a:p>
        </p:txBody>
      </p:sp>
      <p:sp>
        <p:nvSpPr>
          <p:cNvPr id="17" name="Seta para cima 9"/>
          <p:cNvSpPr/>
          <p:nvPr/>
        </p:nvSpPr>
        <p:spPr>
          <a:xfrm>
            <a:off x="1660525" y="5434288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8" name="Seta para a direita 14"/>
          <p:cNvSpPr/>
          <p:nvPr/>
        </p:nvSpPr>
        <p:spPr>
          <a:xfrm>
            <a:off x="1115616" y="5341445"/>
            <a:ext cx="7277100" cy="13017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9" name="Seta para cima 17"/>
          <p:cNvSpPr/>
          <p:nvPr/>
        </p:nvSpPr>
        <p:spPr>
          <a:xfrm>
            <a:off x="7254121" y="5452954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22" name="Caixa de texto 12"/>
          <p:cNvSpPr txBox="1"/>
          <p:nvPr/>
        </p:nvSpPr>
        <p:spPr>
          <a:xfrm>
            <a:off x="1155655" y="5946451"/>
            <a:ext cx="1152128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Declaration of Emergency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aixa de texto 15"/>
          <p:cNvSpPr txBox="1"/>
          <p:nvPr/>
        </p:nvSpPr>
        <p:spPr>
          <a:xfrm>
            <a:off x="4811236" y="5946880"/>
            <a:ext cx="1514452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End of Emergency Response phase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Caixa de texto 18"/>
          <p:cNvSpPr txBox="1"/>
          <p:nvPr/>
        </p:nvSpPr>
        <p:spPr>
          <a:xfrm>
            <a:off x="6779739" y="5946880"/>
            <a:ext cx="1272614" cy="361950"/>
          </a:xfrm>
          <a:prstGeom prst="rect">
            <a:avLst/>
          </a:prstGeom>
          <a:solidFill>
            <a:schemeClr val="lt1"/>
          </a:solidFill>
          <a:ln w="6350">
            <a:solidFill>
              <a:schemeClr val="accent5">
                <a:lumMod val="50000"/>
              </a:schemeClr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i-FI" sz="1100" b="1" dirty="0">
                <a:solidFill>
                  <a:srgbClr val="00808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Termination of Emergency</a:t>
            </a:r>
            <a:endParaRPr lang="en-GB" sz="1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Inhaltsplatzhalter 25"/>
          <p:cNvGraphicFramePr>
            <a:graphicFrameLocks noGrp="1"/>
          </p:cNvGraphicFramePr>
          <p:nvPr>
            <p:ph idx="1"/>
            <p:extLst/>
          </p:nvPr>
        </p:nvGraphicFramePr>
        <p:xfrm>
          <a:off x="387483" y="1089490"/>
          <a:ext cx="8356599" cy="41506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5932">
                  <a:extLst>
                    <a:ext uri="{9D8B030D-6E8A-4147-A177-3AD203B41FA5}">
                      <a16:colId xmlns:a16="http://schemas.microsoft.com/office/drawing/2014/main" val="3020985393"/>
                    </a:ext>
                  </a:extLst>
                </a:gridCol>
                <a:gridCol w="1186417">
                  <a:extLst>
                    <a:ext uri="{9D8B030D-6E8A-4147-A177-3AD203B41FA5}">
                      <a16:colId xmlns:a16="http://schemas.microsoft.com/office/drawing/2014/main" val="275532588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643776519"/>
                    </a:ext>
                  </a:extLst>
                </a:gridCol>
                <a:gridCol w="1313993">
                  <a:extLst>
                    <a:ext uri="{9D8B030D-6E8A-4147-A177-3AD203B41FA5}">
                      <a16:colId xmlns:a16="http://schemas.microsoft.com/office/drawing/2014/main" val="4111004425"/>
                    </a:ext>
                  </a:extLst>
                </a:gridCol>
                <a:gridCol w="1644706">
                  <a:extLst>
                    <a:ext uri="{9D8B030D-6E8A-4147-A177-3AD203B41FA5}">
                      <a16:colId xmlns:a16="http://schemas.microsoft.com/office/drawing/2014/main" val="2691137058"/>
                    </a:ext>
                  </a:extLst>
                </a:gridCol>
                <a:gridCol w="1357399">
                  <a:extLst>
                    <a:ext uri="{9D8B030D-6E8A-4147-A177-3AD203B41FA5}">
                      <a16:colId xmlns:a16="http://schemas.microsoft.com/office/drawing/2014/main" val="16628078"/>
                    </a:ext>
                  </a:extLst>
                </a:gridCol>
              </a:tblGrid>
              <a:tr h="457200"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 smtClean="0">
                          <a:effectLst/>
                        </a:rPr>
                        <a:t>Preparedness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cap="small" dirty="0">
                          <a:effectLst/>
                        </a:rPr>
                        <a:t>Pre-release phase / threat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 smtClean="0">
                          <a:effectLst/>
                        </a:rPr>
                        <a:t>Emergency Response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row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400" cap="small" dirty="0" smtClean="0">
                          <a:effectLst/>
                        </a:rPr>
                        <a:t>Long Term Phase</a:t>
                      </a:r>
                      <a:r>
                        <a:rPr lang="en-GB" sz="1200" cap="small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1836374"/>
                  </a:ext>
                </a:extLst>
              </a:tr>
              <a:tr h="28830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Urgent Response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Early Response Phase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 smtClean="0"/>
                        <a:t>Transition Phase</a:t>
                      </a:r>
                    </a:p>
                  </a:txBody>
                  <a:tcPr marL="58972" marR="58972" marT="0" marB="0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808984"/>
                  </a:ext>
                </a:extLst>
              </a:tr>
              <a:tr h="194062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Nuclear and Radiological Emergency Planning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Stakeholder participation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Education and training, Including Exercises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R&amp;D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Implementation of </a:t>
                      </a:r>
                      <a:r>
                        <a:rPr lang="en-GB" sz="1200" dirty="0" smtClean="0">
                          <a:effectLst/>
                        </a:rPr>
                        <a:t>Early </a:t>
                      </a:r>
                      <a:r>
                        <a:rPr lang="en-GB" sz="1200" dirty="0">
                          <a:effectLst/>
                        </a:rPr>
                        <a:t>countermeasures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Precautionary and urgent protective actions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Early protective actions and other response actions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Lifting of Early countermeasures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Implementation of transition phase countermeasures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>
                          <a:effectLst/>
                        </a:rPr>
                        <a:t>Preparing long term remediation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Resumption of normal living conditions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2149472"/>
                  </a:ext>
                </a:extLst>
              </a:tr>
              <a:tr h="9959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Normal Exposure Situation </a:t>
                      </a:r>
                      <a:endParaRPr lang="en-GB" sz="1200" dirty="0" smtClean="0">
                        <a:effectLst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Planned </a:t>
                      </a:r>
                      <a:r>
                        <a:rPr lang="en-GB" sz="1200" dirty="0">
                          <a:effectLst/>
                        </a:rPr>
                        <a:t>Exposure </a:t>
                      </a:r>
                      <a:r>
                        <a:rPr lang="en-GB" sz="1200" dirty="0" smtClean="0">
                          <a:effectLst/>
                        </a:rPr>
                        <a:t>Situation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200" dirty="0" smtClean="0">
                        <a:effectLst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Emergency </a:t>
                      </a:r>
                      <a:r>
                        <a:rPr lang="en-GB" sz="1200" dirty="0">
                          <a:effectLst/>
                        </a:rPr>
                        <a:t>Exposure Situation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Existing, planned </a:t>
                      </a:r>
                      <a:r>
                        <a:rPr lang="en-GB" sz="1200" dirty="0">
                          <a:effectLst/>
                        </a:rPr>
                        <a:t>Exposure Situation</a:t>
                      </a: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dirty="0">
                          <a:effectLst/>
                        </a:rPr>
                        <a:t>Normal Exposure Situation 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90524"/>
                  </a:ext>
                </a:extLst>
              </a:tr>
              <a:tr h="144155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Hours - days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Days - weeks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Weeks - years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12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972" marR="58972" marT="0" marB="0"/>
                </a:tc>
                <a:extLst>
                  <a:ext uri="{0D108BD9-81ED-4DB2-BD59-A6C34878D82A}">
                    <a16:rowId xmlns:a16="http://schemas.microsoft.com/office/drawing/2014/main" val="1465672534"/>
                  </a:ext>
                </a:extLst>
              </a:tr>
            </a:tbl>
          </a:graphicData>
        </a:graphic>
      </p:graphicFrame>
      <p:sp>
        <p:nvSpPr>
          <p:cNvPr id="30" name="Seta para cima 17"/>
          <p:cNvSpPr/>
          <p:nvPr/>
        </p:nvSpPr>
        <p:spPr>
          <a:xfrm>
            <a:off x="5568462" y="5455983"/>
            <a:ext cx="323850" cy="457200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4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62467" y="232639"/>
            <a:ext cx="5173630" cy="748089"/>
          </a:xfrm>
        </p:spPr>
        <p:txBody>
          <a:bodyPr/>
          <a:lstStyle/>
          <a:p>
            <a:r>
              <a:rPr lang="en-GB" dirty="0"/>
              <a:t>Research Question(s)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2467" y="1250302"/>
            <a:ext cx="8644465" cy="5337109"/>
          </a:xfrm>
        </p:spPr>
        <p:txBody>
          <a:bodyPr>
            <a:normAutofit/>
          </a:bodyPr>
          <a:lstStyle/>
          <a:p>
            <a:r>
              <a:rPr lang="en-US" dirty="0"/>
              <a:t>Can atmospheric dispersion simulations and dose estimations be improved in the </a:t>
            </a:r>
            <a:r>
              <a:rPr lang="en-US" dirty="0">
                <a:solidFill>
                  <a:srgbClr val="00B0F0"/>
                </a:solidFill>
              </a:rPr>
              <a:t>pre-and release phase </a:t>
            </a:r>
            <a:r>
              <a:rPr lang="en-US" dirty="0"/>
              <a:t>with uncertainty analysis and an </a:t>
            </a:r>
            <a:r>
              <a:rPr lang="en-US" dirty="0">
                <a:solidFill>
                  <a:srgbClr val="00B0F0"/>
                </a:solidFill>
              </a:rPr>
              <a:t>ensemble approach</a:t>
            </a:r>
            <a:r>
              <a:rPr lang="en-US" dirty="0"/>
              <a:t>?</a:t>
            </a:r>
          </a:p>
          <a:p>
            <a:r>
              <a:rPr lang="en-US" dirty="0"/>
              <a:t>How to reduce uncertainty in dose assessment for </a:t>
            </a:r>
            <a:r>
              <a:rPr lang="en-US" dirty="0">
                <a:solidFill>
                  <a:srgbClr val="00B0F0"/>
                </a:solidFill>
              </a:rPr>
              <a:t>improving situation awareness</a:t>
            </a:r>
            <a:r>
              <a:rPr lang="en-US" dirty="0"/>
              <a:t> and </a:t>
            </a:r>
            <a:r>
              <a:rPr lang="en-US" dirty="0">
                <a:solidFill>
                  <a:srgbClr val="00B0F0"/>
                </a:solidFill>
              </a:rPr>
              <a:t>risk estimation</a:t>
            </a:r>
            <a:r>
              <a:rPr lang="en-US" dirty="0"/>
              <a:t>?</a:t>
            </a:r>
          </a:p>
          <a:p>
            <a:r>
              <a:rPr lang="en-US" dirty="0"/>
              <a:t>Are </a:t>
            </a:r>
            <a:r>
              <a:rPr lang="en-US" dirty="0">
                <a:solidFill>
                  <a:srgbClr val="00B0F0"/>
                </a:solidFill>
              </a:rPr>
              <a:t>radioecological models fit for purpose</a:t>
            </a:r>
            <a:r>
              <a:rPr lang="en-US" dirty="0"/>
              <a:t>?</a:t>
            </a:r>
          </a:p>
          <a:p>
            <a:r>
              <a:rPr lang="en-US" dirty="0"/>
              <a:t>How to best </a:t>
            </a:r>
            <a:r>
              <a:rPr lang="en-US" dirty="0">
                <a:solidFill>
                  <a:srgbClr val="00B0F0"/>
                </a:solidFill>
              </a:rPr>
              <a:t>involve stakeholders </a:t>
            </a:r>
            <a:r>
              <a:rPr lang="en-US" dirty="0"/>
              <a:t>in decision-making processes in the transition phase?</a:t>
            </a:r>
          </a:p>
          <a:p>
            <a:r>
              <a:rPr lang="en-US" dirty="0"/>
              <a:t>What are the </a:t>
            </a:r>
            <a:r>
              <a:rPr lang="en-US" dirty="0">
                <a:solidFill>
                  <a:srgbClr val="00B0F0"/>
                </a:solidFill>
              </a:rPr>
              <a:t>social, ethical and communicational</a:t>
            </a:r>
            <a:r>
              <a:rPr lang="en-US" dirty="0"/>
              <a:t> aspects of uncertainty management?</a:t>
            </a:r>
          </a:p>
          <a:p>
            <a:r>
              <a:rPr lang="en-US" dirty="0"/>
              <a:t>How to improve </a:t>
            </a:r>
            <a:r>
              <a:rPr lang="en-US" dirty="0">
                <a:solidFill>
                  <a:srgbClr val="00B0F0"/>
                </a:solidFill>
              </a:rPr>
              <a:t>decision making under uncertainties</a:t>
            </a:r>
            <a:r>
              <a:rPr lang="en-US" dirty="0"/>
              <a:t>?</a:t>
            </a:r>
          </a:p>
          <a:p>
            <a:r>
              <a:rPr lang="en-US" dirty="0"/>
              <a:t>How to share lessons learned through </a:t>
            </a:r>
            <a:r>
              <a:rPr lang="en-US" dirty="0">
                <a:solidFill>
                  <a:srgbClr val="00B0F0"/>
                </a:solidFill>
              </a:rPr>
              <a:t>training and dissemination</a:t>
            </a:r>
            <a:r>
              <a:rPr lang="en-US" dirty="0" smtClean="0"/>
              <a:t>?</a:t>
            </a:r>
          </a:p>
          <a:p>
            <a:r>
              <a:rPr lang="en-US" dirty="0" smtClean="0"/>
              <a:t>Can we develop methods and tools that may become </a:t>
            </a:r>
            <a:r>
              <a:rPr lang="en-US" dirty="0" smtClean="0">
                <a:solidFill>
                  <a:srgbClr val="00B0F0"/>
                </a:solidFill>
              </a:rPr>
              <a:t>operational</a:t>
            </a:r>
            <a:r>
              <a:rPr lang="en-US" dirty="0" smtClean="0"/>
              <a:t> in future?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072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AB92F7-4E0B-4587-85B7-3A3552FC3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29" y="246436"/>
            <a:ext cx="6911975" cy="637502"/>
          </a:xfrm>
        </p:spPr>
        <p:txBody>
          <a:bodyPr/>
          <a:lstStyle/>
          <a:p>
            <a:r>
              <a:rPr lang="en-GB" dirty="0" smtClean="0"/>
              <a:t>Work packages</a:t>
            </a:r>
            <a:endParaRPr lang="en-GB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3974321-7720-480E-8790-1A2217286DB6}"/>
              </a:ext>
            </a:extLst>
          </p:cNvPr>
          <p:cNvGrpSpPr/>
          <p:nvPr/>
        </p:nvGrpSpPr>
        <p:grpSpPr>
          <a:xfrm>
            <a:off x="4427984" y="2210447"/>
            <a:ext cx="1655235" cy="2614581"/>
            <a:chOff x="3204797" y="1966547"/>
            <a:chExt cx="2414954" cy="3424604"/>
          </a:xfrm>
        </p:grpSpPr>
        <p:sp>
          <p:nvSpPr>
            <p:cNvPr id="4" name="AutoShape 2" descr="10 %">
              <a:extLst>
                <a:ext uri="{FF2B5EF4-FFF2-40B4-BE49-F238E27FC236}">
                  <a16:creationId xmlns:a16="http://schemas.microsoft.com/office/drawing/2014/main" id="{810E1BA4-861C-4DEA-86DA-26FFEF1E73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204797" y="2924908"/>
              <a:ext cx="2414954" cy="2466243"/>
            </a:xfrm>
            <a:custGeom>
              <a:avLst/>
              <a:gdLst>
                <a:gd name="G0" fmla="+- 8321 0 0"/>
                <a:gd name="G1" fmla="+- 21600 0 8321"/>
                <a:gd name="G2" fmla="*/ 8321 1 2"/>
                <a:gd name="G3" fmla="+- 21600 0 G2"/>
                <a:gd name="G4" fmla="+/ 8321 21600 2"/>
                <a:gd name="G5" fmla="+/ G1 0 2"/>
                <a:gd name="G6" fmla="*/ 21600 21600 8321"/>
                <a:gd name="G7" fmla="*/ G6 1 2"/>
                <a:gd name="G8" fmla="+- 21600 0 G7"/>
                <a:gd name="G9" fmla="*/ 21600 1 2"/>
                <a:gd name="G10" fmla="+- 8321 0 G9"/>
                <a:gd name="G11" fmla="?: G10 G8 0"/>
                <a:gd name="G12" fmla="?: G10 G7 21600"/>
                <a:gd name="T0" fmla="*/ 17439 w 21600"/>
                <a:gd name="T1" fmla="*/ 10800 h 21600"/>
                <a:gd name="T2" fmla="*/ 10800 w 21600"/>
                <a:gd name="T3" fmla="*/ 21600 h 21600"/>
                <a:gd name="T4" fmla="*/ 4161 w 21600"/>
                <a:gd name="T5" fmla="*/ 10800 h 21600"/>
                <a:gd name="T6" fmla="*/ 10800 w 21600"/>
                <a:gd name="T7" fmla="*/ 0 h 21600"/>
                <a:gd name="T8" fmla="*/ 5961 w 21600"/>
                <a:gd name="T9" fmla="*/ 5961 h 21600"/>
                <a:gd name="T10" fmla="*/ 15639 w 21600"/>
                <a:gd name="T11" fmla="*/ 1563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8321" y="21600"/>
                  </a:lnTo>
                  <a:lnTo>
                    <a:pt x="13279" y="21600"/>
                  </a:lnTo>
                  <a:lnTo>
                    <a:pt x="21600" y="0"/>
                  </a:lnTo>
                  <a:close/>
                </a:path>
              </a:pathLst>
            </a:custGeom>
            <a:pattFill prst="pct10">
              <a:fgClr>
                <a:schemeClr val="tx2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" name="AutoShape 6" descr="10 %">
              <a:extLst>
                <a:ext uri="{FF2B5EF4-FFF2-40B4-BE49-F238E27FC236}">
                  <a16:creationId xmlns:a16="http://schemas.microsoft.com/office/drawing/2014/main" id="{37365098-2AB6-427D-97FC-C3D8FBB5416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135316" y="1966547"/>
              <a:ext cx="561243" cy="965689"/>
            </a:xfrm>
            <a:custGeom>
              <a:avLst/>
              <a:gdLst>
                <a:gd name="G0" fmla="+- 1101 0 0"/>
                <a:gd name="G1" fmla="+- 21600 0 1101"/>
                <a:gd name="G2" fmla="*/ 1101 1 2"/>
                <a:gd name="G3" fmla="+- 21600 0 G2"/>
                <a:gd name="G4" fmla="+/ 1101 21600 2"/>
                <a:gd name="G5" fmla="+/ G1 0 2"/>
                <a:gd name="G6" fmla="*/ 21600 21600 1101"/>
                <a:gd name="G7" fmla="*/ G6 1 2"/>
                <a:gd name="G8" fmla="+- 21600 0 G7"/>
                <a:gd name="G9" fmla="*/ 21600 1 2"/>
                <a:gd name="G10" fmla="+- 1101 0 G9"/>
                <a:gd name="G11" fmla="?: G10 G8 0"/>
                <a:gd name="G12" fmla="?: G10 G7 21600"/>
                <a:gd name="T0" fmla="*/ 21049 w 21600"/>
                <a:gd name="T1" fmla="*/ 10800 h 21600"/>
                <a:gd name="T2" fmla="*/ 10800 w 21600"/>
                <a:gd name="T3" fmla="*/ 21600 h 21600"/>
                <a:gd name="T4" fmla="*/ 551 w 21600"/>
                <a:gd name="T5" fmla="*/ 10800 h 21600"/>
                <a:gd name="T6" fmla="*/ 10800 w 21600"/>
                <a:gd name="T7" fmla="*/ 0 h 21600"/>
                <a:gd name="T8" fmla="*/ 2351 w 21600"/>
                <a:gd name="T9" fmla="*/ 2351 h 21600"/>
                <a:gd name="T10" fmla="*/ 19249 w 21600"/>
                <a:gd name="T11" fmla="*/ 1924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101" y="21600"/>
                  </a:lnTo>
                  <a:lnTo>
                    <a:pt x="20499" y="21600"/>
                  </a:lnTo>
                  <a:lnTo>
                    <a:pt x="21600" y="0"/>
                  </a:lnTo>
                  <a:close/>
                </a:path>
              </a:pathLst>
            </a:custGeom>
            <a:pattFill prst="pct10">
              <a:fgClr>
                <a:schemeClr val="tx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358FB86E-8E28-4EFA-89B3-8D70D921C59A}"/>
              </a:ext>
            </a:extLst>
          </p:cNvPr>
          <p:cNvGrpSpPr/>
          <p:nvPr/>
        </p:nvGrpSpPr>
        <p:grpSpPr>
          <a:xfrm>
            <a:off x="3066212" y="2210447"/>
            <a:ext cx="1655236" cy="2567690"/>
            <a:chOff x="6377354" y="2013438"/>
            <a:chExt cx="1884485" cy="3368920"/>
          </a:xfrm>
        </p:grpSpPr>
        <p:sp>
          <p:nvSpPr>
            <p:cNvPr id="6" name="AutoShape 4" descr="10 %">
              <a:extLst>
                <a:ext uri="{FF2B5EF4-FFF2-40B4-BE49-F238E27FC236}">
                  <a16:creationId xmlns:a16="http://schemas.microsoft.com/office/drawing/2014/main" id="{3911F2A4-726A-4241-A2E1-DC1389E15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7354" y="2911720"/>
              <a:ext cx="1881554" cy="2470638"/>
            </a:xfrm>
            <a:custGeom>
              <a:avLst/>
              <a:gdLst>
                <a:gd name="G0" fmla="+- 8406 0 0"/>
                <a:gd name="G1" fmla="+- 21600 0 8406"/>
                <a:gd name="G2" fmla="*/ 8406 1 2"/>
                <a:gd name="G3" fmla="+- 21600 0 G2"/>
                <a:gd name="G4" fmla="+/ 8406 21600 2"/>
                <a:gd name="G5" fmla="+/ G1 0 2"/>
                <a:gd name="G6" fmla="*/ 21600 21600 8406"/>
                <a:gd name="G7" fmla="*/ G6 1 2"/>
                <a:gd name="G8" fmla="+- 21600 0 G7"/>
                <a:gd name="G9" fmla="*/ 21600 1 2"/>
                <a:gd name="G10" fmla="+- 8406 0 G9"/>
                <a:gd name="G11" fmla="?: G10 G8 0"/>
                <a:gd name="G12" fmla="?: G10 G7 21600"/>
                <a:gd name="T0" fmla="*/ 17397 w 21600"/>
                <a:gd name="T1" fmla="*/ 10800 h 21600"/>
                <a:gd name="T2" fmla="*/ 10800 w 21600"/>
                <a:gd name="T3" fmla="*/ 21600 h 21600"/>
                <a:gd name="T4" fmla="*/ 4203 w 21600"/>
                <a:gd name="T5" fmla="*/ 10800 h 21600"/>
                <a:gd name="T6" fmla="*/ 10800 w 21600"/>
                <a:gd name="T7" fmla="*/ 0 h 21600"/>
                <a:gd name="T8" fmla="*/ 6003 w 21600"/>
                <a:gd name="T9" fmla="*/ 6003 h 21600"/>
                <a:gd name="T10" fmla="*/ 15597 w 21600"/>
                <a:gd name="T11" fmla="*/ 1559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8406" y="21600"/>
                  </a:lnTo>
                  <a:lnTo>
                    <a:pt x="13194" y="21600"/>
                  </a:lnTo>
                  <a:lnTo>
                    <a:pt x="21600" y="0"/>
                  </a:lnTo>
                  <a:close/>
                </a:path>
              </a:pathLst>
            </a:custGeom>
            <a:pattFill prst="pct10">
              <a:fgClr>
                <a:schemeClr val="tx2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" name="AutoShape 5" descr="10 %">
              <a:extLst>
                <a:ext uri="{FF2B5EF4-FFF2-40B4-BE49-F238E27FC236}">
                  <a16:creationId xmlns:a16="http://schemas.microsoft.com/office/drawing/2014/main" id="{62B7D2FD-1E07-4DFE-A794-EE60852D9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7354" y="2013438"/>
              <a:ext cx="1884485" cy="902677"/>
            </a:xfrm>
            <a:custGeom>
              <a:avLst/>
              <a:gdLst>
                <a:gd name="G0" fmla="+- 0 0 0"/>
                <a:gd name="G1" fmla="+- 21600 0 0"/>
                <a:gd name="G2" fmla="*/ 0 1 2"/>
                <a:gd name="G3" fmla="+- 21600 0 G2"/>
                <a:gd name="G4" fmla="+/ 0 21600 2"/>
                <a:gd name="G5" fmla="+/ G1 0 2"/>
                <a:gd name="G6" fmla="*/ 21600 21600 0"/>
                <a:gd name="G7" fmla="*/ G6 1 2"/>
                <a:gd name="G8" fmla="+- 21600 0 G7"/>
                <a:gd name="G9" fmla="*/ 21600 1 2"/>
                <a:gd name="G10" fmla="+- 0 0 G9"/>
                <a:gd name="G11" fmla="?: G10 G8 0"/>
                <a:gd name="G12" fmla="?: G10 G7 21600"/>
                <a:gd name="T0" fmla="*/ 21600 w 21600"/>
                <a:gd name="T1" fmla="*/ 10800 h 21600"/>
                <a:gd name="T2" fmla="*/ 10800 w 21600"/>
                <a:gd name="T3" fmla="*/ 21600 h 21600"/>
                <a:gd name="T4" fmla="*/ 0 w 21600"/>
                <a:gd name="T5" fmla="*/ 10800 h 21600"/>
                <a:gd name="T6" fmla="*/ 10800 w 21600"/>
                <a:gd name="T7" fmla="*/ 0 h 21600"/>
                <a:gd name="T8" fmla="*/ 1800 w 21600"/>
                <a:gd name="T9" fmla="*/ 1800 h 21600"/>
                <a:gd name="T10" fmla="*/ 19800 w 21600"/>
                <a:gd name="T11" fmla="*/ 19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pattFill prst="pct10">
              <a:fgClr>
                <a:schemeClr val="tx2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  <p:sp>
        <p:nvSpPr>
          <p:cNvPr id="11" name="Text Box 15">
            <a:extLst>
              <a:ext uri="{FF2B5EF4-FFF2-40B4-BE49-F238E27FC236}">
                <a16:creationId xmlns:a16="http://schemas.microsoft.com/office/drawing/2014/main" id="{AE5D87CC-8DCE-4316-BF8D-C851E7BE2BD6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251520" y="1484784"/>
            <a:ext cx="715280" cy="184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16615" tIns="0" rIns="16615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GB" altLang="de-DE" sz="2215" b="1" i="1" dirty="0">
                <a:latin typeface="Arial" panose="020B0604020202020204" pitchFamily="34" charset="0"/>
              </a:rPr>
              <a:t>During the </a:t>
            </a:r>
            <a:br>
              <a:rPr lang="en-GB" altLang="de-DE" sz="2215" b="1" i="1" dirty="0">
                <a:latin typeface="Arial" panose="020B0604020202020204" pitchFamily="34" charset="0"/>
              </a:rPr>
            </a:br>
            <a:r>
              <a:rPr lang="en-GB" altLang="de-DE" sz="2215" b="1" i="1" dirty="0">
                <a:latin typeface="Arial" panose="020B0604020202020204" pitchFamily="34" charset="0"/>
              </a:rPr>
              <a:t>release</a:t>
            </a: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id="{D31416D9-320C-4AE6-AA84-B324627E85F3}"/>
              </a:ext>
            </a:extLst>
          </p:cNvPr>
          <p:cNvSpPr txBox="1">
            <a:spLocks noChangeArrowheads="1"/>
          </p:cNvSpPr>
          <p:nvPr/>
        </p:nvSpPr>
        <p:spPr bwMode="auto">
          <a:xfrm flipV="1">
            <a:off x="295481" y="3534858"/>
            <a:ext cx="715280" cy="168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16615" tIns="0" rIns="16615" bIns="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de-DE" altLang="de-DE" sz="2215" b="1" i="1" dirty="0">
                <a:latin typeface="Arial" panose="020B0604020202020204" pitchFamily="34" charset="0"/>
              </a:rPr>
              <a:t>Post </a:t>
            </a:r>
            <a:r>
              <a:rPr lang="de-DE" altLang="de-DE" sz="2215" b="1" i="1" dirty="0" err="1">
                <a:latin typeface="Arial" panose="020B0604020202020204" pitchFamily="34" charset="0"/>
              </a:rPr>
              <a:t>release</a:t>
            </a:r>
            <a:r>
              <a:rPr lang="de-DE" altLang="de-DE" sz="2215" b="1" i="1" dirty="0">
                <a:latin typeface="Arial" panose="020B0604020202020204" pitchFamily="34" charset="0"/>
              </a:rPr>
              <a:t/>
            </a:r>
            <a:br>
              <a:rPr lang="de-DE" altLang="de-DE" sz="2215" b="1" i="1" dirty="0">
                <a:latin typeface="Arial" panose="020B0604020202020204" pitchFamily="34" charset="0"/>
              </a:rPr>
            </a:br>
            <a:r>
              <a:rPr lang="de-DE" altLang="de-DE" sz="2215" b="1" i="1" dirty="0" err="1">
                <a:latin typeface="Arial" panose="020B0604020202020204" pitchFamily="34" charset="0"/>
              </a:rPr>
              <a:t>phase</a:t>
            </a:r>
            <a:r>
              <a:rPr lang="de-DE" altLang="de-DE" sz="2215" b="1" i="1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FFBE4BA-DA72-430F-ABB3-B6D903D7BBEE}"/>
              </a:ext>
            </a:extLst>
          </p:cNvPr>
          <p:cNvSpPr txBox="1"/>
          <p:nvPr/>
        </p:nvSpPr>
        <p:spPr>
          <a:xfrm>
            <a:off x="1145446" y="1733142"/>
            <a:ext cx="17416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WP1:</a:t>
            </a:r>
            <a:r>
              <a:rPr lang="en-GB" dirty="0"/>
              <a:t> Pre- and release phases (</a:t>
            </a:r>
            <a:r>
              <a:rPr lang="en-GB" b="1" dirty="0">
                <a:solidFill>
                  <a:srgbClr val="50AAE6"/>
                </a:solidFill>
              </a:rPr>
              <a:t>NERIS</a:t>
            </a:r>
            <a:r>
              <a:rPr lang="en-GB" dirty="0"/>
              <a:t>)</a:t>
            </a:r>
          </a:p>
          <a:p>
            <a:r>
              <a:rPr lang="en-GB" b="1" dirty="0"/>
              <a:t>WP2:</a:t>
            </a:r>
            <a:r>
              <a:rPr lang="en-GB" dirty="0"/>
              <a:t> </a:t>
            </a:r>
            <a:r>
              <a:rPr lang="en-US" dirty="0"/>
              <a:t>Improve the common operational picture (</a:t>
            </a:r>
            <a:r>
              <a:rPr lang="en-US" b="1" dirty="0">
                <a:solidFill>
                  <a:srgbClr val="50AAE6"/>
                </a:solidFill>
              </a:rPr>
              <a:t>EURADOS</a:t>
            </a:r>
            <a:r>
              <a:rPr lang="en-US" dirty="0"/>
              <a:t>)</a:t>
            </a:r>
          </a:p>
          <a:p>
            <a:endParaRPr lang="de-DE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0077165-A9F5-4B2B-A85C-831A54196495}"/>
              </a:ext>
            </a:extLst>
          </p:cNvPr>
          <p:cNvSpPr txBox="1"/>
          <p:nvPr/>
        </p:nvSpPr>
        <p:spPr>
          <a:xfrm>
            <a:off x="6246524" y="3116868"/>
            <a:ext cx="28614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WP3:</a:t>
            </a:r>
            <a:r>
              <a:rPr lang="en-GB" dirty="0"/>
              <a:t> Improve radioecological models (</a:t>
            </a:r>
            <a:r>
              <a:rPr lang="en-GB" b="1" dirty="0">
                <a:solidFill>
                  <a:srgbClr val="50AAE6"/>
                </a:solidFill>
              </a:rPr>
              <a:t>ALLIANCE</a:t>
            </a:r>
            <a:r>
              <a:rPr lang="en-GB" b="1" dirty="0"/>
              <a:t>)</a:t>
            </a:r>
            <a:endParaRPr lang="de-DE" dirty="0"/>
          </a:p>
          <a:p>
            <a:r>
              <a:rPr lang="en-GB" b="1" dirty="0" smtClean="0"/>
              <a:t>WP4</a:t>
            </a:r>
            <a:r>
              <a:rPr lang="en-GB" b="1" dirty="0"/>
              <a:t>:</a:t>
            </a:r>
            <a:r>
              <a:rPr lang="en-GB" dirty="0"/>
              <a:t> Transition to long term recovery (</a:t>
            </a:r>
            <a:r>
              <a:rPr lang="en-GB" b="1" dirty="0">
                <a:solidFill>
                  <a:srgbClr val="50AAE6"/>
                </a:solidFill>
              </a:rPr>
              <a:t>NERIS</a:t>
            </a:r>
            <a:r>
              <a:rPr lang="en-GB" dirty="0"/>
              <a:t>)</a:t>
            </a:r>
          </a:p>
          <a:p>
            <a:r>
              <a:rPr lang="en-GB" b="1" dirty="0"/>
              <a:t>WP5:</a:t>
            </a:r>
            <a:r>
              <a:rPr lang="en-GB" dirty="0"/>
              <a:t> Stakeholder, social and ethical aspects </a:t>
            </a:r>
            <a:r>
              <a:rPr lang="en-GB" dirty="0" smtClean="0"/>
              <a:t>(</a:t>
            </a:r>
            <a:r>
              <a:rPr lang="en-GB" b="1" dirty="0" smtClean="0">
                <a:solidFill>
                  <a:srgbClr val="50AAE6"/>
                </a:solidFill>
              </a:rPr>
              <a:t>SHARE</a:t>
            </a:r>
            <a:r>
              <a:rPr lang="en-GB" dirty="0" smtClean="0"/>
              <a:t>)</a:t>
            </a:r>
            <a:endParaRPr lang="en-GB" dirty="0"/>
          </a:p>
          <a:p>
            <a:r>
              <a:rPr lang="en-GB" b="1" dirty="0"/>
              <a:t>WP6:</a:t>
            </a:r>
            <a:r>
              <a:rPr lang="en-GB" dirty="0"/>
              <a:t> Facilitate decision making </a:t>
            </a:r>
            <a:r>
              <a:rPr lang="en-GB" dirty="0" smtClean="0"/>
              <a:t>(</a:t>
            </a:r>
            <a:r>
              <a:rPr lang="en-GB" b="1" dirty="0">
                <a:solidFill>
                  <a:srgbClr val="50AAE6"/>
                </a:solidFill>
              </a:rPr>
              <a:t>NERIS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F07DEE2-D6D2-4093-96A2-9C3989C683C3}"/>
              </a:ext>
            </a:extLst>
          </p:cNvPr>
          <p:cNvSpPr txBox="1"/>
          <p:nvPr/>
        </p:nvSpPr>
        <p:spPr>
          <a:xfrm>
            <a:off x="3044016" y="1568581"/>
            <a:ext cx="2752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B0F0"/>
                </a:solidFill>
              </a:rPr>
              <a:t>Top down-bottom-up</a:t>
            </a:r>
            <a:endParaRPr lang="en-GB" sz="2000" b="1" dirty="0">
              <a:solidFill>
                <a:srgbClr val="00B0F0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44DA6A7-EE0E-4E26-859E-5AD1E80447B0}"/>
              </a:ext>
            </a:extLst>
          </p:cNvPr>
          <p:cNvSpPr txBox="1"/>
          <p:nvPr/>
        </p:nvSpPr>
        <p:spPr>
          <a:xfrm>
            <a:off x="1870904" y="5462781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WP7:</a:t>
            </a:r>
            <a:r>
              <a:rPr lang="en-GB" dirty="0"/>
              <a:t> Education and training</a:t>
            </a:r>
          </a:p>
        </p:txBody>
      </p:sp>
    </p:spTree>
    <p:extLst>
      <p:ext uri="{BB962C8B-B14F-4D97-AF65-F5344CB8AC3E}">
        <p14:creationId xmlns:p14="http://schemas.microsoft.com/office/powerpoint/2010/main" val="1855287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Challenges 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2"/>
            <a:ext cx="8356600" cy="4966741"/>
          </a:xfrm>
        </p:spPr>
        <p:txBody>
          <a:bodyPr/>
          <a:lstStyle/>
          <a:p>
            <a:r>
              <a:rPr lang="en-GB" dirty="0" smtClean="0">
                <a:solidFill>
                  <a:srgbClr val="00B0F0"/>
                </a:solidFill>
              </a:rPr>
              <a:t>WP1 – WP3 </a:t>
            </a:r>
            <a:r>
              <a:rPr lang="en-GB" dirty="0" smtClean="0"/>
              <a:t>are simulation/model based, </a:t>
            </a:r>
            <a:r>
              <a:rPr lang="en-GB" dirty="0" smtClean="0">
                <a:solidFill>
                  <a:srgbClr val="00B0F0"/>
                </a:solidFill>
              </a:rPr>
              <a:t>WP4 – WP6 </a:t>
            </a:r>
            <a:r>
              <a:rPr lang="en-GB" dirty="0" smtClean="0"/>
              <a:t>are mainly aiming on methodological improvements with some tool development – </a:t>
            </a:r>
            <a:r>
              <a:rPr lang="en-GB" dirty="0" smtClean="0">
                <a:solidFill>
                  <a:srgbClr val="00B0F0"/>
                </a:solidFill>
              </a:rPr>
              <a:t>how to work best together</a:t>
            </a:r>
            <a:r>
              <a:rPr lang="en-GB" dirty="0" smtClean="0"/>
              <a:t>?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Results</a:t>
            </a:r>
            <a:r>
              <a:rPr lang="en-GB" dirty="0" smtClean="0"/>
              <a:t> from the first three WPs should be used in the </a:t>
            </a:r>
            <a:r>
              <a:rPr lang="en-GB" dirty="0" smtClean="0">
                <a:solidFill>
                  <a:srgbClr val="00B0F0"/>
                </a:solidFill>
              </a:rPr>
              <a:t>other</a:t>
            </a:r>
            <a:r>
              <a:rPr lang="en-GB" dirty="0" smtClean="0"/>
              <a:t> WPs – timing questions</a:t>
            </a:r>
          </a:p>
          <a:p>
            <a:r>
              <a:rPr lang="en-GB" dirty="0" smtClean="0"/>
              <a:t>WP4 – WP6 heavily rely on </a:t>
            </a:r>
            <a:r>
              <a:rPr lang="en-GB" dirty="0" smtClean="0">
                <a:solidFill>
                  <a:srgbClr val="00B0F0"/>
                </a:solidFill>
              </a:rPr>
              <a:t>stakeholder panel workshops </a:t>
            </a:r>
            <a:r>
              <a:rPr lang="en-GB" dirty="0" smtClean="0"/>
              <a:t>with different objectives and different/same people – how to organise panels in a way that resources are </a:t>
            </a:r>
            <a:r>
              <a:rPr lang="en-GB" dirty="0" smtClean="0">
                <a:solidFill>
                  <a:srgbClr val="00B0F0"/>
                </a:solidFill>
              </a:rPr>
              <a:t>not overspent </a:t>
            </a:r>
            <a:r>
              <a:rPr lang="en-GB" dirty="0" smtClean="0"/>
              <a:t>and people are </a:t>
            </a:r>
            <a:r>
              <a:rPr lang="en-GB" dirty="0" smtClean="0">
                <a:solidFill>
                  <a:srgbClr val="00B0F0"/>
                </a:solidFill>
              </a:rPr>
              <a:t>not tired </a:t>
            </a:r>
            <a:r>
              <a:rPr lang="en-GB" dirty="0" smtClean="0"/>
              <a:t>in participating in the workshops?</a:t>
            </a:r>
          </a:p>
          <a:p>
            <a:r>
              <a:rPr lang="en-GB" dirty="0" smtClean="0"/>
              <a:t>How to condense the findings into the </a:t>
            </a:r>
            <a:r>
              <a:rPr lang="en-GB" dirty="0" smtClean="0">
                <a:solidFill>
                  <a:srgbClr val="00B0F0"/>
                </a:solidFill>
              </a:rPr>
              <a:t>operational aspects </a:t>
            </a:r>
            <a:r>
              <a:rPr lang="en-GB" dirty="0" smtClean="0"/>
              <a:t>of emergency management and long term rehabilitation?</a:t>
            </a:r>
          </a:p>
          <a:p>
            <a:r>
              <a:rPr lang="en-GB" dirty="0" smtClean="0"/>
              <a:t>There are so </a:t>
            </a:r>
            <a:r>
              <a:rPr lang="en-GB" dirty="0" smtClean="0">
                <a:solidFill>
                  <a:srgbClr val="00B0F0"/>
                </a:solidFill>
              </a:rPr>
              <a:t>many uncertainties </a:t>
            </a:r>
            <a:r>
              <a:rPr lang="en-GB" dirty="0" smtClean="0"/>
              <a:t>– which are most important that we should work on them in CONFIDENCE?</a:t>
            </a:r>
          </a:p>
          <a:p>
            <a:r>
              <a:rPr lang="en-GB" dirty="0" smtClean="0"/>
              <a:t>Do we improve </a:t>
            </a:r>
            <a:r>
              <a:rPr lang="en-GB" dirty="0" smtClean="0">
                <a:solidFill>
                  <a:srgbClr val="00B0F0"/>
                </a:solidFill>
              </a:rPr>
              <a:t>operational</a:t>
            </a:r>
            <a:r>
              <a:rPr lang="en-GB" dirty="0" smtClean="0"/>
              <a:t> decision making with our work or is this purely a </a:t>
            </a:r>
            <a:r>
              <a:rPr lang="en-GB" dirty="0" smtClean="0">
                <a:solidFill>
                  <a:srgbClr val="00B0F0"/>
                </a:solidFill>
              </a:rPr>
              <a:t>research</a:t>
            </a:r>
            <a:r>
              <a:rPr lang="en-GB" dirty="0" smtClean="0"/>
              <a:t> activity?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5576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Opportunities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0525" y="1124744"/>
            <a:ext cx="8500367" cy="5182766"/>
          </a:xfrm>
        </p:spPr>
        <p:txBody>
          <a:bodyPr/>
          <a:lstStyle/>
          <a:p>
            <a:r>
              <a:rPr lang="en-GB" dirty="0" smtClean="0"/>
              <a:t>Uncertainties at </a:t>
            </a:r>
            <a:r>
              <a:rPr lang="en-GB" dirty="0" smtClean="0">
                <a:solidFill>
                  <a:srgbClr val="00B0F0"/>
                </a:solidFill>
              </a:rPr>
              <a:t>different stages </a:t>
            </a:r>
            <a:r>
              <a:rPr lang="en-GB" dirty="0" smtClean="0"/>
              <a:t>and </a:t>
            </a:r>
            <a:r>
              <a:rPr lang="en-GB" dirty="0" smtClean="0">
                <a:solidFill>
                  <a:srgbClr val="00B0F0"/>
                </a:solidFill>
              </a:rPr>
              <a:t>different levels </a:t>
            </a:r>
            <a:r>
              <a:rPr lang="en-GB" dirty="0" smtClean="0"/>
              <a:t>were investigated and possible solutions identified</a:t>
            </a:r>
          </a:p>
          <a:p>
            <a:r>
              <a:rPr lang="en-GB" dirty="0" smtClean="0"/>
              <a:t>Members from many </a:t>
            </a:r>
            <a:r>
              <a:rPr lang="en-GB" dirty="0" smtClean="0">
                <a:solidFill>
                  <a:srgbClr val="00B0F0"/>
                </a:solidFill>
              </a:rPr>
              <a:t>different research organisations/platforms </a:t>
            </a:r>
            <a:r>
              <a:rPr lang="en-GB" dirty="0" smtClean="0"/>
              <a:t>joined CONFIDENCE bringing in a vast knowledge in areas important for decision making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Stakeholders</a:t>
            </a:r>
            <a:r>
              <a:rPr lang="en-GB" dirty="0" smtClean="0"/>
              <a:t> from different countries and different levels (local to international) bring in their </a:t>
            </a:r>
            <a:r>
              <a:rPr lang="en-GB" dirty="0" smtClean="0">
                <a:solidFill>
                  <a:srgbClr val="00B0F0"/>
                </a:solidFill>
              </a:rPr>
              <a:t>views and needs to be considered </a:t>
            </a:r>
            <a:r>
              <a:rPr lang="en-GB" dirty="0" smtClean="0"/>
              <a:t>in emergency management and long term rehabilitation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Improvements</a:t>
            </a:r>
            <a:r>
              <a:rPr lang="en-GB" dirty="0" smtClean="0"/>
              <a:t> in simulation models, tools and methods can be immediately discussed with </a:t>
            </a:r>
            <a:r>
              <a:rPr lang="en-GB" dirty="0" smtClean="0">
                <a:solidFill>
                  <a:srgbClr val="00B0F0"/>
                </a:solidFill>
              </a:rPr>
              <a:t>stakeholders</a:t>
            </a:r>
            <a:r>
              <a:rPr lang="en-GB" dirty="0" smtClean="0"/>
              <a:t> in the various </a:t>
            </a:r>
            <a:r>
              <a:rPr lang="en-GB" dirty="0" smtClean="0">
                <a:solidFill>
                  <a:srgbClr val="00B0F0"/>
                </a:solidFill>
              </a:rPr>
              <a:t>panels</a:t>
            </a:r>
          </a:p>
          <a:p>
            <a:r>
              <a:rPr lang="en-GB" dirty="0" smtClean="0"/>
              <a:t>State of the art </a:t>
            </a:r>
            <a:r>
              <a:rPr lang="en-GB" dirty="0" smtClean="0">
                <a:solidFill>
                  <a:srgbClr val="00B0F0"/>
                </a:solidFill>
              </a:rPr>
              <a:t>research</a:t>
            </a:r>
            <a:r>
              <a:rPr lang="en-GB" dirty="0" smtClean="0"/>
              <a:t> can be disseminated via </a:t>
            </a:r>
            <a:r>
              <a:rPr lang="en-GB" dirty="0" smtClean="0">
                <a:solidFill>
                  <a:srgbClr val="00B0F0"/>
                </a:solidFill>
              </a:rPr>
              <a:t>training programs</a:t>
            </a:r>
          </a:p>
          <a:p>
            <a:r>
              <a:rPr lang="en-GB" dirty="0" smtClean="0"/>
              <a:t>Operational simulation models, decision support systems, and recommendations integrate </a:t>
            </a:r>
            <a:r>
              <a:rPr lang="en-GB" dirty="0" smtClean="0">
                <a:solidFill>
                  <a:srgbClr val="00B0F0"/>
                </a:solidFill>
              </a:rPr>
              <a:t>results from CONFIDENCE for operational</a:t>
            </a:r>
            <a:r>
              <a:rPr lang="en-GB" dirty="0" smtClean="0"/>
              <a:t> use</a:t>
            </a:r>
          </a:p>
          <a:p>
            <a:r>
              <a:rPr lang="en-GB" dirty="0" smtClean="0"/>
              <a:t>Application of tools in other projects: the </a:t>
            </a:r>
            <a:r>
              <a:rPr lang="en-GB" dirty="0" smtClean="0">
                <a:solidFill>
                  <a:srgbClr val="00B0F0"/>
                </a:solidFill>
              </a:rPr>
              <a:t>MCDA</a:t>
            </a:r>
            <a:r>
              <a:rPr lang="en-GB" dirty="0" smtClean="0"/>
              <a:t> of CONIDENCE will </a:t>
            </a:r>
            <a:r>
              <a:rPr lang="en-GB" dirty="0"/>
              <a:t>be applied in the </a:t>
            </a:r>
            <a:r>
              <a:rPr lang="en-GB" dirty="0">
                <a:solidFill>
                  <a:srgbClr val="00B0F0"/>
                </a:solidFill>
              </a:rPr>
              <a:t>IAEA-ENVIRONET MAESTRI </a:t>
            </a:r>
            <a:r>
              <a:rPr lang="en-GB" dirty="0" smtClean="0"/>
              <a:t>project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2880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4666227"/>
            <a:ext cx="1926731" cy="122311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3375"/>
            <a:ext cx="6911975" cy="561975"/>
          </a:xfrm>
        </p:spPr>
        <p:txBody>
          <a:bodyPr/>
          <a:lstStyle/>
          <a:p>
            <a:r>
              <a:rPr lang="en-GB" dirty="0" smtClean="0"/>
              <a:t>WP1: Early phase issues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0799" y="1196752"/>
            <a:ext cx="4695258" cy="5112568"/>
          </a:xfrm>
        </p:spPr>
        <p:txBody>
          <a:bodyPr/>
          <a:lstStyle/>
          <a:p>
            <a:r>
              <a:rPr lang="en-GB" dirty="0" smtClean="0"/>
              <a:t>What are the </a:t>
            </a:r>
            <a:r>
              <a:rPr lang="en-GB" dirty="0" smtClean="0">
                <a:solidFill>
                  <a:srgbClr val="00B0F0"/>
                </a:solidFill>
              </a:rPr>
              <a:t>key drivers </a:t>
            </a:r>
            <a:r>
              <a:rPr lang="en-GB" dirty="0"/>
              <a:t>for </a:t>
            </a:r>
            <a:r>
              <a:rPr lang="en-GB" dirty="0" smtClean="0"/>
              <a:t>uncertainties</a:t>
            </a:r>
            <a:r>
              <a:rPr lang="en-GB" dirty="0"/>
              <a:t> </a:t>
            </a:r>
            <a:r>
              <a:rPr lang="en-GB" dirty="0" smtClean="0"/>
              <a:t>and how can they be handled in simulation models?</a:t>
            </a:r>
          </a:p>
          <a:p>
            <a:r>
              <a:rPr lang="en-GB" dirty="0" smtClean="0"/>
              <a:t>Is the </a:t>
            </a:r>
            <a:r>
              <a:rPr lang="en-GB" dirty="0" smtClean="0">
                <a:solidFill>
                  <a:srgbClr val="00B0F0"/>
                </a:solidFill>
              </a:rPr>
              <a:t>ensemble </a:t>
            </a:r>
            <a:r>
              <a:rPr lang="en-GB" dirty="0">
                <a:solidFill>
                  <a:srgbClr val="00B0F0"/>
                </a:solidFill>
              </a:rPr>
              <a:t>approach </a:t>
            </a:r>
            <a:r>
              <a:rPr lang="en-GB" dirty="0" smtClean="0"/>
              <a:t>appropriate to </a:t>
            </a:r>
            <a:r>
              <a:rPr lang="en-GB" dirty="0"/>
              <a:t>describe uncertainties from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the key drivers and can these uncertainties propagated through </a:t>
            </a:r>
            <a:r>
              <a:rPr lang="en-GB" dirty="0"/>
              <a:t>ADMs to </a:t>
            </a:r>
            <a:r>
              <a:rPr lang="en-GB" dirty="0" smtClean="0">
                <a:solidFill>
                  <a:srgbClr val="00B0F0"/>
                </a:solidFill>
              </a:rPr>
              <a:t>dose </a:t>
            </a:r>
            <a:r>
              <a:rPr lang="en-GB" dirty="0">
                <a:solidFill>
                  <a:srgbClr val="00B0F0"/>
                </a:solidFill>
              </a:rPr>
              <a:t>and food chain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models?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Hypothetical accidents </a:t>
            </a:r>
            <a:r>
              <a:rPr lang="en-GB" dirty="0" smtClean="0"/>
              <a:t>in Europe (Norway, the Netherlands) were </a:t>
            </a:r>
            <a:br>
              <a:rPr lang="en-GB" dirty="0" smtClean="0"/>
            </a:br>
            <a:r>
              <a:rPr lang="en-GB" dirty="0" smtClean="0"/>
              <a:t>used to test the approach</a:t>
            </a:r>
          </a:p>
          <a:p>
            <a:r>
              <a:rPr lang="en-GB" dirty="0" smtClean="0"/>
              <a:t>The </a:t>
            </a:r>
            <a:r>
              <a:rPr lang="en-GB" dirty="0" smtClean="0">
                <a:solidFill>
                  <a:srgbClr val="00B0F0"/>
                </a:solidFill>
              </a:rPr>
              <a:t>Fukushima</a:t>
            </a:r>
            <a:r>
              <a:rPr lang="en-GB" dirty="0" smtClean="0"/>
              <a:t> scenario was</a:t>
            </a:r>
            <a:br>
              <a:rPr lang="en-GB" dirty="0" smtClean="0"/>
            </a:br>
            <a:r>
              <a:rPr lang="en-GB" dirty="0" smtClean="0"/>
              <a:t>taken to compare model results</a:t>
            </a:r>
            <a:br>
              <a:rPr lang="en-GB" dirty="0" smtClean="0"/>
            </a:br>
            <a:r>
              <a:rPr lang="en-GB" dirty="0" smtClean="0"/>
              <a:t>with observations</a:t>
            </a:r>
          </a:p>
          <a:p>
            <a:r>
              <a:rPr lang="en-GB" dirty="0" smtClean="0">
                <a:solidFill>
                  <a:srgbClr val="00B0F0"/>
                </a:solidFill>
              </a:rPr>
              <a:t>Operational</a:t>
            </a:r>
            <a:r>
              <a:rPr lang="en-GB" dirty="0" smtClean="0"/>
              <a:t> guidelines are needed</a:t>
            </a:r>
          </a:p>
          <a:p>
            <a:endParaRPr lang="en-GB" dirty="0" smtClean="0"/>
          </a:p>
        </p:txBody>
      </p:sp>
      <p:pic>
        <p:nvPicPr>
          <p:cNvPr id="4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807" y="1291631"/>
            <a:ext cx="3439744" cy="1341452"/>
          </a:xfrm>
          <a:prstGeom prst="rect">
            <a:avLst/>
          </a:prstGeom>
        </p:spPr>
      </p:pic>
      <p:grpSp>
        <p:nvGrpSpPr>
          <p:cNvPr id="6" name="Groupe 14"/>
          <p:cNvGrpSpPr/>
          <p:nvPr/>
        </p:nvGrpSpPr>
        <p:grpSpPr>
          <a:xfrm>
            <a:off x="6440859" y="3045021"/>
            <a:ext cx="2508885" cy="1621206"/>
            <a:chOff x="6635115" y="1363494"/>
            <a:chExt cx="2508885" cy="162120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42"/>
            <a:stretch/>
          </p:blipFill>
          <p:spPr bwMode="auto">
            <a:xfrm>
              <a:off x="6635115" y="1363494"/>
              <a:ext cx="2508885" cy="162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7258050" y="1439068"/>
              <a:ext cx="118300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baseline="30000" dirty="0">
                  <a:solidFill>
                    <a:schemeClr val="accent2"/>
                  </a:solidFill>
                </a:rPr>
                <a:t>Plume trajectory and rain – 10 members</a:t>
              </a:r>
            </a:p>
            <a:p>
              <a:r>
                <a:rPr lang="en-US" sz="1200" b="1" baseline="30000" dirty="0">
                  <a:solidFill>
                    <a:schemeClr val="accent2"/>
                  </a:solidFill>
                </a:rPr>
                <a:t>(HARMONIE ensemble)</a:t>
              </a:r>
              <a:endParaRPr lang="fr-FR" sz="1200" b="1" dirty="0"/>
            </a:p>
          </p:txBody>
        </p:sp>
      </p:grpSp>
      <p:grpSp>
        <p:nvGrpSpPr>
          <p:cNvPr id="9" name="Groupe 13"/>
          <p:cNvGrpSpPr/>
          <p:nvPr/>
        </p:nvGrpSpPr>
        <p:grpSpPr>
          <a:xfrm>
            <a:off x="6511371" y="4666227"/>
            <a:ext cx="2464905" cy="1608307"/>
            <a:chOff x="4839896" y="4727137"/>
            <a:chExt cx="2625404" cy="171303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839896" y="4727137"/>
              <a:ext cx="2625404" cy="17130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1"/>
            <p:cNvSpPr/>
            <p:nvPr/>
          </p:nvSpPr>
          <p:spPr>
            <a:xfrm>
              <a:off x="4984168" y="5768583"/>
              <a:ext cx="1546275" cy="557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 baseline="30000" dirty="0">
                  <a:solidFill>
                    <a:schemeClr val="accent2"/>
                  </a:solidFill>
                </a:rPr>
                <a:t>Probability map of threshold exceedance for Cs-137 deposition (10 </a:t>
              </a:r>
              <a:r>
                <a:rPr lang="en-US" sz="1200" b="1" baseline="30000" dirty="0" err="1">
                  <a:solidFill>
                    <a:schemeClr val="accent2"/>
                  </a:solidFill>
                </a:rPr>
                <a:t>kBq</a:t>
              </a:r>
              <a:r>
                <a:rPr lang="en-US" sz="1200" b="1" baseline="30000" dirty="0">
                  <a:solidFill>
                    <a:schemeClr val="accent2"/>
                  </a:solidFill>
                </a:rPr>
                <a:t>/m2) </a:t>
              </a:r>
              <a:endParaRPr lang="fr-FR" sz="1200" b="1" dirty="0"/>
            </a:p>
          </p:txBody>
        </p:sp>
      </p:grpSp>
      <p:grpSp>
        <p:nvGrpSpPr>
          <p:cNvPr id="12" name="Groupe 22"/>
          <p:cNvGrpSpPr/>
          <p:nvPr/>
        </p:nvGrpSpPr>
        <p:grpSpPr>
          <a:xfrm>
            <a:off x="4717562" y="3015606"/>
            <a:ext cx="1943411" cy="1509852"/>
            <a:chOff x="4994910" y="3074579"/>
            <a:chExt cx="1943411" cy="150985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94910" y="3074579"/>
              <a:ext cx="1943411" cy="15098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Rectangle 19"/>
            <p:cNvSpPr/>
            <p:nvPr/>
          </p:nvSpPr>
          <p:spPr>
            <a:xfrm>
              <a:off x="5692140" y="3939048"/>
              <a:ext cx="1175719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900" b="1" baseline="30000" dirty="0">
                  <a:solidFill>
                    <a:schemeClr val="accent2"/>
                  </a:solidFill>
                </a:rPr>
                <a:t>131</a:t>
              </a:r>
              <a:r>
                <a:rPr lang="en-US" sz="900" b="1" dirty="0">
                  <a:solidFill>
                    <a:schemeClr val="accent2"/>
                  </a:solidFill>
                </a:rPr>
                <a:t>I released quantity (</a:t>
              </a:r>
              <a:r>
                <a:rPr lang="en-US" sz="900" b="1" dirty="0" err="1">
                  <a:solidFill>
                    <a:schemeClr val="accent2"/>
                  </a:solidFill>
                </a:rPr>
                <a:t>Bq</a:t>
              </a:r>
              <a:r>
                <a:rPr lang="en-US" sz="900" b="1" dirty="0">
                  <a:solidFill>
                    <a:schemeClr val="accent2"/>
                  </a:solidFill>
                </a:rPr>
                <a:t>) – 150 source terms</a:t>
              </a:r>
              <a:endParaRPr lang="fr-FR" sz="9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7890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1621</Words>
  <Application>Microsoft Office PowerPoint</Application>
  <PresentationFormat>Bildschirmpräsentation (4:3)</PresentationFormat>
  <Paragraphs>177</Paragraphs>
  <Slides>21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Arial</vt:lpstr>
      <vt:lpstr>Calibri</vt:lpstr>
      <vt:lpstr>Interstate-Regular</vt:lpstr>
      <vt:lpstr>Times New Roman</vt:lpstr>
      <vt:lpstr>KIT-PPT_Master_en_2016</vt:lpstr>
      <vt:lpstr>PowerPoint-Präsentation</vt:lpstr>
      <vt:lpstr>Introduction</vt:lpstr>
      <vt:lpstr>Background</vt:lpstr>
      <vt:lpstr>Phases of an event (adapted from NERIS SRA)</vt:lpstr>
      <vt:lpstr>Research Question(s)</vt:lpstr>
      <vt:lpstr>Work packages</vt:lpstr>
      <vt:lpstr>Challenges </vt:lpstr>
      <vt:lpstr>Opportunities</vt:lpstr>
      <vt:lpstr>WP1: Early phase issues</vt:lpstr>
      <vt:lpstr>WP2: Combining simulations and measurements</vt:lpstr>
      <vt:lpstr>WP3: Radioecological models</vt:lpstr>
      <vt:lpstr>WP4: Stakeholder engagement and strategies</vt:lpstr>
      <vt:lpstr>WP5: Social and ethical aspects</vt:lpstr>
      <vt:lpstr>WP6: Formal decision aiding tools</vt:lpstr>
      <vt:lpstr>WP7 - Education and Training</vt:lpstr>
      <vt:lpstr>Endpoints</vt:lpstr>
      <vt:lpstr>Papers and conferences</vt:lpstr>
      <vt:lpstr>First conclusion</vt:lpstr>
      <vt:lpstr>Further Steps</vt:lpstr>
      <vt:lpstr>CONFIDENCE Dissemination workshop</vt:lpstr>
      <vt:lpstr>PowerPoint-Präsentation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Raskob, Wolfgang (IKET)</cp:lastModifiedBy>
  <cp:revision>190</cp:revision>
  <dcterms:created xsi:type="dcterms:W3CDTF">2015-12-14T06:33:20Z</dcterms:created>
  <dcterms:modified xsi:type="dcterms:W3CDTF">2019-11-28T06:53:17Z</dcterms:modified>
</cp:coreProperties>
</file>