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handoutMasterIdLst>
    <p:handoutMasterId r:id="rId28"/>
  </p:handoutMasterIdLst>
  <p:sldIdLst>
    <p:sldId id="264" r:id="rId5"/>
    <p:sldId id="549" r:id="rId6"/>
    <p:sldId id="559" r:id="rId7"/>
    <p:sldId id="560" r:id="rId8"/>
    <p:sldId id="561" r:id="rId9"/>
    <p:sldId id="571" r:id="rId10"/>
    <p:sldId id="572" r:id="rId11"/>
    <p:sldId id="562" r:id="rId12"/>
    <p:sldId id="564" r:id="rId13"/>
    <p:sldId id="565" r:id="rId14"/>
    <p:sldId id="566" r:id="rId15"/>
    <p:sldId id="567" r:id="rId16"/>
    <p:sldId id="568" r:id="rId17"/>
    <p:sldId id="569" r:id="rId18"/>
    <p:sldId id="577" r:id="rId19"/>
    <p:sldId id="578" r:id="rId20"/>
    <p:sldId id="582" r:id="rId21"/>
    <p:sldId id="579" r:id="rId22"/>
    <p:sldId id="575" r:id="rId23"/>
    <p:sldId id="576" r:id="rId24"/>
    <p:sldId id="580" r:id="rId25"/>
    <p:sldId id="581" r:id="rId26"/>
  </p:sldIdLst>
  <p:sldSz cx="9144000" cy="6858000" type="screen4x3"/>
  <p:notesSz cx="6805613" cy="9939338"/>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31">
          <p15:clr>
            <a:srgbClr val="A4A3A4"/>
          </p15:clr>
        </p15:guide>
        <p15:guide id="2" pos="21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A8"/>
    <a:srgbClr val="FA8214"/>
    <a:srgbClr val="50AAE6"/>
    <a:srgbClr val="CBDDD8"/>
    <a:srgbClr val="009682"/>
    <a:srgbClr val="5A6EB4"/>
    <a:srgbClr val="A00078"/>
    <a:srgbClr val="A01E28"/>
    <a:srgbClr val="A08232"/>
    <a:srgbClr val="DCA0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E20673-957D-471E-89BD-280AD5662C78}" v="1" dt="2019-11-29T13:01:13.566"/>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88" autoAdjust="0"/>
    <p:restoredTop sz="95153" autoAdjust="0"/>
  </p:normalViewPr>
  <p:slideViewPr>
    <p:cSldViewPr>
      <p:cViewPr varScale="1">
        <p:scale>
          <a:sx n="84" d="100"/>
          <a:sy n="84" d="100"/>
        </p:scale>
        <p:origin x="-84" y="-672"/>
      </p:cViewPr>
      <p:guideLst>
        <p:guide orient="horz" pos="2160"/>
        <p:guide pos="2880"/>
      </p:guideLst>
    </p:cSldViewPr>
  </p:slideViewPr>
  <p:outlineViewPr>
    <p:cViewPr>
      <p:scale>
        <a:sx n="33" d="100"/>
        <a:sy n="33" d="100"/>
      </p:scale>
      <p:origin x="0" y="-12072"/>
    </p:cViewPr>
  </p:outlineViewPr>
  <p:notesTextViewPr>
    <p:cViewPr>
      <p:scale>
        <a:sx n="1" d="1"/>
        <a:sy n="1" d="1"/>
      </p:scale>
      <p:origin x="0" y="0"/>
    </p:cViewPr>
  </p:notesTextViewPr>
  <p:notesViewPr>
    <p:cSldViewPr>
      <p:cViewPr varScale="1">
        <p:scale>
          <a:sx n="84" d="100"/>
          <a:sy n="84" d="100"/>
        </p:scale>
        <p:origin x="-1218" y="-8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borah H Oughton" userId="6409811c-3180-4550-a72c-2dc46963e82c" providerId="ADAL" clId="{C8E20673-957D-471E-89BD-280AD5662C78}"/>
    <pc:docChg chg="custSel modSld sldOrd">
      <pc:chgData name="Deborah H Oughton" userId="6409811c-3180-4550-a72c-2dc46963e82c" providerId="ADAL" clId="{C8E20673-957D-471E-89BD-280AD5662C78}" dt="2019-11-29T13:04:31.107" v="118" actId="20577"/>
      <pc:docMkLst>
        <pc:docMk/>
      </pc:docMkLst>
      <pc:sldChg chg="modSp">
        <pc:chgData name="Deborah H Oughton" userId="6409811c-3180-4550-a72c-2dc46963e82c" providerId="ADAL" clId="{C8E20673-957D-471E-89BD-280AD5662C78}" dt="2019-11-29T13:04:31.107" v="118" actId="20577"/>
        <pc:sldMkLst>
          <pc:docMk/>
          <pc:sldMk cId="1576982353" sldId="575"/>
        </pc:sldMkLst>
        <pc:spChg chg="mod">
          <ac:chgData name="Deborah H Oughton" userId="6409811c-3180-4550-a72c-2dc46963e82c" providerId="ADAL" clId="{C8E20673-957D-471E-89BD-280AD5662C78}" dt="2019-11-29T13:04:31.107" v="118" actId="20577"/>
          <ac:spMkLst>
            <pc:docMk/>
            <pc:sldMk cId="1576982353" sldId="575"/>
            <ac:spMk id="3" creationId="{00000000-0000-0000-0000-000000000000}"/>
          </ac:spMkLst>
        </pc:spChg>
      </pc:sldChg>
      <pc:sldChg chg="modSp ord">
        <pc:chgData name="Deborah H Oughton" userId="6409811c-3180-4550-a72c-2dc46963e82c" providerId="ADAL" clId="{C8E20673-957D-471E-89BD-280AD5662C78}" dt="2019-11-29T13:01:13.566" v="2"/>
        <pc:sldMkLst>
          <pc:docMk/>
          <pc:sldMk cId="1763989754" sldId="582"/>
        </pc:sldMkLst>
        <pc:spChg chg="mod">
          <ac:chgData name="Deborah H Oughton" userId="6409811c-3180-4550-a72c-2dc46963e82c" providerId="ADAL" clId="{C8E20673-957D-471E-89BD-280AD5662C78}" dt="2019-11-29T12:52:45.996" v="1" actId="20577"/>
          <ac:spMkLst>
            <pc:docMk/>
            <pc:sldMk cId="1763989754" sldId="582"/>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4" name="Rectangle 4"/>
          <p:cNvSpPr>
            <a:spLocks noGrp="1" noRot="1" noChangeAspect="1" noChangeArrowheads="1" noTextEdit="1"/>
          </p:cNvSpPr>
          <p:nvPr>
            <p:ph type="sldImg" idx="2"/>
          </p:nvPr>
        </p:nvSpPr>
        <p:spPr bwMode="auto">
          <a:xfrm>
            <a:off x="920750" y="746125"/>
            <a:ext cx="4965700" cy="3725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0562" y="4721186"/>
            <a:ext cx="5444490" cy="447270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9" name="Rectangle 7"/>
          <p:cNvSpPr>
            <a:spLocks noGrp="1" noChangeArrowheads="1"/>
          </p:cNvSpPr>
          <p:nvPr>
            <p:ph type="sldNum" sz="quarter" idx="5"/>
          </p:nvPr>
        </p:nvSpPr>
        <p:spPr bwMode="auto">
          <a:xfrm>
            <a:off x="3854939" y="9440646"/>
            <a:ext cx="2949099" cy="49696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9" name="Picture 1" descr="image00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79513" y="163354"/>
            <a:ext cx="1800200" cy="81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Grafik 6"/>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876255" y="210331"/>
            <a:ext cx="2016225" cy="7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506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2477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69217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229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pPr eaLnBrk="1" hangingPunct="1">
                <a:spcBef>
                  <a:spcPct val="50000"/>
                </a:spcBef>
                <a:defRPr/>
              </a:pPr>
              <a:t>‹#›</a:t>
            </a:fld>
            <a:endParaRPr lang="de-DE" altLang="de-DE" sz="900" b="1" dirty="0"/>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C3537D76-9062-4DA0-8EE2-55FF8FCB1371}" type="datetime1">
              <a:rPr lang="de-DE" altLang="de-DE" sz="900" smtClean="0"/>
              <a:pPr eaLnBrk="1" hangingPunct="1">
                <a:defRPr/>
              </a:pPr>
              <a:t>29.11.2019</a:t>
            </a:fld>
            <a:endParaRPr lang="de-DE" altLang="de-DE" sz="900" dirty="0"/>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4"/>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8" name="Picture 1" descr="image00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675937" y="135623"/>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afik 6"/>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a:off x="7675938" y="676641"/>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jpeg"/><Relationship Id="rId11" Type="http://schemas.openxmlformats.org/officeDocument/2006/relationships/image" Target="../media/image17.pn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png"/><Relationship Id="rId9" Type="http://schemas.openxmlformats.org/officeDocument/2006/relationships/image" Target="../media/image15.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gif"/><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95288" y="1268760"/>
            <a:ext cx="8389937"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90000"/>
              </a:lnSpc>
            </a:pPr>
            <a:r>
              <a:rPr lang="en-US" altLang="de-DE" sz="2600" dirty="0">
                <a:solidFill>
                  <a:schemeClr val="tx2"/>
                </a:solidFill>
              </a:rPr>
              <a:t>Education and training activities </a:t>
            </a:r>
          </a:p>
        </p:txBody>
      </p:sp>
      <p:sp>
        <p:nvSpPr>
          <p:cNvPr id="3075" name="Rectangle 3"/>
          <p:cNvSpPr>
            <a:spLocks noChangeArrowheads="1"/>
          </p:cNvSpPr>
          <p:nvPr/>
        </p:nvSpPr>
        <p:spPr bwMode="auto">
          <a:xfrm>
            <a:off x="396875" y="2349500"/>
            <a:ext cx="83708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Blip>
                <a:blip r:embed="rId2"/>
              </a:buBlip>
              <a:defRPr sz="2000">
                <a:solidFill>
                  <a:schemeClr val="tx1"/>
                </a:solidFill>
                <a:latin typeface="Arial" charset="0"/>
              </a:defRPr>
            </a:lvl1pPr>
            <a:lvl2pPr marL="742950" indent="-285750">
              <a:spcBef>
                <a:spcPct val="20000"/>
              </a:spcBef>
              <a:buBlip>
                <a:blip r:embed="rId3"/>
              </a:buBlip>
              <a:defRPr>
                <a:solidFill>
                  <a:schemeClr val="tx1"/>
                </a:solidFill>
                <a:latin typeface="Arial" charset="0"/>
              </a:defRPr>
            </a:lvl2pPr>
            <a:lvl3pPr marL="1143000" indent="-228600">
              <a:spcBef>
                <a:spcPct val="20000"/>
              </a:spcBef>
              <a:buBlip>
                <a:blip r:embed="rId4"/>
              </a:buBlip>
              <a:defRPr sz="1600">
                <a:solidFill>
                  <a:schemeClr val="tx1"/>
                </a:solidFill>
                <a:latin typeface="Arial" charset="0"/>
              </a:defRPr>
            </a:lvl3pPr>
            <a:lvl4pPr marL="1600200" indent="-228600">
              <a:spcBef>
                <a:spcPct val="20000"/>
              </a:spcBef>
              <a:buBlip>
                <a:blip r:embed="rId4"/>
              </a:buBlip>
              <a:defRPr sz="1600">
                <a:solidFill>
                  <a:schemeClr val="tx1"/>
                </a:solidFill>
                <a:latin typeface="Arial" charset="0"/>
              </a:defRPr>
            </a:lvl4pPr>
            <a:lvl5pPr marL="2057400" indent="-228600">
              <a:spcBef>
                <a:spcPct val="20000"/>
              </a:spcBef>
              <a:buBlip>
                <a:blip r:embed="rId4"/>
              </a:buBlip>
              <a:defRPr sz="1600">
                <a:solidFill>
                  <a:schemeClr val="tx1"/>
                </a:solidFill>
                <a:latin typeface="Arial" charset="0"/>
              </a:defRPr>
            </a:lvl5pPr>
            <a:lvl6pPr marL="2514600" indent="-228600" fontAlgn="base">
              <a:spcBef>
                <a:spcPct val="20000"/>
              </a:spcBef>
              <a:spcAft>
                <a:spcPct val="0"/>
              </a:spcAft>
              <a:buBlip>
                <a:blip r:embed="rId4"/>
              </a:buBlip>
              <a:defRPr sz="1600">
                <a:solidFill>
                  <a:schemeClr val="tx1"/>
                </a:solidFill>
                <a:latin typeface="Arial" charset="0"/>
              </a:defRPr>
            </a:lvl6pPr>
            <a:lvl7pPr marL="2971800" indent="-228600" fontAlgn="base">
              <a:spcBef>
                <a:spcPct val="20000"/>
              </a:spcBef>
              <a:spcAft>
                <a:spcPct val="0"/>
              </a:spcAft>
              <a:buBlip>
                <a:blip r:embed="rId4"/>
              </a:buBlip>
              <a:defRPr sz="1600">
                <a:solidFill>
                  <a:schemeClr val="tx1"/>
                </a:solidFill>
                <a:latin typeface="Arial" charset="0"/>
              </a:defRPr>
            </a:lvl7pPr>
            <a:lvl8pPr marL="3429000" indent="-228600" fontAlgn="base">
              <a:spcBef>
                <a:spcPct val="20000"/>
              </a:spcBef>
              <a:spcAft>
                <a:spcPct val="0"/>
              </a:spcAft>
              <a:buBlip>
                <a:blip r:embed="rId4"/>
              </a:buBlip>
              <a:defRPr sz="1600">
                <a:solidFill>
                  <a:schemeClr val="tx1"/>
                </a:solidFill>
                <a:latin typeface="Arial" charset="0"/>
              </a:defRPr>
            </a:lvl8pPr>
            <a:lvl9pPr marL="3886200" indent="-228600" fontAlgn="base">
              <a:spcBef>
                <a:spcPct val="20000"/>
              </a:spcBef>
              <a:spcAft>
                <a:spcPct val="0"/>
              </a:spcAft>
              <a:buBlip>
                <a:blip r:embed="rId4"/>
              </a:buBlip>
              <a:defRPr sz="1600">
                <a:solidFill>
                  <a:schemeClr val="tx1"/>
                </a:solidFill>
                <a:latin typeface="Arial" charset="0"/>
              </a:defRPr>
            </a:lvl9pPr>
          </a:lstStyle>
          <a:p>
            <a:pPr algn="ctr" eaLnBrk="1" hangingPunct="1">
              <a:spcBef>
                <a:spcPct val="50000"/>
              </a:spcBef>
              <a:buNone/>
            </a:pPr>
            <a:r>
              <a:rPr lang="it-IT" altLang="de-DE" sz="1600" noProof="1"/>
              <a:t>T. Duranova (VUJE), N. Beresford (UK</a:t>
            </a:r>
            <a:r>
              <a:rPr lang="it-IT" altLang="de-DE" sz="1600" noProof="1">
                <a:solidFill>
                  <a:srgbClr val="FF0000"/>
                </a:solidFill>
              </a:rPr>
              <a:t> </a:t>
            </a:r>
            <a:r>
              <a:rPr lang="it-IT" altLang="de-DE" sz="1600" noProof="1"/>
              <a:t>CEH), T. Perko (SCK•CEN)</a:t>
            </a:r>
          </a:p>
          <a:p>
            <a:pPr algn="ctr" eaLnBrk="1" hangingPunct="1">
              <a:spcBef>
                <a:spcPct val="50000"/>
              </a:spcBef>
              <a:buNone/>
            </a:pPr>
            <a:r>
              <a:rPr lang="it-IT" altLang="de-DE" sz="1600" noProof="1"/>
              <a:t>with contribution from Marie Claire Cantone (UNIMI and Deborah Oughton (NMBU)</a:t>
            </a:r>
            <a:endParaRPr lang="de-DE" altLang="de-DE" sz="1600" noProof="1"/>
          </a:p>
        </p:txBody>
      </p:sp>
      <p:pic>
        <p:nvPicPr>
          <p:cNvPr id="11" name="Picture 5" descr="C:\Users\tperko\Pictures\telefon3\IMG_20180322_112013.jpg"/>
          <p:cNvPicPr/>
          <p:nvPr/>
        </p:nvPicPr>
        <p:blipFill rotWithShape="1">
          <a:blip r:embed="rId5" cstate="print">
            <a:extLst>
              <a:ext uri="{28A0092B-C50C-407E-A947-70E740481C1C}">
                <a14:useLocalDpi xmlns:a14="http://schemas.microsoft.com/office/drawing/2010/main" val="0"/>
              </a:ext>
            </a:extLst>
          </a:blip>
          <a:srcRect l="690" t="5532" r="1"/>
          <a:stretch/>
        </p:blipFill>
        <p:spPr bwMode="auto">
          <a:xfrm>
            <a:off x="2555776" y="3742817"/>
            <a:ext cx="1800200" cy="1368152"/>
          </a:xfrm>
          <a:prstGeom prst="rect">
            <a:avLst/>
          </a:prstGeom>
          <a:noFill/>
          <a:ln>
            <a:noFill/>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1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84" y="3789040"/>
            <a:ext cx="1728192" cy="1292715"/>
          </a:xfrm>
          <a:prstGeom prst="rect">
            <a:avLst/>
          </a:prstGeom>
        </p:spPr>
      </p:pic>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71800" y="5110969"/>
            <a:ext cx="3240359" cy="1179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descr="D:\Users\v015662\Documents\TXT\CONCERT\CONFIDENCE\WP7 E&amp;T\Task 7.1 Training\Organizacne zabezpecenie SNUS\Foto\20190513_204025.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31640" y="4790682"/>
            <a:ext cx="1075697" cy="1434263"/>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D:\Users\v015662\Documents\TXT\CONCERT\CONFIDENCE\WP7 E&amp;T\Task 7.1 Training\Organizacne zabezpecenie SNUS\Foto\20190515_102953.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560" y="3742817"/>
            <a:ext cx="1597801" cy="119835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Users\v015662\Documents\TXT\CONCERT\CONFIDENCE\WP7 E&amp;T\Task 7.1 Training\Organizacne zabezpecenie SNUS\Foto\20190513_145050.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8052" y="4437112"/>
            <a:ext cx="1113588" cy="148478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6516216" y="3754441"/>
            <a:ext cx="2092222" cy="12587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68344" y="4994660"/>
            <a:ext cx="1245567" cy="1026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 descr="C:\Users\nab\Dropbox (Radioecology)\Screenshots\Screenshot 2019-09-16 16.06.20.png"/>
          <p:cNvPicPr/>
          <p:nvPr/>
        </p:nvPicPr>
        <p:blipFill rotWithShape="1">
          <a:blip r:embed="rId13" cstate="print">
            <a:extLst>
              <a:ext uri="{28A0092B-C50C-407E-A947-70E740481C1C}">
                <a14:useLocalDpi xmlns:a14="http://schemas.microsoft.com/office/drawing/2010/main" val="0"/>
              </a:ext>
            </a:extLst>
          </a:blip>
          <a:srcRect l="24765" t="15439" r="2967" b="12039"/>
          <a:stretch/>
        </p:blipFill>
        <p:spPr bwMode="auto">
          <a:xfrm>
            <a:off x="6300193" y="5157192"/>
            <a:ext cx="1800200" cy="1077966"/>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a:t>
            </a:r>
            <a:endParaRPr lang="en-US" strike="sngStrike" dirty="0">
              <a:solidFill>
                <a:srgbClr val="FF0000"/>
              </a:solidFill>
            </a:endParaRPr>
          </a:p>
        </p:txBody>
      </p:sp>
      <p:sp>
        <p:nvSpPr>
          <p:cNvPr id="3" name="Inhaltsplatzhalter 2"/>
          <p:cNvSpPr>
            <a:spLocks noGrp="1"/>
          </p:cNvSpPr>
          <p:nvPr>
            <p:ph idx="1"/>
          </p:nvPr>
        </p:nvSpPr>
        <p:spPr>
          <a:xfrm>
            <a:off x="390525" y="1076760"/>
            <a:ext cx="7996311" cy="5110757"/>
          </a:xfrm>
        </p:spPr>
        <p:txBody>
          <a:bodyPr/>
          <a:lstStyle/>
          <a:p>
            <a:r>
              <a:rPr lang="en-US" dirty="0"/>
              <a:t>Lectures split in three modules:</a:t>
            </a:r>
          </a:p>
          <a:p>
            <a:pPr lvl="1"/>
            <a:r>
              <a:rPr lang="en-US" dirty="0"/>
              <a:t>the universal module </a:t>
            </a:r>
          </a:p>
          <a:p>
            <a:pPr lvl="1"/>
            <a:r>
              <a:rPr lang="en-US" dirty="0"/>
              <a:t>the module for journalists and communication/media studies </a:t>
            </a:r>
          </a:p>
          <a:p>
            <a:pPr lvl="1"/>
            <a:r>
              <a:rPr lang="en-US" dirty="0"/>
              <a:t>the module for first responders and decision makers </a:t>
            </a:r>
          </a:p>
          <a:p>
            <a:r>
              <a:rPr lang="en-US" dirty="0"/>
              <a:t>Modules can be mixed and lectures can be chosen from each of the module, depending on the audience’s needs and wishes</a:t>
            </a:r>
          </a:p>
        </p:txBody>
      </p:sp>
      <p:pic>
        <p:nvPicPr>
          <p:cNvPr id="4" name="Picture 5" descr="C:\Users\tperko\Pictures\telefon3\IMG_20180322_112013.jpg"/>
          <p:cNvPicPr/>
          <p:nvPr/>
        </p:nvPicPr>
        <p:blipFill rotWithShape="1">
          <a:blip r:embed="rId2" cstate="print">
            <a:extLst>
              <a:ext uri="{28A0092B-C50C-407E-A947-70E740481C1C}">
                <a14:useLocalDpi xmlns:a14="http://schemas.microsoft.com/office/drawing/2010/main" val="0"/>
              </a:ext>
            </a:extLst>
          </a:blip>
          <a:srcRect l="690" t="5532" r="1"/>
          <a:stretch/>
        </p:blipFill>
        <p:spPr bwMode="auto">
          <a:xfrm>
            <a:off x="2339752" y="4782282"/>
            <a:ext cx="1800200" cy="1368152"/>
          </a:xfrm>
          <a:prstGeom prst="rect">
            <a:avLst/>
          </a:prstGeom>
          <a:noFill/>
          <a:ln>
            <a:noFill/>
          </a:ln>
          <a:effectLst>
            <a:outerShdw blurRad="50800" dist="38100" dir="2700000" algn="tl" rotWithShape="0">
              <a:prstClr val="black">
                <a:alpha val="40000"/>
              </a:prstClr>
            </a:outerShdw>
          </a:effectLst>
          <a:extLst>
            <a:ext uri="{53640926-AAD7-44D8-BBD7-CCE9431645EC}">
              <a14:shadowObscured xmlns:a14="http://schemas.microsoft.com/office/drawing/2010/main"/>
            </a:ext>
          </a:extLst>
        </p:spPr>
      </p:pic>
      <p:pic>
        <p:nvPicPr>
          <p:cNvPr id="5"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417" y="4581128"/>
            <a:ext cx="2097958" cy="1569306"/>
          </a:xfrm>
          <a:prstGeom prst="rect">
            <a:avLst/>
          </a:prstGeom>
        </p:spPr>
      </p:pic>
      <p:pic>
        <p:nvPicPr>
          <p:cNvPr id="7" name="Content Placeholder 3" descr="C:\Users\tperko\Pictures\telefon3\IMG_20180322_104410.jpg"/>
          <p:cNvPicPr>
            <a:picLocks/>
          </p:cNvPicPr>
          <p:nvPr/>
        </p:nvPicPr>
        <p:blipFill rotWithShape="1">
          <a:blip r:embed="rId4" cstate="print">
            <a:extLst>
              <a:ext uri="{28A0092B-C50C-407E-A947-70E740481C1C}">
                <a14:useLocalDpi xmlns:a14="http://schemas.microsoft.com/office/drawing/2010/main" val="0"/>
              </a:ext>
            </a:extLst>
          </a:blip>
          <a:srcRect l="9765" t="15465" r="24758" b="1192"/>
          <a:stretch/>
        </p:blipFill>
        <p:spPr bwMode="auto">
          <a:xfrm>
            <a:off x="339129" y="4581128"/>
            <a:ext cx="1928615" cy="172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a:ext>
          </a:extLst>
        </p:spPr>
      </p:pic>
      <p:pic>
        <p:nvPicPr>
          <p:cNvPr id="8" name="Picture 4" descr="C:\Users\tperko\Pictures\telefon3\IMG_20180322_112650.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8193" y="4782282"/>
            <a:ext cx="1943967" cy="1385642"/>
          </a:xfrm>
          <a:prstGeom prst="rect">
            <a:avLst/>
          </a:prstGeom>
          <a:noFill/>
          <a:ln>
            <a:noFill/>
          </a:ln>
        </p:spPr>
      </p:pic>
      <p:pic>
        <p:nvPicPr>
          <p:cNvPr id="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23728" y="3206538"/>
            <a:ext cx="4032448" cy="1468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1403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Universal module</a:t>
            </a:r>
          </a:p>
        </p:txBody>
      </p:sp>
      <p:sp>
        <p:nvSpPr>
          <p:cNvPr id="3" name="Inhaltsplatzhalter 2"/>
          <p:cNvSpPr>
            <a:spLocks noGrp="1"/>
          </p:cNvSpPr>
          <p:nvPr>
            <p:ph idx="1"/>
          </p:nvPr>
        </p:nvSpPr>
        <p:spPr>
          <a:xfrm>
            <a:off x="392113" y="1198562"/>
            <a:ext cx="8140327" cy="5110757"/>
          </a:xfrm>
        </p:spPr>
        <p:txBody>
          <a:bodyPr/>
          <a:lstStyle/>
          <a:p>
            <a:pPr lvl="0"/>
            <a:r>
              <a:rPr lang="en-GB" sz="1800" dirty="0"/>
              <a:t>Introduction to societal and psychological aspects of radiological/nuclear emergencies: Some case studies </a:t>
            </a:r>
            <a:endParaRPr lang="en-US" sz="1800" dirty="0"/>
          </a:p>
          <a:p>
            <a:pPr lvl="0"/>
            <a:r>
              <a:rPr lang="en-GB" sz="1800" dirty="0"/>
              <a:t>Provision of public information during an emergency: What and how? </a:t>
            </a:r>
            <a:endParaRPr lang="en-US" sz="1800" dirty="0"/>
          </a:p>
          <a:p>
            <a:pPr lvl="0"/>
            <a:r>
              <a:rPr lang="en-GB" sz="1800" dirty="0"/>
              <a:t>Legal aspects of public information and transparency in radiological/nuclear emergencies</a:t>
            </a:r>
            <a:endParaRPr lang="en-US" sz="1800" dirty="0"/>
          </a:p>
          <a:p>
            <a:pPr lvl="0"/>
            <a:r>
              <a:rPr lang="en-GB" sz="1800" dirty="0"/>
              <a:t>How to communicate protective measures and address uncertainties (societal, psychological, scientific, technical…)</a:t>
            </a:r>
            <a:endParaRPr lang="en-US" sz="1800" dirty="0"/>
          </a:p>
          <a:p>
            <a:pPr lvl="0"/>
            <a:r>
              <a:rPr lang="en-GB" sz="1800" dirty="0"/>
              <a:t>Decision making process in radiological/nuclear emergencies (authorities, first responders, personal decisions) – structure, coordination, process and uncertainties</a:t>
            </a:r>
            <a:endParaRPr lang="en-US" sz="1800" dirty="0"/>
          </a:p>
          <a:p>
            <a:pPr lvl="0"/>
            <a:r>
              <a:rPr lang="en-GB" sz="1800" dirty="0"/>
              <a:t>When security and safety clash: malevolent use of a radiological source</a:t>
            </a:r>
            <a:r>
              <a:rPr lang="en-GB" sz="1800" strike="sngStrike" dirty="0">
                <a:solidFill>
                  <a:srgbClr val="FF0000"/>
                </a:solidFill>
              </a:rPr>
              <a:t>;</a:t>
            </a:r>
            <a:r>
              <a:rPr lang="en-GB" sz="1800" dirty="0"/>
              <a:t> </a:t>
            </a:r>
            <a:endParaRPr lang="en-US" sz="1800" dirty="0"/>
          </a:p>
          <a:p>
            <a:pPr lvl="0"/>
            <a:r>
              <a:rPr lang="en-GB" sz="1800" dirty="0"/>
              <a:t>Ethical aspects in a radiological/nuclear emergencies response: (including journalistic aspects)</a:t>
            </a:r>
            <a:endParaRPr lang="en-US" sz="1800" dirty="0"/>
          </a:p>
          <a:p>
            <a:pPr lvl="0"/>
            <a:r>
              <a:rPr lang="en-GB" sz="1800" dirty="0"/>
              <a:t>The CONFIDENCE project</a:t>
            </a:r>
            <a:endParaRPr lang="en-US" sz="1800" dirty="0"/>
          </a:p>
        </p:txBody>
      </p:sp>
    </p:spTree>
    <p:extLst>
      <p:ext uri="{BB962C8B-B14F-4D97-AF65-F5344CB8AC3E}">
        <p14:creationId xmlns:p14="http://schemas.microsoft.com/office/powerpoint/2010/main" val="1882619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634777"/>
            <a:ext cx="6989787" cy="561975"/>
          </a:xfrm>
        </p:spPr>
        <p:txBody>
          <a:bodyPr/>
          <a:lstStyle/>
          <a:p>
            <a:r>
              <a:rPr lang="en-US" dirty="0"/>
              <a:t>The CONFIDENCE course “Communication under uncertainty” – Module for journalists and communication/media studies</a:t>
            </a:r>
          </a:p>
        </p:txBody>
      </p:sp>
      <p:sp>
        <p:nvSpPr>
          <p:cNvPr id="3" name="Inhaltsplatzhalter 2"/>
          <p:cNvSpPr>
            <a:spLocks noGrp="1"/>
          </p:cNvSpPr>
          <p:nvPr>
            <p:ph idx="1"/>
          </p:nvPr>
        </p:nvSpPr>
        <p:spPr>
          <a:xfrm>
            <a:off x="392113" y="1198562"/>
            <a:ext cx="8140327" cy="5110757"/>
          </a:xfrm>
        </p:spPr>
        <p:txBody>
          <a:bodyPr/>
          <a:lstStyle/>
          <a:p>
            <a:pPr lvl="0"/>
            <a:endParaRPr lang="en-GB" sz="1800" dirty="0"/>
          </a:p>
          <a:p>
            <a:pPr lvl="0"/>
            <a:r>
              <a:rPr lang="en-GB" sz="1800" dirty="0"/>
              <a:t>Radiation, contamination and other concepts related to a radiological/nuclear emergency; (radiation, how do we measure it, natural background, legal limits, what is safe?, contamination, irradiation, routes of exposure, comparisons, effects, comparison with radon, cancer and other health effects, radiation disease, how to measure radioactivity?)</a:t>
            </a:r>
            <a:endParaRPr lang="en-US" sz="1800" dirty="0"/>
          </a:p>
          <a:p>
            <a:pPr lvl="0"/>
            <a:r>
              <a:rPr lang="en-GB" sz="1800" dirty="0"/>
              <a:t>Slip-ups in media reporting about radiological/nuclear emergencies </a:t>
            </a:r>
            <a:endParaRPr lang="en-US" sz="1800" dirty="0"/>
          </a:p>
          <a:p>
            <a:pPr lvl="0"/>
            <a:r>
              <a:rPr lang="en-GB" sz="1800" dirty="0"/>
              <a:t>Sources of information during and after a nuclear/radiological emergency</a:t>
            </a:r>
            <a:endParaRPr lang="en-US" sz="1800" dirty="0"/>
          </a:p>
          <a:p>
            <a:pPr lvl="0"/>
            <a:r>
              <a:rPr lang="en-GB" sz="1800" dirty="0"/>
              <a:t>Radiation protection of a journalist or PR officer (e.g. how can journalist or public information officer protect him/herself against radiation)</a:t>
            </a:r>
            <a:endParaRPr lang="en-US" sz="1800" dirty="0"/>
          </a:p>
          <a:p>
            <a:pPr lvl="0"/>
            <a:r>
              <a:rPr lang="en-GB" sz="1800" dirty="0"/>
              <a:t>The role of mass media during and after radiological/nuclear emergencies – amplification or reduction of uncertainties?</a:t>
            </a:r>
            <a:endParaRPr lang="en-US" sz="1800" dirty="0"/>
          </a:p>
          <a:p>
            <a:pPr lvl="0"/>
            <a:r>
              <a:rPr lang="en-GB" sz="1800" dirty="0"/>
              <a:t>Public information officer: Roles, rules and responsibilities in reduction of societal uncertainties </a:t>
            </a:r>
            <a:endParaRPr lang="en-US" sz="1800" dirty="0"/>
          </a:p>
        </p:txBody>
      </p:sp>
    </p:spTree>
    <p:extLst>
      <p:ext uri="{BB962C8B-B14F-4D97-AF65-F5344CB8AC3E}">
        <p14:creationId xmlns:p14="http://schemas.microsoft.com/office/powerpoint/2010/main" val="3286490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634777"/>
            <a:ext cx="6989787" cy="561975"/>
          </a:xfrm>
        </p:spPr>
        <p:txBody>
          <a:bodyPr/>
          <a:lstStyle/>
          <a:p>
            <a:r>
              <a:rPr lang="en-US" dirty="0"/>
              <a:t>The CONFIDENCE course “Communication under uncertainty” – Module for first responders and decision makers </a:t>
            </a:r>
          </a:p>
        </p:txBody>
      </p:sp>
      <p:sp>
        <p:nvSpPr>
          <p:cNvPr id="3" name="Inhaltsplatzhalter 2"/>
          <p:cNvSpPr>
            <a:spLocks noGrp="1"/>
          </p:cNvSpPr>
          <p:nvPr>
            <p:ph idx="1"/>
          </p:nvPr>
        </p:nvSpPr>
        <p:spPr>
          <a:xfrm>
            <a:off x="392113" y="1198562"/>
            <a:ext cx="8356351" cy="5110757"/>
          </a:xfrm>
        </p:spPr>
        <p:txBody>
          <a:bodyPr/>
          <a:lstStyle/>
          <a:p>
            <a:pPr lvl="0"/>
            <a:endParaRPr lang="en-US" sz="1800" dirty="0"/>
          </a:p>
          <a:p>
            <a:pPr lvl="0"/>
            <a:r>
              <a:rPr lang="en-US" sz="1800" dirty="0"/>
              <a:t>Engaging with affected population: pre., during and after an emergency </a:t>
            </a:r>
          </a:p>
          <a:p>
            <a:pPr lvl="0"/>
            <a:r>
              <a:rPr lang="en-US" sz="1800" dirty="0"/>
              <a:t>The role of social media during and after radiological/nuclear emergencies </a:t>
            </a:r>
          </a:p>
          <a:p>
            <a:pPr lvl="0"/>
            <a:r>
              <a:rPr lang="en-US" sz="1800" dirty="0"/>
              <a:t>How to clearly communicate basic radiation concepts to lay people</a:t>
            </a:r>
          </a:p>
          <a:p>
            <a:pPr lvl="0"/>
            <a:r>
              <a:rPr lang="en-US" sz="1800" dirty="0"/>
              <a:t>How to explain what you do, what you don’t do and what the affected person can/should do</a:t>
            </a:r>
          </a:p>
          <a:p>
            <a:pPr lvl="0"/>
            <a:r>
              <a:rPr lang="en-US" sz="1800" dirty="0"/>
              <a:t>Communication staff as a support for decision makers</a:t>
            </a:r>
          </a:p>
          <a:p>
            <a:pPr lvl="0"/>
            <a:r>
              <a:rPr lang="en-US" sz="1800" dirty="0"/>
              <a:t>Typical miss-communications during an emergency management</a:t>
            </a:r>
          </a:p>
          <a:p>
            <a:pPr lvl="0"/>
            <a:r>
              <a:rPr lang="en-US" sz="1800" dirty="0"/>
              <a:t>Uncertainties in emergency management and how to overcome them</a:t>
            </a:r>
          </a:p>
          <a:p>
            <a:pPr lvl="0"/>
            <a:r>
              <a:rPr lang="en-US" sz="1800" dirty="0"/>
              <a:t>Train, exercise and drill emergency communication</a:t>
            </a:r>
          </a:p>
          <a:p>
            <a:pPr lvl="0"/>
            <a:r>
              <a:rPr lang="en-US" sz="1800" dirty="0"/>
              <a:t>How to reduce uncertainties in waiting rooms and decontamination areas </a:t>
            </a:r>
          </a:p>
          <a:p>
            <a:pPr lvl="0"/>
            <a:r>
              <a:rPr lang="en-US" sz="1800" dirty="0"/>
              <a:t>Public meeting with the affected population: Meet and respond to people’s uncertainties</a:t>
            </a:r>
          </a:p>
          <a:p>
            <a:pPr lvl="0"/>
            <a:r>
              <a:rPr lang="en-US" sz="1800" dirty="0"/>
              <a:t>Cross-border communication: challenges and solutions</a:t>
            </a:r>
          </a:p>
          <a:p>
            <a:pPr lvl="0"/>
            <a:r>
              <a:rPr lang="en-US" sz="1800" dirty="0"/>
              <a:t>Visual presentation of risks and uncertainties</a:t>
            </a:r>
          </a:p>
        </p:txBody>
      </p:sp>
    </p:spTree>
    <p:extLst>
      <p:ext uri="{BB962C8B-B14F-4D97-AF65-F5344CB8AC3E}">
        <p14:creationId xmlns:p14="http://schemas.microsoft.com/office/powerpoint/2010/main" val="2449774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realization</a:t>
            </a:r>
          </a:p>
        </p:txBody>
      </p:sp>
      <p:sp>
        <p:nvSpPr>
          <p:cNvPr id="3" name="Inhaltsplatzhalter 2"/>
          <p:cNvSpPr>
            <a:spLocks noGrp="1"/>
          </p:cNvSpPr>
          <p:nvPr>
            <p:ph idx="1"/>
          </p:nvPr>
        </p:nvSpPr>
        <p:spPr>
          <a:xfrm>
            <a:off x="392113" y="1198562"/>
            <a:ext cx="8140327" cy="5110757"/>
          </a:xfrm>
        </p:spPr>
        <p:txBody>
          <a:bodyPr/>
          <a:lstStyle/>
          <a:p>
            <a:pPr lvl="0"/>
            <a:r>
              <a:rPr lang="en-GB" dirty="0"/>
              <a:t>The lectures are followed by table-top exercise or facilitated scenario-based workshops and round table discussions based on the deliverables of the CONFIDENCE project and adapted to the audience’s need and wishes with focus on questions:</a:t>
            </a:r>
          </a:p>
          <a:p>
            <a:pPr lvl="1"/>
            <a:r>
              <a:rPr lang="en-US" dirty="0"/>
              <a:t>How to report uncertain information in lights of accident development and taking into account the complexity of the decision making process? </a:t>
            </a:r>
          </a:p>
          <a:p>
            <a:pPr lvl="1"/>
            <a:r>
              <a:rPr lang="en-US" dirty="0"/>
              <a:t>How to communicate about ionizing radiation, exposure situation and radiological risk and the process of transfer from emergency to the existing exposure situation? </a:t>
            </a:r>
          </a:p>
          <a:p>
            <a:pPr lvl="1"/>
            <a:r>
              <a:rPr lang="en-US" dirty="0"/>
              <a:t>How to communicate protective measures and actions in order to improve public response, minimize uncertainties and maximize protection?</a:t>
            </a:r>
          </a:p>
          <a:p>
            <a:pPr lvl="1"/>
            <a:r>
              <a:rPr lang="en-US" dirty="0"/>
              <a:t>How to report on advices and recommendations on health protection from radiological risk and on their practical implementation?</a:t>
            </a:r>
          </a:p>
          <a:p>
            <a:r>
              <a:rPr lang="en-US" dirty="0"/>
              <a:t>Lectures performed in universities in Belgium, Spain, Italy, Norway and Slovak Republic</a:t>
            </a:r>
          </a:p>
        </p:txBody>
      </p:sp>
    </p:spTree>
    <p:extLst>
      <p:ext uri="{BB962C8B-B14F-4D97-AF65-F5344CB8AC3E}">
        <p14:creationId xmlns:p14="http://schemas.microsoft.com/office/powerpoint/2010/main" val="3140575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realization in Belgium</a:t>
            </a:r>
          </a:p>
        </p:txBody>
      </p:sp>
      <p:sp>
        <p:nvSpPr>
          <p:cNvPr id="3" name="Inhaltsplatzhalter 2"/>
          <p:cNvSpPr>
            <a:spLocks noGrp="1"/>
          </p:cNvSpPr>
          <p:nvPr>
            <p:ph idx="1"/>
          </p:nvPr>
        </p:nvSpPr>
        <p:spPr>
          <a:xfrm>
            <a:off x="392113" y="1198562"/>
            <a:ext cx="8140327" cy="5110757"/>
          </a:xfrm>
        </p:spPr>
        <p:txBody>
          <a:bodyPr/>
          <a:lstStyle/>
          <a:p>
            <a:pPr lvl="0"/>
            <a:r>
              <a:rPr lang="en-GB" dirty="0"/>
              <a:t>The </a:t>
            </a:r>
            <a:r>
              <a:rPr lang="en-GB" b="1" dirty="0"/>
              <a:t>lectures and practical sessions </a:t>
            </a:r>
            <a:r>
              <a:rPr lang="en-GB" dirty="0"/>
              <a:t>were adapted to the needs of the </a:t>
            </a:r>
            <a:r>
              <a:rPr lang="en-GB" b="1" dirty="0"/>
              <a:t>University of Antwerp </a:t>
            </a:r>
            <a:r>
              <a:rPr lang="en-GB" dirty="0"/>
              <a:t>with focus on </a:t>
            </a:r>
            <a:r>
              <a:rPr lang="en-GB" b="1" dirty="0"/>
              <a:t>Emergency planning and response</a:t>
            </a:r>
            <a:r>
              <a:rPr lang="en-GB" i="1" dirty="0"/>
              <a:t> </a:t>
            </a:r>
            <a:r>
              <a:rPr lang="en-GB" dirty="0"/>
              <a:t>and performed for group of 14 students:</a:t>
            </a:r>
          </a:p>
          <a:p>
            <a:pPr lvl="1"/>
            <a:r>
              <a:rPr lang="en-US" dirty="0"/>
              <a:t>lectures – March 8, 2018, 2 x 45 minute lectures </a:t>
            </a:r>
          </a:p>
          <a:p>
            <a:pPr lvl="1"/>
            <a:r>
              <a:rPr lang="en-US" dirty="0"/>
              <a:t>practical session: table-top exercise and discussion – March 22, 2018, 3 hours block </a:t>
            </a:r>
          </a:p>
          <a:p>
            <a:r>
              <a:rPr lang="en-US" b="1" dirty="0"/>
              <a:t>Table-top exercise </a:t>
            </a:r>
            <a:r>
              <a:rPr lang="en-US" dirty="0"/>
              <a:t>scenario included directly or indirectly three aspects: 1) the second anniversary of bomb attacks on the Brussels airport, 2) started pre-distribution of iodine tablets to households in vicinity of nuclear installations and 3) huge gas explosion in the city center of Antwerp happened recently. </a:t>
            </a:r>
          </a:p>
          <a:p>
            <a:r>
              <a:rPr lang="en-US" dirty="0"/>
              <a:t>A commander of firefighters and CBRN adviser to the Belgian Federal Crisis Centre was invited and participated at the exercise and discussion. It was really great since he played a decision-maker during the emergency exercise. The scenario and tasks triggered a great engagement of students during the exercise. </a:t>
            </a:r>
          </a:p>
        </p:txBody>
      </p:sp>
    </p:spTree>
    <p:extLst>
      <p:ext uri="{BB962C8B-B14F-4D97-AF65-F5344CB8AC3E}">
        <p14:creationId xmlns:p14="http://schemas.microsoft.com/office/powerpoint/2010/main" val="565078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realization in Spain</a:t>
            </a:r>
          </a:p>
        </p:txBody>
      </p:sp>
      <p:sp>
        <p:nvSpPr>
          <p:cNvPr id="3" name="Inhaltsplatzhalter 2"/>
          <p:cNvSpPr>
            <a:spLocks noGrp="1"/>
          </p:cNvSpPr>
          <p:nvPr>
            <p:ph idx="1"/>
          </p:nvPr>
        </p:nvSpPr>
        <p:spPr>
          <a:xfrm>
            <a:off x="392113" y="1198562"/>
            <a:ext cx="8140327" cy="5110757"/>
          </a:xfrm>
        </p:spPr>
        <p:txBody>
          <a:bodyPr/>
          <a:lstStyle/>
          <a:p>
            <a:pPr lvl="0"/>
            <a:r>
              <a:rPr lang="en-GB" dirty="0"/>
              <a:t>The </a:t>
            </a:r>
            <a:r>
              <a:rPr lang="en-GB" b="1" dirty="0"/>
              <a:t>lectures and practical sessions </a:t>
            </a:r>
            <a:r>
              <a:rPr lang="en-GB" dirty="0"/>
              <a:t>were adapted to the needs of the </a:t>
            </a:r>
            <a:r>
              <a:rPr lang="en-US" dirty="0"/>
              <a:t> two Universities in Barcelona:</a:t>
            </a:r>
          </a:p>
          <a:p>
            <a:pPr lvl="1"/>
            <a:r>
              <a:rPr lang="en-US" b="1" dirty="0" err="1"/>
              <a:t>Universitat</a:t>
            </a:r>
            <a:r>
              <a:rPr lang="en-US" b="1" dirty="0"/>
              <a:t> </a:t>
            </a:r>
            <a:r>
              <a:rPr lang="en-US" b="1" dirty="0" err="1"/>
              <a:t>Pompeu</a:t>
            </a:r>
            <a:r>
              <a:rPr lang="en-US" b="1" dirty="0"/>
              <a:t> </a:t>
            </a:r>
            <a:r>
              <a:rPr lang="en-US" b="1" dirty="0" err="1"/>
              <a:t>Fabra</a:t>
            </a:r>
            <a:r>
              <a:rPr lang="en-US" dirty="0"/>
              <a:t>, Barcelona in Studies Center on Science, Communication and Society; Department of Experimental and Health Sciences (5 students of master </a:t>
            </a:r>
            <a:r>
              <a:rPr lang="en-US" dirty="0" err="1"/>
              <a:t>programme</a:t>
            </a:r>
            <a:r>
              <a:rPr lang="en-US" dirty="0"/>
              <a:t> in Science, Medical and Environmental communication, Marie-Claire Cantone from UMIL participated at the course as radiation protection expert)</a:t>
            </a:r>
            <a:r>
              <a:rPr lang="en-GB" dirty="0"/>
              <a:t>:</a:t>
            </a:r>
          </a:p>
          <a:p>
            <a:pPr lvl="2"/>
            <a:r>
              <a:rPr lang="en-US" dirty="0"/>
              <a:t>lectures as an overview of the 3 lecture modules followed by practical session  in a form of table-top exercise – May 31, 2018, four 45 minutes block wo 45 min lectures </a:t>
            </a:r>
          </a:p>
          <a:p>
            <a:pPr lvl="1"/>
            <a:r>
              <a:rPr lang="en-US" b="1" dirty="0"/>
              <a:t> University </a:t>
            </a:r>
            <a:r>
              <a:rPr lang="en-US" b="1" dirty="0" err="1"/>
              <a:t>Polytechnica</a:t>
            </a:r>
            <a:r>
              <a:rPr lang="en-US" b="1" dirty="0"/>
              <a:t> Catalonia (UPC)</a:t>
            </a:r>
            <a:r>
              <a:rPr lang="en-US" dirty="0"/>
              <a:t>, the lecture fitted within a course on Nuclear Plant Management. The 2 h long session has been placed in the module of leadership and communication (leadership includes lectures on "human performance" and "decision making" among other) and it has been attended by 14 future nuclear engineers.</a:t>
            </a:r>
          </a:p>
        </p:txBody>
      </p:sp>
    </p:spTree>
    <p:extLst>
      <p:ext uri="{BB962C8B-B14F-4D97-AF65-F5344CB8AC3E}">
        <p14:creationId xmlns:p14="http://schemas.microsoft.com/office/powerpoint/2010/main" val="18415488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a:t>
            </a:r>
            <a:r>
              <a:rPr lang="en-US" b="0" dirty="0"/>
              <a:t>CONFIDENCE</a:t>
            </a:r>
            <a:r>
              <a:rPr lang="en-US" dirty="0"/>
              <a:t> course “Communication under uncertainty” – realization at NEA/IRPS</a:t>
            </a:r>
          </a:p>
        </p:txBody>
      </p:sp>
      <p:sp>
        <p:nvSpPr>
          <p:cNvPr id="3" name="Inhaltsplatzhalter 2"/>
          <p:cNvSpPr>
            <a:spLocks noGrp="1"/>
          </p:cNvSpPr>
          <p:nvPr>
            <p:ph idx="1"/>
          </p:nvPr>
        </p:nvSpPr>
        <p:spPr>
          <a:xfrm>
            <a:off x="392113" y="1198562"/>
            <a:ext cx="8140327" cy="5110757"/>
          </a:xfrm>
        </p:spPr>
        <p:txBody>
          <a:bodyPr/>
          <a:lstStyle/>
          <a:p>
            <a:pPr lvl="0"/>
            <a:r>
              <a:rPr lang="en-GB" dirty="0"/>
              <a:t>The </a:t>
            </a:r>
            <a:r>
              <a:rPr lang="en-GB" b="1" dirty="0"/>
              <a:t>lectures and practical sessions </a:t>
            </a:r>
            <a:r>
              <a:rPr lang="en-GB" dirty="0"/>
              <a:t>were further tested at the  </a:t>
            </a:r>
            <a:r>
              <a:rPr lang="en-GB" b="1" dirty="0"/>
              <a:t>NEA International Radiological Protection School held at Stockholm University</a:t>
            </a:r>
            <a:endParaRPr lang="en-GB" dirty="0"/>
          </a:p>
          <a:p>
            <a:pPr lvl="1"/>
            <a:r>
              <a:rPr lang="en-US" dirty="0"/>
              <a:t>lectures and practical session (table-top exercise and discussion) – August 2018; 2.5 hours block </a:t>
            </a:r>
          </a:p>
          <a:p>
            <a:pPr lvl="1"/>
            <a:r>
              <a:rPr lang="en-US" dirty="0"/>
              <a:t>34 international students, mostly professional radiological officers</a:t>
            </a:r>
          </a:p>
          <a:p>
            <a:pPr lvl="1"/>
            <a:r>
              <a:rPr lang="en-US" dirty="0"/>
              <a:t>Tanja Perko and Deborah Oughton</a:t>
            </a:r>
          </a:p>
          <a:p>
            <a:r>
              <a:rPr lang="en-US" b="1" dirty="0"/>
              <a:t>Table-top exercise </a:t>
            </a:r>
            <a:r>
              <a:rPr lang="en-US" dirty="0"/>
              <a:t>scenario was based on a hypothetical radiological incident in the </a:t>
            </a:r>
            <a:r>
              <a:rPr lang="en-US" dirty="0" err="1"/>
              <a:t>centre</a:t>
            </a:r>
            <a:r>
              <a:rPr lang="en-US" dirty="0"/>
              <a:t> of Stockholm. </a:t>
            </a:r>
          </a:p>
          <a:p>
            <a:r>
              <a:rPr lang="en-US" dirty="0"/>
              <a:t>Students were tasked with preparing press releases at different stages of the accident, and interacting with other professional advisors. </a:t>
            </a:r>
          </a:p>
        </p:txBody>
      </p:sp>
      <p:pic>
        <p:nvPicPr>
          <p:cNvPr id="4" name="Picture 3">
            <a:extLst>
              <a:ext uri="{FF2B5EF4-FFF2-40B4-BE49-F238E27FC236}">
                <a16:creationId xmlns:a16="http://schemas.microsoft.com/office/drawing/2014/main" xmlns="" id="{7B2FF5C2-4E7C-41AC-9D87-55618264BC44}"/>
              </a:ext>
            </a:extLst>
          </p:cNvPr>
          <p:cNvPicPr>
            <a:picLocks noChangeAspect="1"/>
          </p:cNvPicPr>
          <p:nvPr/>
        </p:nvPicPr>
        <p:blipFill>
          <a:blip r:embed="rId2"/>
          <a:stretch>
            <a:fillRect/>
          </a:stretch>
        </p:blipFill>
        <p:spPr>
          <a:xfrm>
            <a:off x="5580112" y="4797152"/>
            <a:ext cx="3338495" cy="1436942"/>
          </a:xfrm>
          <a:prstGeom prst="rect">
            <a:avLst/>
          </a:prstGeom>
          <a:ln w="38100">
            <a:solidFill>
              <a:srgbClr val="0038A8"/>
            </a:solidFill>
          </a:ln>
        </p:spPr>
      </p:pic>
    </p:spTree>
    <p:extLst>
      <p:ext uri="{BB962C8B-B14F-4D97-AF65-F5344CB8AC3E}">
        <p14:creationId xmlns:p14="http://schemas.microsoft.com/office/powerpoint/2010/main" val="1763989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realization in Italy</a:t>
            </a:r>
          </a:p>
        </p:txBody>
      </p:sp>
      <p:sp>
        <p:nvSpPr>
          <p:cNvPr id="3" name="Inhaltsplatzhalter 2"/>
          <p:cNvSpPr>
            <a:spLocks noGrp="1"/>
          </p:cNvSpPr>
          <p:nvPr>
            <p:ph idx="1"/>
          </p:nvPr>
        </p:nvSpPr>
        <p:spPr>
          <a:xfrm>
            <a:off x="392113" y="1198562"/>
            <a:ext cx="8428359" cy="5110757"/>
          </a:xfrm>
        </p:spPr>
        <p:txBody>
          <a:bodyPr/>
          <a:lstStyle/>
          <a:p>
            <a:pPr lvl="0"/>
            <a:r>
              <a:rPr lang="en-GB" sz="1900" b="1" dirty="0"/>
              <a:t>L</a:t>
            </a:r>
            <a:r>
              <a:rPr lang="en-US" sz="1900" b="1" dirty="0" err="1"/>
              <a:t>ectures</a:t>
            </a:r>
            <a:r>
              <a:rPr lang="en-US" sz="1900" b="1" dirty="0"/>
              <a:t> and seminars for university students in communication</a:t>
            </a:r>
            <a:r>
              <a:rPr lang="en-US" sz="1900" dirty="0"/>
              <a:t>; students had credit for their participation</a:t>
            </a:r>
          </a:p>
          <a:p>
            <a:pPr lvl="0"/>
            <a:r>
              <a:rPr lang="en-US" sz="1900" dirty="0"/>
              <a:t>With Prof. Paola </a:t>
            </a:r>
            <a:r>
              <a:rPr lang="en-US" sz="1900" dirty="0" err="1"/>
              <a:t>Rebughini</a:t>
            </a:r>
            <a:r>
              <a:rPr lang="en-US" sz="1900" dirty="0"/>
              <a:t>, professor of Sociology of Culture, Director of </a:t>
            </a:r>
            <a:r>
              <a:rPr lang="en-US" sz="1900" b="1" dirty="0"/>
              <a:t>Bachelor Degree in Society and Communication</a:t>
            </a:r>
            <a:r>
              <a:rPr lang="en-US" sz="1900" dirty="0"/>
              <a:t>, Department of Social and Political Sciences. (</a:t>
            </a:r>
            <a:r>
              <a:rPr lang="en-US" sz="1900" i="1" dirty="0"/>
              <a:t>University of Milan</a:t>
            </a:r>
            <a:r>
              <a:rPr lang="en-US" sz="1900" dirty="0"/>
              <a:t>) </a:t>
            </a:r>
          </a:p>
          <a:p>
            <a:pPr lvl="1"/>
            <a:r>
              <a:rPr lang="en-US" dirty="0"/>
              <a:t>lectures and an open discussion with participants – March 25, 2019, two 45 minutes block</a:t>
            </a:r>
          </a:p>
          <a:p>
            <a:pPr lvl="0"/>
            <a:r>
              <a:rPr lang="en-GB" sz="1900" dirty="0"/>
              <a:t>With </a:t>
            </a:r>
            <a:r>
              <a:rPr lang="en-GB" sz="1900" dirty="0" err="1"/>
              <a:t>Prof.</a:t>
            </a:r>
            <a:r>
              <a:rPr lang="en-GB" sz="1900" dirty="0"/>
              <a:t> Andrea </a:t>
            </a:r>
            <a:r>
              <a:rPr lang="en-GB" sz="1900" dirty="0" err="1"/>
              <a:t>Cerroni</a:t>
            </a:r>
            <a:r>
              <a:rPr lang="en-GB" sz="1900" dirty="0"/>
              <a:t>, professor of Sociology of Cultural and Communicative Processes, Director of </a:t>
            </a:r>
            <a:r>
              <a:rPr lang="en-GB" sz="1900" b="1" dirty="0"/>
              <a:t>Master in Communication of Science and Sustainable Innovation</a:t>
            </a:r>
            <a:r>
              <a:rPr lang="en-GB" sz="1900" dirty="0"/>
              <a:t>, Department of Sociology and Social Research.(</a:t>
            </a:r>
            <a:r>
              <a:rPr lang="en-GB" sz="1900" i="1" dirty="0"/>
              <a:t>University of Milan-Bicocca</a:t>
            </a:r>
            <a:r>
              <a:rPr lang="en-GB" sz="1900" dirty="0"/>
              <a:t>)</a:t>
            </a:r>
          </a:p>
          <a:p>
            <a:pPr lvl="1"/>
            <a:r>
              <a:rPr lang="en-US" dirty="0"/>
              <a:t>lectures and an open discussion with participants – October 12, 2019, one first 45 minutes </a:t>
            </a:r>
          </a:p>
          <a:p>
            <a:pPr lvl="0"/>
            <a:r>
              <a:rPr lang="en-GB" sz="1900" b="1" dirty="0"/>
              <a:t>One</a:t>
            </a:r>
            <a:r>
              <a:rPr lang="en-GB" sz="1600" b="1" dirty="0"/>
              <a:t> </a:t>
            </a:r>
            <a:r>
              <a:rPr lang="en-GB" sz="1900" b="1" dirty="0"/>
              <a:t>full</a:t>
            </a:r>
            <a:r>
              <a:rPr lang="en-GB" sz="1800" b="1" dirty="0"/>
              <a:t> </a:t>
            </a:r>
            <a:r>
              <a:rPr lang="en-GB" sz="1900" b="1" dirty="0"/>
              <a:t>day</a:t>
            </a:r>
            <a:r>
              <a:rPr lang="en-GB" sz="1600" b="1" dirty="0"/>
              <a:t> </a:t>
            </a:r>
            <a:r>
              <a:rPr lang="en-GB" sz="1900" b="1" dirty="0"/>
              <a:t>of</a:t>
            </a:r>
            <a:r>
              <a:rPr lang="en-GB" sz="1600" b="1" dirty="0"/>
              <a:t> </a:t>
            </a:r>
            <a:r>
              <a:rPr lang="en-GB" sz="1900" b="1" dirty="0"/>
              <a:t>training</a:t>
            </a:r>
            <a:r>
              <a:rPr lang="en-GB" sz="1600" b="1" dirty="0"/>
              <a:t> </a:t>
            </a:r>
            <a:r>
              <a:rPr lang="en-GB" sz="1900" b="1" dirty="0"/>
              <a:t>seminars,</a:t>
            </a:r>
            <a:r>
              <a:rPr lang="en-GB" sz="1400" b="1" dirty="0"/>
              <a:t> </a:t>
            </a:r>
            <a:r>
              <a:rPr lang="en-GB" sz="1900" dirty="0"/>
              <a:t>lecturers</a:t>
            </a:r>
            <a:r>
              <a:rPr lang="en-GB" sz="1600" dirty="0"/>
              <a:t> </a:t>
            </a:r>
            <a:r>
              <a:rPr lang="en-GB" sz="1900" dirty="0"/>
              <a:t>T.</a:t>
            </a:r>
            <a:r>
              <a:rPr lang="en-GB" sz="1200" dirty="0"/>
              <a:t> </a:t>
            </a:r>
            <a:r>
              <a:rPr lang="en-GB" sz="1900" dirty="0" err="1"/>
              <a:t>Duranova</a:t>
            </a:r>
            <a:r>
              <a:rPr lang="en-GB" sz="1900" dirty="0"/>
              <a:t>,</a:t>
            </a:r>
            <a:r>
              <a:rPr lang="en-GB" sz="1000" dirty="0"/>
              <a:t> </a:t>
            </a:r>
            <a:r>
              <a:rPr lang="en-GB" sz="1900" dirty="0"/>
              <a:t>T.</a:t>
            </a:r>
            <a:r>
              <a:rPr lang="en-GB" sz="1200" dirty="0"/>
              <a:t> </a:t>
            </a:r>
            <a:r>
              <a:rPr lang="en-GB" sz="1000" dirty="0"/>
              <a:t> </a:t>
            </a:r>
            <a:r>
              <a:rPr lang="en-GB" sz="1900" dirty="0"/>
              <a:t>M</a:t>
            </a:r>
            <a:r>
              <a:rPr lang="el-GR" sz="1900" dirty="0"/>
              <a:t>ϋ</a:t>
            </a:r>
            <a:r>
              <a:rPr lang="en-GB" sz="1900" dirty="0" err="1"/>
              <a:t>ller</a:t>
            </a:r>
            <a:r>
              <a:rPr lang="en-GB" sz="1400" dirty="0"/>
              <a:t> </a:t>
            </a:r>
            <a:r>
              <a:rPr lang="en-GB" sz="1900" dirty="0"/>
              <a:t>and</a:t>
            </a:r>
            <a:r>
              <a:rPr lang="en-GB" sz="1400" dirty="0"/>
              <a:t> </a:t>
            </a:r>
            <a:r>
              <a:rPr lang="en-GB" sz="1900" dirty="0"/>
              <a:t>Italian experts from ISIN, ARPA, CISAM.  “</a:t>
            </a:r>
            <a:r>
              <a:rPr lang="en-GB" sz="1900" b="1" i="1" dirty="0"/>
              <a:t>Introduction on approaches to deal with uncertain information within the decision-making process in nuclear emergency</a:t>
            </a:r>
            <a:r>
              <a:rPr lang="en-GB" sz="1900" i="1" dirty="0"/>
              <a:t> ”</a:t>
            </a:r>
            <a:r>
              <a:rPr lang="en-GB" sz="1900" dirty="0"/>
              <a:t>, organised at University of Milan, 16 April 2019 </a:t>
            </a:r>
            <a:endParaRPr lang="it-IT" sz="1900" dirty="0"/>
          </a:p>
        </p:txBody>
      </p:sp>
    </p:spTree>
    <p:extLst>
      <p:ext uri="{BB962C8B-B14F-4D97-AF65-F5344CB8AC3E}">
        <p14:creationId xmlns:p14="http://schemas.microsoft.com/office/powerpoint/2010/main" val="22517355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realization in Norway</a:t>
            </a:r>
          </a:p>
        </p:txBody>
      </p:sp>
      <p:sp>
        <p:nvSpPr>
          <p:cNvPr id="3" name="Inhaltsplatzhalter 2"/>
          <p:cNvSpPr>
            <a:spLocks noGrp="1"/>
          </p:cNvSpPr>
          <p:nvPr>
            <p:ph idx="1"/>
          </p:nvPr>
        </p:nvSpPr>
        <p:spPr>
          <a:xfrm>
            <a:off x="392113" y="1198562"/>
            <a:ext cx="8140327" cy="5110757"/>
          </a:xfrm>
        </p:spPr>
        <p:txBody>
          <a:bodyPr/>
          <a:lstStyle/>
          <a:p>
            <a:r>
              <a:rPr lang="en-US" dirty="0"/>
              <a:t>Confidence materials were used in two existing </a:t>
            </a:r>
            <a:r>
              <a:rPr lang="en-US" b="1" dirty="0"/>
              <a:t>BSc</a:t>
            </a:r>
            <a:r>
              <a:rPr lang="en-US" dirty="0"/>
              <a:t> (</a:t>
            </a:r>
            <a:r>
              <a:rPr lang="en-US" b="1" dirty="0"/>
              <a:t>Environmental Science</a:t>
            </a:r>
            <a:r>
              <a:rPr lang="en-US" dirty="0"/>
              <a:t>, 30 students) and </a:t>
            </a:r>
            <a:r>
              <a:rPr lang="en-US" b="1" dirty="0"/>
              <a:t>MSc</a:t>
            </a:r>
            <a:r>
              <a:rPr lang="en-US" dirty="0"/>
              <a:t> (</a:t>
            </a:r>
            <a:r>
              <a:rPr lang="en-US" b="1" dirty="0"/>
              <a:t>Experimental Radioecology</a:t>
            </a:r>
            <a:r>
              <a:rPr lang="en-US" dirty="0"/>
              <a:t>, 18 students) courses at the </a:t>
            </a:r>
            <a:r>
              <a:rPr lang="en-US" b="1" dirty="0"/>
              <a:t>Norwegian University of Life Sciences</a:t>
            </a:r>
            <a:r>
              <a:rPr lang="en-US" dirty="0"/>
              <a:t>.</a:t>
            </a:r>
          </a:p>
          <a:p>
            <a:r>
              <a:rPr lang="en-US" dirty="0"/>
              <a:t>Both courses already had lectures on radiation, radiation biology and radioecology, so the main focus for CONFIDENCE was on discussion of materials on communication of uncertainties (SMS and Maps)</a:t>
            </a:r>
          </a:p>
          <a:p>
            <a:pPr lvl="1"/>
            <a:r>
              <a:rPr lang="en-US" dirty="0"/>
              <a:t>Teaching: 2 x 45 minute lectures and discussion, Summer 2019</a:t>
            </a:r>
          </a:p>
          <a:p>
            <a:pPr lvl="1"/>
            <a:r>
              <a:rPr lang="en-US" dirty="0"/>
              <a:t>Both courses are </a:t>
            </a:r>
            <a:r>
              <a:rPr lang="en-US" b="1" dirty="0"/>
              <a:t>ETCS accredited by the university</a:t>
            </a:r>
            <a:r>
              <a:rPr lang="en-US" dirty="0"/>
              <a:t>). </a:t>
            </a:r>
          </a:p>
          <a:p>
            <a:pPr lvl="1"/>
            <a:r>
              <a:rPr lang="en-US" dirty="0"/>
              <a:t>Results also fed into WP5 studies on communication tools.</a:t>
            </a:r>
          </a:p>
          <a:p>
            <a:pPr marL="0" lvl="0" indent="0">
              <a:buNone/>
            </a:pPr>
            <a:endParaRPr lang="en-US" dirty="0"/>
          </a:p>
        </p:txBody>
      </p:sp>
      <p:pic>
        <p:nvPicPr>
          <p:cNvPr id="4" name="9A4C0DC3-B694-4C65-849B-68F6993C955D" descr="9A4C0DC3-B694-4C65-849B-68F6993C955D">
            <a:extLst>
              <a:ext uri="{FF2B5EF4-FFF2-40B4-BE49-F238E27FC236}">
                <a16:creationId xmlns:a16="http://schemas.microsoft.com/office/drawing/2014/main" xmlns="" id="{553B6EE0-8D6A-4109-824C-FC14FD7CEB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7833" y="4149080"/>
            <a:ext cx="3833019" cy="2128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6982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7264924" cy="561975"/>
          </a:xfrm>
        </p:spPr>
        <p:txBody>
          <a:bodyPr/>
          <a:lstStyle/>
          <a:p>
            <a:r>
              <a:rPr lang="en-GB" dirty="0"/>
              <a:t>CONFIDENCE: Education and Training</a:t>
            </a:r>
          </a:p>
        </p:txBody>
      </p:sp>
      <p:sp>
        <p:nvSpPr>
          <p:cNvPr id="3" name="Inhaltsplatzhalter 2"/>
          <p:cNvSpPr>
            <a:spLocks noGrp="1"/>
          </p:cNvSpPr>
          <p:nvPr>
            <p:ph idx="1"/>
          </p:nvPr>
        </p:nvSpPr>
        <p:spPr>
          <a:xfrm>
            <a:off x="392113" y="1198562"/>
            <a:ext cx="7996311" cy="5110757"/>
          </a:xfrm>
        </p:spPr>
        <p:txBody>
          <a:bodyPr/>
          <a:lstStyle/>
          <a:p>
            <a:r>
              <a:rPr lang="en-US" dirty="0">
                <a:latin typeface="Arial" panose="020B0604020202020204" pitchFamily="34" charset="0"/>
                <a:cs typeface="Arial" panose="020B0604020202020204" pitchFamily="34" charset="0"/>
              </a:rPr>
              <a:t>The CONFIDENCE project contains a substantial and integrated E&amp;T component </a:t>
            </a:r>
          </a:p>
          <a:p>
            <a:r>
              <a:rPr lang="en-GB" b="1" dirty="0"/>
              <a:t>Objective</a:t>
            </a:r>
            <a:r>
              <a:rPr lang="en-GB" dirty="0"/>
              <a:t>: Develop training courses and educational material for professionals and students related to CONFIDENCE issues and activities </a:t>
            </a:r>
            <a:endParaRPr lang="en-US" dirty="0"/>
          </a:p>
          <a:p>
            <a:pPr lvl="1"/>
            <a:r>
              <a:rPr lang="en-US" dirty="0"/>
              <a:t>Training course “Use of uncertain information by decision makers at the various levels within the decision making process and its communication”</a:t>
            </a:r>
          </a:p>
          <a:p>
            <a:pPr lvl="1"/>
            <a:r>
              <a:rPr lang="en-US" dirty="0"/>
              <a:t>Workshop ”Do process-based models have a role in human food chain assessments”</a:t>
            </a:r>
          </a:p>
          <a:p>
            <a:pPr lvl="1"/>
            <a:r>
              <a:rPr lang="en-US" dirty="0"/>
              <a:t>The CONFIDENCE course “Communication under uncertainty: Nuclear or radiological emergencies, radiation protection and other issues important to know for your (future) occupation”</a:t>
            </a:r>
            <a:endParaRPr lang="en-GB" dirty="0"/>
          </a:p>
          <a:p>
            <a:pPr lvl="1"/>
            <a:r>
              <a:rPr lang="en-GB" dirty="0"/>
              <a:t>CONFIDENCE Dissemination workshop </a:t>
            </a:r>
          </a:p>
          <a:p>
            <a:pPr lvl="1"/>
            <a:r>
              <a:rPr lang="en-GB" dirty="0"/>
              <a:t>Radioprotection Journal Special Issue</a:t>
            </a:r>
            <a:endParaRPr lang="en-US" strike="sngStrike" dirty="0">
              <a:solidFill>
                <a:srgbClr val="FF0000"/>
              </a:solidFill>
            </a:endParaRPr>
          </a:p>
        </p:txBody>
      </p:sp>
    </p:spTree>
    <p:extLst>
      <p:ext uri="{BB962C8B-B14F-4D97-AF65-F5344CB8AC3E}">
        <p14:creationId xmlns:p14="http://schemas.microsoft.com/office/powerpoint/2010/main" val="8828032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The CONFIDENCE course “Communication under uncertainty” – realization in Slovakia</a:t>
            </a:r>
          </a:p>
        </p:txBody>
      </p:sp>
      <p:sp>
        <p:nvSpPr>
          <p:cNvPr id="3" name="Inhaltsplatzhalter 2"/>
          <p:cNvSpPr>
            <a:spLocks noGrp="1"/>
          </p:cNvSpPr>
          <p:nvPr>
            <p:ph idx="1"/>
          </p:nvPr>
        </p:nvSpPr>
        <p:spPr>
          <a:xfrm>
            <a:off x="392113" y="1198562"/>
            <a:ext cx="8140327" cy="5110757"/>
          </a:xfrm>
        </p:spPr>
        <p:txBody>
          <a:bodyPr/>
          <a:lstStyle/>
          <a:p>
            <a:pPr lvl="0"/>
            <a:r>
              <a:rPr lang="en-GB" sz="1800" dirty="0"/>
              <a:t>The lectures and practical sessions were adapted to the needs of the </a:t>
            </a:r>
            <a:r>
              <a:rPr lang="en-GB" sz="1800" b="1" dirty="0"/>
              <a:t>Academy of Police Force </a:t>
            </a:r>
            <a:r>
              <a:rPr lang="en-GB" sz="1800" dirty="0"/>
              <a:t>in Bratislava with overview of the 3 lecture modules and performed for two groups of students:</a:t>
            </a:r>
          </a:p>
          <a:p>
            <a:pPr lvl="1"/>
            <a:r>
              <a:rPr lang="en-US" b="1" dirty="0"/>
              <a:t>Master program students </a:t>
            </a:r>
            <a:r>
              <a:rPr lang="en-US" dirty="0"/>
              <a:t>(15 persons) </a:t>
            </a:r>
          </a:p>
          <a:p>
            <a:pPr lvl="2"/>
            <a:r>
              <a:rPr lang="en-US" dirty="0"/>
              <a:t>lectures - October 22, 2019, 2 x 45 minute lectures </a:t>
            </a:r>
          </a:p>
          <a:p>
            <a:pPr lvl="2"/>
            <a:r>
              <a:rPr lang="en-US" dirty="0"/>
              <a:t>practical session: scenario based workshop – November 19, 2019, 2 x 45 minute block </a:t>
            </a:r>
          </a:p>
          <a:p>
            <a:pPr lvl="1"/>
            <a:r>
              <a:rPr lang="en-US" b="1" dirty="0"/>
              <a:t>External Master program students </a:t>
            </a:r>
            <a:r>
              <a:rPr lang="en-US" dirty="0"/>
              <a:t>- first responders from Police, (91 persons)</a:t>
            </a:r>
          </a:p>
          <a:p>
            <a:pPr lvl="2"/>
            <a:r>
              <a:rPr lang="en-US" dirty="0"/>
              <a:t>lectures followed by practical sessions (scenario based workshop) – October 29, 2019, 4 x 45 minute block</a:t>
            </a:r>
          </a:p>
          <a:p>
            <a:r>
              <a:rPr lang="en-US" sz="1800" b="1" dirty="0"/>
              <a:t>Facilitated </a:t>
            </a:r>
            <a:r>
              <a:rPr lang="en-GB" sz="1800" b="1" dirty="0"/>
              <a:t>scenario-based workshops and discussions </a:t>
            </a:r>
            <a:r>
              <a:rPr lang="en-GB" sz="1800" dirty="0"/>
              <a:t>were based on the deliverables of the CONFIDENCE project, presented in more details at he </a:t>
            </a:r>
            <a:r>
              <a:rPr lang="en-GB" sz="1800" b="1" dirty="0">
                <a:solidFill>
                  <a:srgbClr val="FA8214"/>
                </a:solidFill>
              </a:rPr>
              <a:t>Poster: WP4 </a:t>
            </a:r>
            <a:r>
              <a:rPr lang="en-US" sz="1800" b="1" dirty="0">
                <a:solidFill>
                  <a:srgbClr val="FA8214"/>
                </a:solidFill>
              </a:rPr>
              <a:t>Stakeholder engagement through scenario-based discussion panels – Slovak National Panel</a:t>
            </a:r>
          </a:p>
          <a:p>
            <a:r>
              <a:rPr lang="en-US" sz="1800" dirty="0"/>
              <a:t>Practical experience and photos made during the technical visit to </a:t>
            </a:r>
            <a:r>
              <a:rPr lang="en-US" sz="1800" dirty="0" smtClean="0"/>
              <a:t>Belarus in 2013 </a:t>
            </a:r>
            <a:r>
              <a:rPr lang="en-US" sz="1800" dirty="0"/>
              <a:t>(NERIS-TP project) and NERIS missions to Fukushima in 2013 and 2015 have been used for discussion stimulation</a:t>
            </a:r>
          </a:p>
        </p:txBody>
      </p:sp>
    </p:spTree>
    <p:extLst>
      <p:ext uri="{BB962C8B-B14F-4D97-AF65-F5344CB8AC3E}">
        <p14:creationId xmlns:p14="http://schemas.microsoft.com/office/powerpoint/2010/main" val="1266094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Related imag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3" y="4365104"/>
            <a:ext cx="1944216" cy="1944216"/>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xfrm>
            <a:off x="390525" y="333375"/>
            <a:ext cx="6989787" cy="561975"/>
          </a:xfrm>
        </p:spPr>
        <p:txBody>
          <a:bodyPr/>
          <a:lstStyle/>
          <a:p>
            <a:r>
              <a:rPr lang="en-US" dirty="0"/>
              <a:t>CONFIDENCE Dissemination Workshop</a:t>
            </a:r>
          </a:p>
        </p:txBody>
      </p:sp>
      <p:sp>
        <p:nvSpPr>
          <p:cNvPr id="3" name="Inhaltsplatzhalter 2"/>
          <p:cNvSpPr>
            <a:spLocks noGrp="1"/>
          </p:cNvSpPr>
          <p:nvPr>
            <p:ph idx="1"/>
          </p:nvPr>
        </p:nvSpPr>
        <p:spPr>
          <a:xfrm>
            <a:off x="392113" y="1198562"/>
            <a:ext cx="8140327" cy="5110757"/>
          </a:xfrm>
        </p:spPr>
        <p:txBody>
          <a:bodyPr/>
          <a:lstStyle/>
          <a:p>
            <a:pPr lvl="0"/>
            <a:r>
              <a:rPr lang="en-GB" dirty="0"/>
              <a:t>Interactive and dynamic</a:t>
            </a:r>
          </a:p>
          <a:p>
            <a:pPr lvl="0"/>
            <a:endParaRPr lang="en-GB" dirty="0"/>
          </a:p>
          <a:p>
            <a:pPr lvl="0"/>
            <a:r>
              <a:rPr lang="en-GB" dirty="0"/>
              <a:t>Education – Training – Dissemination</a:t>
            </a:r>
          </a:p>
          <a:p>
            <a:pPr lvl="0"/>
            <a:endParaRPr lang="en-GB" dirty="0"/>
          </a:p>
          <a:p>
            <a:pPr lvl="0"/>
            <a:r>
              <a:rPr lang="en-GB" dirty="0"/>
              <a:t>Presentations – Posters – Scenario based facilitated discussions – Working in groups – Round table discussions – Panel discussions</a:t>
            </a:r>
          </a:p>
          <a:p>
            <a:pPr marL="0" lvl="0" indent="0">
              <a:buNone/>
            </a:pPr>
            <a:endParaRPr lang="en-GB" sz="1000" dirty="0"/>
          </a:p>
          <a:p>
            <a:pPr lvl="0"/>
            <a:r>
              <a:rPr lang="en-GB" dirty="0"/>
              <a:t>Working activities – Refreshing breaks – Social events</a:t>
            </a:r>
          </a:p>
          <a:p>
            <a:pPr marL="0" lvl="0" indent="0">
              <a:buNone/>
            </a:pPr>
            <a:endParaRPr lang="en-GB" sz="1000" dirty="0"/>
          </a:p>
          <a:p>
            <a:pPr lvl="0"/>
            <a:r>
              <a:rPr lang="en-GB" dirty="0"/>
              <a:t>Sharing of knowledge and experience among generations of scientists, researchers and experts</a:t>
            </a:r>
          </a:p>
        </p:txBody>
      </p:sp>
      <p:pic>
        <p:nvPicPr>
          <p:cNvPr id="1026" name="Picture 2" descr="MP90043319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4725144"/>
            <a:ext cx="19558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Obrázok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112" y="980728"/>
            <a:ext cx="1872208" cy="156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10" descr="Image result for obrazky Vianoce"/>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039164" y="4725144"/>
            <a:ext cx="3277851" cy="1484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6459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i="1" dirty="0"/>
              <a:t>Radioprotection</a:t>
            </a:r>
            <a:r>
              <a:rPr lang="en-US" dirty="0"/>
              <a:t> Journal Special Issue – </a:t>
            </a:r>
            <a:br>
              <a:rPr lang="en-US" dirty="0"/>
            </a:br>
            <a:r>
              <a:rPr lang="en-US" dirty="0"/>
              <a:t>CONFIDENCE outputs</a:t>
            </a:r>
          </a:p>
        </p:txBody>
      </p:sp>
      <p:sp>
        <p:nvSpPr>
          <p:cNvPr id="3" name="Inhaltsplatzhalter 2"/>
          <p:cNvSpPr>
            <a:spLocks noGrp="1"/>
          </p:cNvSpPr>
          <p:nvPr>
            <p:ph idx="1"/>
          </p:nvPr>
        </p:nvSpPr>
        <p:spPr>
          <a:xfrm>
            <a:off x="392113" y="1198562"/>
            <a:ext cx="5187999" cy="5110757"/>
          </a:xfrm>
        </p:spPr>
        <p:txBody>
          <a:bodyPr/>
          <a:lstStyle/>
          <a:p>
            <a:pPr lvl="0"/>
            <a:r>
              <a:rPr lang="en-US" sz="1800" b="1" dirty="0"/>
              <a:t>DOI for each article </a:t>
            </a:r>
            <a:r>
              <a:rPr lang="en-US" sz="1800" dirty="0"/>
              <a:t>and an indexation to </a:t>
            </a:r>
            <a:r>
              <a:rPr lang="en-US" sz="1800" dirty="0" err="1"/>
              <a:t>Crossref</a:t>
            </a:r>
            <a:r>
              <a:rPr lang="en-US" sz="1800" dirty="0"/>
              <a:t> with links in references</a:t>
            </a:r>
          </a:p>
          <a:p>
            <a:pPr lvl="0"/>
            <a:r>
              <a:rPr lang="en-US" sz="1800" dirty="0"/>
              <a:t>an </a:t>
            </a:r>
            <a:r>
              <a:rPr lang="en-US" sz="1800" b="1" dirty="0"/>
              <a:t>online publication </a:t>
            </a:r>
            <a:r>
              <a:rPr lang="en-US" sz="1800" dirty="0"/>
              <a:t>including tables of contents, abstracts and prefaces available in HTML format, full-text articles in PDF format on the </a:t>
            </a:r>
            <a:r>
              <a:rPr lang="en-US" sz="1800" i="1" dirty="0"/>
              <a:t>Radioprotection</a:t>
            </a:r>
            <a:r>
              <a:rPr lang="en-US" sz="1800" dirty="0"/>
              <a:t> web site :</a:t>
            </a:r>
          </a:p>
          <a:p>
            <a:pPr marL="0" lvl="0" indent="0">
              <a:buNone/>
            </a:pPr>
            <a:r>
              <a:rPr lang="en-US" sz="1800" dirty="0"/>
              <a:t>	</a:t>
            </a:r>
            <a:r>
              <a:rPr lang="en-US" sz="1800" b="1" dirty="0">
                <a:solidFill>
                  <a:srgbClr val="0038A8"/>
                </a:solidFill>
              </a:rPr>
              <a:t>http://www.radioprotection.org/ </a:t>
            </a:r>
          </a:p>
          <a:p>
            <a:pPr lvl="0"/>
            <a:r>
              <a:rPr lang="en-US" sz="1800" dirty="0"/>
              <a:t>with </a:t>
            </a:r>
            <a:r>
              <a:rPr lang="en-US" sz="1800" b="1" dirty="0"/>
              <a:t>all functionality of publication </a:t>
            </a:r>
            <a:r>
              <a:rPr lang="en-US" sz="1800" dirty="0"/>
              <a:t>like: an e-mail alert each time a new issue is published, RSS feeds, “Articles citing this article” tools, search engine… </a:t>
            </a:r>
          </a:p>
          <a:p>
            <a:pPr lvl="0"/>
            <a:r>
              <a:rPr lang="en-US" sz="1800" dirty="0"/>
              <a:t>all the articles published on web site are </a:t>
            </a:r>
            <a:r>
              <a:rPr lang="en-US" sz="1800" b="1" dirty="0"/>
              <a:t>indexed at Google and Google Scholar</a:t>
            </a:r>
            <a:endParaRPr lang="en-US" sz="1800" dirty="0"/>
          </a:p>
          <a:p>
            <a:pPr lvl="0"/>
            <a:r>
              <a:rPr lang="en-US" sz="1800" b="1" dirty="0"/>
              <a:t>All papers will be published in Open Access</a:t>
            </a:r>
            <a:endParaRPr lang="en-US" sz="1800" dirty="0"/>
          </a:p>
          <a:p>
            <a:pPr lvl="0"/>
            <a:r>
              <a:rPr lang="en-US" sz="1800" b="1" dirty="0"/>
              <a:t>150 pages in total in the new format           (21 X 28 cm)</a:t>
            </a:r>
            <a:endParaRPr lang="en-GB" sz="18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8426" y="1340768"/>
            <a:ext cx="3224054" cy="4321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212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1402429"/>
            <a:ext cx="6989787" cy="561975"/>
          </a:xfrm>
        </p:spPr>
        <p:txBody>
          <a:bodyPr/>
          <a:lstStyle/>
          <a:p>
            <a:r>
              <a:rPr lang="en-US" dirty="0"/>
              <a:t>Training course “</a:t>
            </a:r>
            <a:r>
              <a:rPr lang="en-US" i="1" dirty="0">
                <a:solidFill>
                  <a:schemeClr val="tx1"/>
                </a:solidFill>
              </a:rPr>
              <a:t>Use of uncertain information by decision makers at the various levels within the decision making process and its communication</a:t>
            </a:r>
            <a:r>
              <a:rPr lang="en-US" dirty="0"/>
              <a:t>”</a:t>
            </a:r>
            <a:r>
              <a:rPr lang="en-GB" dirty="0"/>
              <a:t/>
            </a:r>
            <a:br>
              <a:rPr lang="en-GB" dirty="0"/>
            </a:br>
            <a:r>
              <a:rPr lang="en-US" dirty="0"/>
              <a:t>  </a:t>
            </a:r>
            <a:endParaRPr lang="en-GB" dirty="0"/>
          </a:p>
        </p:txBody>
      </p:sp>
      <p:sp>
        <p:nvSpPr>
          <p:cNvPr id="3" name="Inhaltsplatzhalter 2"/>
          <p:cNvSpPr>
            <a:spLocks noGrp="1"/>
          </p:cNvSpPr>
          <p:nvPr>
            <p:ph idx="1"/>
          </p:nvPr>
        </p:nvSpPr>
        <p:spPr>
          <a:xfrm>
            <a:off x="251520" y="1737717"/>
            <a:ext cx="6124103" cy="3995539"/>
          </a:xfrm>
        </p:spPr>
        <p:txBody>
          <a:bodyPr/>
          <a:lstStyle/>
          <a:p>
            <a:r>
              <a:rPr lang="en-GB" b="1" dirty="0"/>
              <a:t>Objective</a:t>
            </a:r>
            <a:r>
              <a:rPr lang="en-GB" dirty="0"/>
              <a:t>: </a:t>
            </a:r>
            <a:r>
              <a:rPr lang="en-US" dirty="0"/>
              <a:t>Guidance</a:t>
            </a:r>
            <a:r>
              <a:rPr lang="en-US" dirty="0">
                <a:solidFill>
                  <a:srgbClr val="FF0000"/>
                </a:solidFill>
              </a:rPr>
              <a:t> </a:t>
            </a:r>
            <a:r>
              <a:rPr lang="en-US" dirty="0"/>
              <a:t>and recommendations for the decision making in the post release and transition phase taking into account uncertain information to be presented and tested; to debate how to interpret, use and communicate uncertainties within the decision making process</a:t>
            </a:r>
          </a:p>
          <a:p>
            <a:pPr marL="0" indent="0">
              <a:buNone/>
            </a:pPr>
            <a:endParaRPr lang="en-US" sz="1000" dirty="0"/>
          </a:p>
          <a:p>
            <a:r>
              <a:rPr lang="en-US" b="1" dirty="0"/>
              <a:t>Training the trainers and facilitators </a:t>
            </a:r>
            <a:r>
              <a:rPr lang="en-US" dirty="0"/>
              <a:t>of national, regional and local workshops based was one of the goals </a:t>
            </a:r>
            <a:r>
              <a:rPr lang="en-GB" dirty="0"/>
              <a:t> </a:t>
            </a:r>
          </a:p>
          <a:p>
            <a:pPr marL="0" indent="0">
              <a:buNone/>
            </a:pPr>
            <a:endParaRPr lang="en-GB" sz="1000" dirty="0"/>
          </a:p>
          <a:p>
            <a:r>
              <a:rPr lang="en-GB" dirty="0"/>
              <a:t>Conducted at VUJE, </a:t>
            </a:r>
            <a:r>
              <a:rPr lang="en-GB" dirty="0" err="1"/>
              <a:t>Trnava</a:t>
            </a:r>
            <a:r>
              <a:rPr lang="en-GB" dirty="0"/>
              <a:t>, Slovak Republic     13-15 May, 2019; 25 participants from 15 countries </a:t>
            </a:r>
            <a:endParaRPr lang="en-US" dirty="0"/>
          </a:p>
        </p:txBody>
      </p:sp>
      <p:pic>
        <p:nvPicPr>
          <p:cNvPr id="4" name="Picture 11" descr="D:\Users\v015662\Documents\TXT\CONCERT\CONFIDENCE\WP7 E&amp;T\Task 7.1 Training\Organizacne zabezpecenie SNUS\Foto\20190515_1029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1683417"/>
            <a:ext cx="1847390" cy="138554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9" descr="D:\Users\v015662\Documents\TXT\CONCERT\CONFIDENCE\WP7 E&amp;T\Task 7.1 Training\Organizacne zabezpecenie SNUS\Foto\20190513_20402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67052" y="4166085"/>
            <a:ext cx="1337396" cy="1783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D:\Users\v015662\Documents\TXT\CONCERT\CONFIDENCE\WP7 E&amp;T\Task 7.1 Training\Organizacne zabezpecenie SNUS\Foto\20190513_1450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95901" y="2537817"/>
            <a:ext cx="1316459" cy="1755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331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half" idx="2"/>
          </p:nvPr>
        </p:nvSpPr>
        <p:spPr>
          <a:xfrm>
            <a:off x="457200" y="1412776"/>
            <a:ext cx="4040188" cy="4311328"/>
          </a:xfrm>
        </p:spPr>
        <p:txBody>
          <a:bodyPr/>
          <a:lstStyle/>
          <a:p>
            <a:r>
              <a:rPr lang="en-US" sz="1700" dirty="0"/>
              <a:t>Decision processes in case of nuclear accidents and decision support tools  </a:t>
            </a:r>
          </a:p>
          <a:p>
            <a:r>
              <a:rPr lang="en-US" sz="1700" dirty="0"/>
              <a:t>Meaning of different types of uncertainty </a:t>
            </a:r>
          </a:p>
          <a:p>
            <a:r>
              <a:rPr lang="en-US" sz="1700" dirty="0"/>
              <a:t>Uncertainties in the early phase influencing the transition phase  </a:t>
            </a:r>
          </a:p>
          <a:p>
            <a:r>
              <a:rPr lang="en-US" sz="1700" dirty="0"/>
              <a:t>Visualization of uncertainties in model results for decision making  </a:t>
            </a:r>
          </a:p>
          <a:p>
            <a:r>
              <a:rPr lang="en-US" sz="1700" dirty="0"/>
              <a:t>Addressing the uncertainties in urban/inhabited and agricultural area scenarios</a:t>
            </a:r>
          </a:p>
          <a:p>
            <a:r>
              <a:rPr lang="en-US" sz="1700" dirty="0"/>
              <a:t>Application of tools MCDA - multi-criteria decision analysis and ABM - agent based modelling on the scenario-based workshop results</a:t>
            </a:r>
          </a:p>
          <a:p>
            <a:r>
              <a:rPr lang="en-US" sz="1700" dirty="0"/>
              <a:t>Robust decision making   </a:t>
            </a:r>
          </a:p>
          <a:p>
            <a:endParaRPr lang="en-US" sz="1700" dirty="0"/>
          </a:p>
        </p:txBody>
      </p:sp>
      <p:sp>
        <p:nvSpPr>
          <p:cNvPr id="6" name="Zástupný symbol obsahu 5"/>
          <p:cNvSpPr>
            <a:spLocks noGrp="1"/>
          </p:cNvSpPr>
          <p:nvPr>
            <p:ph sz="quarter" idx="4"/>
          </p:nvPr>
        </p:nvSpPr>
        <p:spPr>
          <a:xfrm>
            <a:off x="4645025" y="1412776"/>
            <a:ext cx="4041775" cy="4824536"/>
          </a:xfrm>
        </p:spPr>
        <p:txBody>
          <a:bodyPr/>
          <a:lstStyle/>
          <a:p>
            <a:r>
              <a:rPr lang="en-US" sz="1700" dirty="0"/>
              <a:t>Decision-makers in a post nuclear accident situation: confronting uncertainties, criteria supporting decisions and tools for their presentation </a:t>
            </a:r>
          </a:p>
          <a:p>
            <a:r>
              <a:rPr lang="en-US" sz="1700" dirty="0"/>
              <a:t>Uncertainties in human behavior, cultural differences and social uncertainties as a part of the tools and approaches to support the decision making process</a:t>
            </a:r>
          </a:p>
          <a:p>
            <a:r>
              <a:rPr lang="en-US" sz="1700" dirty="0"/>
              <a:t>Resilience criteria for rebuilding dignified living conditions after a nuclear accident</a:t>
            </a:r>
          </a:p>
          <a:p>
            <a:r>
              <a:rPr lang="en-US" sz="1700" dirty="0"/>
              <a:t>Test of communication tools through consideration of uncertainties within the decision making process  </a:t>
            </a:r>
          </a:p>
        </p:txBody>
      </p:sp>
      <p:sp>
        <p:nvSpPr>
          <p:cNvPr id="9" name="Titel 1"/>
          <p:cNvSpPr>
            <a:spLocks noGrp="1"/>
          </p:cNvSpPr>
          <p:nvPr>
            <p:ph type="title"/>
          </p:nvPr>
        </p:nvSpPr>
        <p:spPr>
          <a:xfrm>
            <a:off x="390525" y="333375"/>
            <a:ext cx="6911975" cy="561975"/>
          </a:xfrm>
        </p:spPr>
        <p:txBody>
          <a:bodyPr/>
          <a:lstStyle/>
          <a:p>
            <a:r>
              <a:rPr lang="en-US" dirty="0"/>
              <a:t>Training course “Use of uncertain information…” – course contents</a:t>
            </a:r>
            <a:endParaRPr lang="en-GB" dirty="0"/>
          </a:p>
        </p:txBody>
      </p:sp>
    </p:spTree>
    <p:extLst>
      <p:ext uri="{BB962C8B-B14F-4D97-AF65-F5344CB8AC3E}">
        <p14:creationId xmlns:p14="http://schemas.microsoft.com/office/powerpoint/2010/main" val="34930582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Training course “Use of uncertain information…” – group work and discussions</a:t>
            </a:r>
            <a:endParaRPr lang="en-GB" dirty="0"/>
          </a:p>
        </p:txBody>
      </p:sp>
      <p:sp>
        <p:nvSpPr>
          <p:cNvPr id="3" name="Inhaltsplatzhalter 2"/>
          <p:cNvSpPr>
            <a:spLocks noGrp="1"/>
          </p:cNvSpPr>
          <p:nvPr>
            <p:ph idx="1"/>
          </p:nvPr>
        </p:nvSpPr>
        <p:spPr>
          <a:xfrm>
            <a:off x="392113" y="1198562"/>
            <a:ext cx="8068319" cy="5110757"/>
          </a:xfrm>
        </p:spPr>
        <p:txBody>
          <a:bodyPr/>
          <a:lstStyle/>
          <a:p>
            <a:r>
              <a:rPr lang="en-US" b="1" dirty="0"/>
              <a:t>Group scenario-based workshops</a:t>
            </a:r>
            <a:r>
              <a:rPr lang="en-US" dirty="0"/>
              <a:t>:</a:t>
            </a:r>
          </a:p>
          <a:p>
            <a:pPr lvl="1"/>
            <a:r>
              <a:rPr lang="en-US" dirty="0"/>
              <a:t>Decision making during the transition phase: establishment and optimization of remediation strategies - urban/inhabited and agricultural area</a:t>
            </a:r>
          </a:p>
          <a:p>
            <a:pPr lvl="1"/>
            <a:r>
              <a:rPr lang="en-US" dirty="0"/>
              <a:t>Stakeholder</a:t>
            </a:r>
            <a:r>
              <a:rPr lang="en-US" dirty="0">
                <a:solidFill>
                  <a:srgbClr val="FF0000"/>
                </a:solidFill>
              </a:rPr>
              <a:t> </a:t>
            </a:r>
            <a:r>
              <a:rPr lang="en-US" dirty="0"/>
              <a:t>preferences and priorities concerning uncertainty management: Key features of an accident and post-accident situation and of the challenges for local populations facing a nuclear accident. </a:t>
            </a:r>
            <a:r>
              <a:rPr lang="en-US" dirty="0" err="1"/>
              <a:t>Suetsugi</a:t>
            </a:r>
            <a:r>
              <a:rPr lang="en-US" dirty="0"/>
              <a:t> case study: Radiological situation and quality of food products </a:t>
            </a:r>
            <a:endParaRPr lang="en-US" strike="sngStrike" dirty="0">
              <a:solidFill>
                <a:srgbClr val="FF0000"/>
              </a:solidFill>
            </a:endParaRPr>
          </a:p>
          <a:p>
            <a:pPr marL="476250" lvl="1" indent="0">
              <a:buNone/>
            </a:pPr>
            <a:r>
              <a:rPr lang="en-US" dirty="0"/>
              <a:t>     </a:t>
            </a:r>
            <a:r>
              <a:rPr lang="en-US" dirty="0" err="1"/>
              <a:t>Tominari</a:t>
            </a:r>
            <a:r>
              <a:rPr lang="en-US" dirty="0"/>
              <a:t> case study: Decontamination of elementary school in Date city</a:t>
            </a:r>
          </a:p>
          <a:p>
            <a:pPr marL="476250" lvl="1" indent="0">
              <a:buNone/>
            </a:pPr>
            <a:r>
              <a:rPr lang="en-US" dirty="0"/>
              <a:t> </a:t>
            </a:r>
          </a:p>
          <a:p>
            <a:r>
              <a:rPr lang="en-US" b="1" dirty="0"/>
              <a:t>Round table discussions</a:t>
            </a:r>
            <a:r>
              <a:rPr lang="en-US" dirty="0"/>
              <a:t>:</a:t>
            </a:r>
          </a:p>
          <a:p>
            <a:pPr lvl="1"/>
            <a:r>
              <a:rPr lang="en-US" dirty="0"/>
              <a:t>Uncertainty information and how it is used by decision makers at various levels within the decision making process</a:t>
            </a:r>
          </a:p>
          <a:p>
            <a:pPr lvl="1"/>
            <a:r>
              <a:rPr lang="en-US" dirty="0"/>
              <a:t>Involvement of stakeholders in the decision-making process </a:t>
            </a:r>
          </a:p>
          <a:p>
            <a:pPr lvl="1"/>
            <a:r>
              <a:rPr lang="en-US" dirty="0"/>
              <a:t>Feedback on communication and observation of exercises during the training course </a:t>
            </a:r>
          </a:p>
        </p:txBody>
      </p:sp>
    </p:spTree>
    <p:extLst>
      <p:ext uri="{BB962C8B-B14F-4D97-AF65-F5344CB8AC3E}">
        <p14:creationId xmlns:p14="http://schemas.microsoft.com/office/powerpoint/2010/main" val="37637339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332656"/>
            <a:ext cx="6989787" cy="561975"/>
          </a:xfrm>
        </p:spPr>
        <p:txBody>
          <a:bodyPr/>
          <a:lstStyle/>
          <a:p>
            <a:r>
              <a:rPr lang="en-US" dirty="0"/>
              <a:t>Training course “Use of uncertain information…” – motivation, gained knowledge</a:t>
            </a:r>
            <a:endParaRPr lang="en-GB" dirty="0"/>
          </a:p>
        </p:txBody>
      </p:sp>
      <p:sp>
        <p:nvSpPr>
          <p:cNvPr id="3" name="Inhaltsplatzhalter 2"/>
          <p:cNvSpPr>
            <a:spLocks noGrp="1"/>
          </p:cNvSpPr>
          <p:nvPr>
            <p:ph idx="1"/>
          </p:nvPr>
        </p:nvSpPr>
        <p:spPr>
          <a:xfrm>
            <a:off x="392113" y="1198562"/>
            <a:ext cx="7996311" cy="5110757"/>
          </a:xfrm>
        </p:spPr>
        <p:txBody>
          <a:bodyPr/>
          <a:lstStyle/>
          <a:p>
            <a:r>
              <a:rPr lang="en-US" b="1" dirty="0"/>
              <a:t>Motivation:</a:t>
            </a:r>
            <a:endParaRPr lang="en-US" dirty="0"/>
          </a:p>
          <a:p>
            <a:pPr lvl="1"/>
            <a:r>
              <a:rPr lang="en-US" sz="1600" dirty="0"/>
              <a:t>“In the NERIS I understood that there is a lot done in the CONFIDENCE project. Therefore I was interested to participate in this training course.”</a:t>
            </a:r>
          </a:p>
          <a:p>
            <a:pPr marL="476250" lvl="1" indent="0">
              <a:buNone/>
            </a:pPr>
            <a:endParaRPr lang="en-US" sz="1600" dirty="0"/>
          </a:p>
          <a:p>
            <a:r>
              <a:rPr lang="en-US" b="1" dirty="0"/>
              <a:t>Gained knowledge</a:t>
            </a:r>
            <a:r>
              <a:rPr lang="en-US" dirty="0"/>
              <a:t>:</a:t>
            </a:r>
          </a:p>
          <a:p>
            <a:pPr lvl="1"/>
            <a:r>
              <a:rPr lang="en-US" sz="1600" dirty="0"/>
              <a:t>“I learnt here about decisions tools as well as different uncertainties across different stages and multi-disciplinary aspects.“</a:t>
            </a:r>
          </a:p>
          <a:p>
            <a:pPr lvl="1"/>
            <a:r>
              <a:rPr lang="en-US" sz="1600" dirty="0"/>
              <a:t>“I can go back home and use these tools and provide some feedback.” </a:t>
            </a:r>
          </a:p>
          <a:p>
            <a:pPr lvl="1"/>
            <a:r>
              <a:rPr lang="en-US" sz="1600" dirty="0"/>
              <a:t>“What I would like to take home from this workshop is how I can engage food agencies in these situations of what CONFIDENCE is dealing with. The second goal is to think how we can apply this to our country context.”</a:t>
            </a:r>
          </a:p>
          <a:p>
            <a:pPr lvl="1"/>
            <a:r>
              <a:rPr lang="en-US" sz="1600" dirty="0"/>
              <a:t> “I got the chance to understand what everyone is doing, got to know about different packages, and get in touch with people from different disciplines.”</a:t>
            </a:r>
          </a:p>
          <a:p>
            <a:pPr lvl="1"/>
            <a:r>
              <a:rPr lang="en-US" sz="1600" dirty="0"/>
              <a:t>“It was very useful to have different points of view.”</a:t>
            </a:r>
          </a:p>
          <a:p>
            <a:pPr lvl="1"/>
            <a:r>
              <a:rPr lang="en-US" sz="1600" dirty="0"/>
              <a:t>“It was very useful to see what is being done on Europe so that we can exchange information with each-other.”</a:t>
            </a:r>
          </a:p>
          <a:p>
            <a:pPr lvl="1"/>
            <a:r>
              <a:rPr lang="en-US" sz="1600" dirty="0"/>
              <a:t>“The fact that some of our countries don’t have NPPs, doesn’t mean that we aren’t related to or shouldn’t be involved in emergency situations.”</a:t>
            </a:r>
          </a:p>
        </p:txBody>
      </p:sp>
    </p:spTree>
    <p:extLst>
      <p:ext uri="{BB962C8B-B14F-4D97-AF65-F5344CB8AC3E}">
        <p14:creationId xmlns:p14="http://schemas.microsoft.com/office/powerpoint/2010/main" val="695066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332656"/>
            <a:ext cx="6989787" cy="561975"/>
          </a:xfrm>
        </p:spPr>
        <p:txBody>
          <a:bodyPr/>
          <a:lstStyle/>
          <a:p>
            <a:r>
              <a:rPr lang="en-US" dirty="0"/>
              <a:t>Training course “Use of uncertain information…” – recommendations</a:t>
            </a:r>
            <a:endParaRPr lang="en-GB" dirty="0"/>
          </a:p>
        </p:txBody>
      </p:sp>
      <p:sp>
        <p:nvSpPr>
          <p:cNvPr id="3" name="Inhaltsplatzhalter 2"/>
          <p:cNvSpPr>
            <a:spLocks noGrp="1"/>
          </p:cNvSpPr>
          <p:nvPr>
            <p:ph idx="1"/>
          </p:nvPr>
        </p:nvSpPr>
        <p:spPr>
          <a:xfrm>
            <a:off x="392113" y="1198563"/>
            <a:ext cx="7996311" cy="4534694"/>
          </a:xfrm>
        </p:spPr>
        <p:txBody>
          <a:bodyPr/>
          <a:lstStyle/>
          <a:p>
            <a:r>
              <a:rPr lang="en-US" b="1" dirty="0"/>
              <a:t>Recommendations</a:t>
            </a:r>
            <a:r>
              <a:rPr lang="en-US" dirty="0"/>
              <a:t>:</a:t>
            </a:r>
          </a:p>
          <a:p>
            <a:pPr lvl="1"/>
            <a:r>
              <a:rPr lang="en-US" dirty="0"/>
              <a:t>“The only thing missing here is taking into consideration the radiological aspects in addition to nuclear ones, e.g. transport accidents, fire in a hospital treating patients, terrorist attacks, etc.”</a:t>
            </a:r>
          </a:p>
          <a:p>
            <a:pPr lvl="1"/>
            <a:r>
              <a:rPr lang="en-US" dirty="0"/>
              <a:t>“There is a gap with expert information and how that information is sent to the public. In my opinion, we need to increase media attention to this issue. When we survey people about what they fear the most, the radiological concerns are on top. Still, people don’t talk about the uncertainties as well as the efforts made to treat or reduce them.”</a:t>
            </a:r>
          </a:p>
          <a:p>
            <a:pPr lvl="1"/>
            <a:r>
              <a:rPr lang="en-US" dirty="0"/>
              <a:t>“The public needs to be educated regarding radiological/nuclear aspects, dangers etc. e.g.: by school materials. This would help reduce uncertainties.”</a:t>
            </a:r>
          </a:p>
          <a:p>
            <a:pPr lvl="1"/>
            <a:endParaRPr lang="en-US" dirty="0"/>
          </a:p>
        </p:txBody>
      </p:sp>
    </p:spTree>
    <p:extLst>
      <p:ext uri="{BB962C8B-B14F-4D97-AF65-F5344CB8AC3E}">
        <p14:creationId xmlns:p14="http://schemas.microsoft.com/office/powerpoint/2010/main" val="3571341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333375"/>
            <a:ext cx="6989787" cy="561975"/>
          </a:xfrm>
        </p:spPr>
        <p:txBody>
          <a:bodyPr/>
          <a:lstStyle/>
          <a:p>
            <a:r>
              <a:rPr lang="en-US" dirty="0"/>
              <a:t>Workshop </a:t>
            </a:r>
            <a:r>
              <a:rPr lang="en-US" dirty="0">
                <a:solidFill>
                  <a:schemeClr val="tx1"/>
                </a:solidFill>
              </a:rPr>
              <a:t>“</a:t>
            </a:r>
            <a:r>
              <a:rPr lang="en-US" i="1" dirty="0"/>
              <a:t>Do process-based models have a role in human food chain assessments</a:t>
            </a:r>
            <a:r>
              <a:rPr lang="en-US" dirty="0"/>
              <a:t>”</a:t>
            </a:r>
            <a:endParaRPr lang="en-US" strike="sngStrike" dirty="0">
              <a:solidFill>
                <a:srgbClr val="FF0000"/>
              </a:solidFill>
            </a:endParaRPr>
          </a:p>
        </p:txBody>
      </p:sp>
      <p:sp>
        <p:nvSpPr>
          <p:cNvPr id="3" name="Inhaltsplatzhalter 2"/>
          <p:cNvSpPr>
            <a:spLocks noGrp="1"/>
          </p:cNvSpPr>
          <p:nvPr>
            <p:ph idx="1"/>
          </p:nvPr>
        </p:nvSpPr>
        <p:spPr>
          <a:xfrm>
            <a:off x="392113" y="1198562"/>
            <a:ext cx="7996311" cy="5110757"/>
          </a:xfrm>
        </p:spPr>
        <p:txBody>
          <a:bodyPr/>
          <a:lstStyle/>
          <a:p>
            <a:r>
              <a:rPr lang="en-US" dirty="0"/>
              <a:t>The </a:t>
            </a:r>
            <a:r>
              <a:rPr lang="en-US" b="1" dirty="0"/>
              <a:t>workshop</a:t>
            </a:r>
            <a:r>
              <a:rPr lang="en-US" dirty="0"/>
              <a:t> took place September 9-11, 2019 in Madrid (CIEMAT) premises with a range of 40 stakeholders (industry, regulators, scientists and representatives from international </a:t>
            </a:r>
            <a:r>
              <a:rPr lang="en-US" dirty="0" err="1"/>
              <a:t>organisations</a:t>
            </a:r>
            <a:r>
              <a:rPr lang="en-US" dirty="0"/>
              <a:t>) </a:t>
            </a:r>
          </a:p>
          <a:p>
            <a:r>
              <a:rPr lang="en-US" dirty="0"/>
              <a:t>The </a:t>
            </a:r>
            <a:r>
              <a:rPr lang="en-US" b="1" dirty="0"/>
              <a:t>aim of the workshop </a:t>
            </a:r>
            <a:r>
              <a:rPr lang="en-US" dirty="0"/>
              <a:t>was to discuss soil-plant process-based models to gain opinion on if stakeholders saw benefit in process-based model use and development</a:t>
            </a:r>
          </a:p>
          <a:p>
            <a:r>
              <a:rPr lang="en-US" dirty="0"/>
              <a:t>In part, this was </a:t>
            </a:r>
            <a:r>
              <a:rPr lang="en-US" b="1" dirty="0"/>
              <a:t>motivated by </a:t>
            </a:r>
            <a:r>
              <a:rPr lang="en-US" dirty="0"/>
              <a:t>the priority given to process-based models by scientists (ALLIANCE SRA) versus a perceived lack of uptake of previously developed process-based models by end-users</a:t>
            </a:r>
          </a:p>
          <a:p>
            <a:r>
              <a:rPr lang="en-US" b="1" dirty="0"/>
              <a:t>Presentations</a:t>
            </a:r>
            <a:r>
              <a:rPr lang="en-US" dirty="0"/>
              <a:t> were given to aid discussion and were followed by facilitated </a:t>
            </a:r>
            <a:r>
              <a:rPr lang="en-US" b="1" dirty="0"/>
              <a:t>‘breakout’ sessions.</a:t>
            </a:r>
            <a:r>
              <a:rPr lang="en-US" dirty="0"/>
              <a:t> </a:t>
            </a:r>
          </a:p>
          <a:p>
            <a:endParaRPr lang="en-US" dirty="0"/>
          </a:p>
          <a:p>
            <a:r>
              <a:rPr lang="en-US" dirty="0"/>
              <a:t>See </a:t>
            </a:r>
            <a:r>
              <a:rPr lang="en-US" b="1" dirty="0">
                <a:solidFill>
                  <a:srgbClr val="FA8214"/>
                </a:solidFill>
              </a:rPr>
              <a:t>Poster</a:t>
            </a:r>
            <a:r>
              <a:rPr lang="en-US" b="1" dirty="0"/>
              <a:t> </a:t>
            </a:r>
            <a:r>
              <a:rPr lang="en-US" b="1" dirty="0">
                <a:solidFill>
                  <a:srgbClr val="FA8214"/>
                </a:solidFill>
              </a:rPr>
              <a:t>WP7: Do process-based models have </a:t>
            </a:r>
          </a:p>
          <a:p>
            <a:pPr marL="0" indent="0">
              <a:buNone/>
            </a:pPr>
            <a:r>
              <a:rPr lang="en-US" b="1" dirty="0">
                <a:solidFill>
                  <a:srgbClr val="FA8214"/>
                </a:solidFill>
              </a:rPr>
              <a:t>		a role in human food chain assessments</a:t>
            </a:r>
          </a:p>
        </p:txBody>
      </p:sp>
      <p:pic>
        <p:nvPicPr>
          <p:cNvPr id="4" name="Picture 3"/>
          <p:cNvPicPr>
            <a:picLocks noChangeAspect="1"/>
          </p:cNvPicPr>
          <p:nvPr/>
        </p:nvPicPr>
        <p:blipFill>
          <a:blip r:embed="rId2"/>
          <a:stretch>
            <a:fillRect/>
          </a:stretch>
        </p:blipFill>
        <p:spPr>
          <a:xfrm>
            <a:off x="7164288" y="4787550"/>
            <a:ext cx="1117276" cy="1486837"/>
          </a:xfrm>
          <a:prstGeom prst="rect">
            <a:avLst/>
          </a:prstGeom>
        </p:spPr>
      </p:pic>
    </p:spTree>
    <p:extLst>
      <p:ext uri="{BB962C8B-B14F-4D97-AF65-F5344CB8AC3E}">
        <p14:creationId xmlns:p14="http://schemas.microsoft.com/office/powerpoint/2010/main" val="3548360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0525" y="1484784"/>
            <a:ext cx="6989787" cy="561975"/>
          </a:xfrm>
        </p:spPr>
        <p:txBody>
          <a:bodyPr/>
          <a:lstStyle/>
          <a:p>
            <a:r>
              <a:rPr lang="en-US" dirty="0"/>
              <a:t>CONFIDENCE course “</a:t>
            </a:r>
            <a:r>
              <a:rPr lang="en-US" i="1" dirty="0"/>
              <a:t>Communication under uncertainty : Nuclear or radiological emergencies, radiation protection and other issues important to know for your (future) occupation</a:t>
            </a:r>
            <a:r>
              <a:rPr lang="en-US" dirty="0"/>
              <a:t>”</a:t>
            </a:r>
          </a:p>
        </p:txBody>
      </p:sp>
      <p:sp>
        <p:nvSpPr>
          <p:cNvPr id="3" name="Inhaltsplatzhalter 2"/>
          <p:cNvSpPr>
            <a:spLocks noGrp="1"/>
          </p:cNvSpPr>
          <p:nvPr>
            <p:ph idx="1"/>
          </p:nvPr>
        </p:nvSpPr>
        <p:spPr>
          <a:xfrm>
            <a:off x="390525" y="2492897"/>
            <a:ext cx="7996311" cy="3672408"/>
          </a:xfrm>
        </p:spPr>
        <p:txBody>
          <a:bodyPr/>
          <a:lstStyle/>
          <a:p>
            <a:r>
              <a:rPr lang="en-US" b="1" dirty="0"/>
              <a:t>Objectives</a:t>
            </a:r>
            <a:r>
              <a:rPr lang="en-US" dirty="0"/>
              <a:t>: Building of capabilities, trust and confidence in radiation protection issues (engage the young generation, series of lectures and round table discussions at crisis management, communication and media studies faculties)</a:t>
            </a:r>
          </a:p>
          <a:p>
            <a:r>
              <a:rPr lang="en-US" dirty="0"/>
              <a:t>The course </a:t>
            </a:r>
            <a:r>
              <a:rPr lang="en-US" b="1" dirty="0"/>
              <a:t>dealt with </a:t>
            </a:r>
            <a:r>
              <a:rPr lang="en-US" dirty="0"/>
              <a:t>the challenges with communication during and after nuclear emergencies, and in particular the way in which risk and uncertainty is addressed</a:t>
            </a:r>
          </a:p>
          <a:p>
            <a:r>
              <a:rPr lang="en-US" dirty="0"/>
              <a:t>It was </a:t>
            </a:r>
            <a:r>
              <a:rPr lang="en-US" b="1" dirty="0"/>
              <a:t>designed to be applicable </a:t>
            </a:r>
            <a:r>
              <a:rPr lang="en-US" dirty="0"/>
              <a:t>to a wide range of students and professionals, and can be adapted according to needs and background of the audience</a:t>
            </a:r>
          </a:p>
        </p:txBody>
      </p:sp>
    </p:spTree>
    <p:extLst>
      <p:ext uri="{BB962C8B-B14F-4D97-AF65-F5344CB8AC3E}">
        <p14:creationId xmlns:p14="http://schemas.microsoft.com/office/powerpoint/2010/main" val="93449428"/>
      </p:ext>
    </p:extLst>
  </p:cSld>
  <p:clrMapOvr>
    <a:masterClrMapping/>
  </p:clrMapOvr>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8A9384A5144E14DA66146860F3D94B1" ma:contentTypeVersion="8" ma:contentTypeDescription="Create a new document." ma:contentTypeScope="" ma:versionID="421b05678dac1217d32cd90f2630b4d3">
  <xsd:schema xmlns:xsd="http://www.w3.org/2001/XMLSchema" xmlns:xs="http://www.w3.org/2001/XMLSchema" xmlns:p="http://schemas.microsoft.com/office/2006/metadata/properties" xmlns:ns3="55c03c04-d77b-4d75-891c-26781f9bb7ed" targetNamespace="http://schemas.microsoft.com/office/2006/metadata/properties" ma:root="true" ma:fieldsID="c56f8ab4d9a24ee8cfdddaf456c4337e" ns3:_="">
    <xsd:import namespace="55c03c04-d77b-4d75-891c-26781f9bb7ed"/>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c03c04-d77b-4d75-891c-26781f9bb7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B18215-E216-4A4F-A4B7-4DE7ABF7C6D5}">
  <ds:schemaRefs>
    <ds:schemaRef ds:uri="http://purl.org/dc/elements/1.1/"/>
    <ds:schemaRef ds:uri="http://schemas.microsoft.com/office/infopath/2007/PartnerControls"/>
    <ds:schemaRef ds:uri="http://schemas.microsoft.com/office/2006/metadata/properties"/>
    <ds:schemaRef ds:uri="http://purl.org/dc/dcmitype/"/>
    <ds:schemaRef ds:uri="http://purl.org/dc/terms/"/>
    <ds:schemaRef ds:uri="http://www.w3.org/XML/1998/namespace"/>
    <ds:schemaRef ds:uri="http://schemas.openxmlformats.org/package/2006/metadata/core-properties"/>
    <ds:schemaRef ds:uri="http://schemas.microsoft.com/office/2006/documentManagement/types"/>
    <ds:schemaRef ds:uri="55c03c04-d77b-4d75-891c-26781f9bb7ed"/>
  </ds:schemaRefs>
</ds:datastoreItem>
</file>

<file path=customXml/itemProps2.xml><?xml version="1.0" encoding="utf-8"?>
<ds:datastoreItem xmlns:ds="http://schemas.openxmlformats.org/officeDocument/2006/customXml" ds:itemID="{2E3FFC75-906C-481D-B951-884A3CF76BA2}">
  <ds:schemaRefs>
    <ds:schemaRef ds:uri="http://schemas.microsoft.com/sharepoint/v3/contenttype/forms"/>
  </ds:schemaRefs>
</ds:datastoreItem>
</file>

<file path=customXml/itemProps3.xml><?xml version="1.0" encoding="utf-8"?>
<ds:datastoreItem xmlns:ds="http://schemas.openxmlformats.org/officeDocument/2006/customXml" ds:itemID="{84AE0BD0-132E-4283-A7FD-37150B354E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5c03c04-d77b-4d75-891c-26781f9bb7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KIT-PPT_Master_en_2016</Template>
  <TotalTime>2250</TotalTime>
  <Words>2724</Words>
  <Application>Microsoft Office PowerPoint</Application>
  <PresentationFormat>Prezentácia na obrazovke (4:3)</PresentationFormat>
  <Paragraphs>170</Paragraphs>
  <Slides>22</Slides>
  <Notes>0</Notes>
  <HiddenSlides>0</HiddenSlides>
  <MMClips>0</MMClips>
  <ScaleCrop>false</ScaleCrop>
  <HeadingPairs>
    <vt:vector size="4" baseType="variant">
      <vt:variant>
        <vt:lpstr>Motív</vt:lpstr>
      </vt:variant>
      <vt:variant>
        <vt:i4>1</vt:i4>
      </vt:variant>
      <vt:variant>
        <vt:lpstr>Nadpisy snímok</vt:lpstr>
      </vt:variant>
      <vt:variant>
        <vt:i4>22</vt:i4>
      </vt:variant>
    </vt:vector>
  </HeadingPairs>
  <TitlesOfParts>
    <vt:vector size="23" baseType="lpstr">
      <vt:lpstr>KIT-PPT_Master_en_2016</vt:lpstr>
      <vt:lpstr>Prezentácia programu PowerPoint</vt:lpstr>
      <vt:lpstr>CONFIDENCE: Education and Training</vt:lpstr>
      <vt:lpstr>Training course “Use of uncertain information by decision makers at the various levels within the decision making process and its communication”   </vt:lpstr>
      <vt:lpstr>Training course “Use of uncertain information…” – course contents</vt:lpstr>
      <vt:lpstr>Training course “Use of uncertain information…” – group work and discussions</vt:lpstr>
      <vt:lpstr>Training course “Use of uncertain information…” – motivation, gained knowledge</vt:lpstr>
      <vt:lpstr>Training course “Use of uncertain information…” – recommendations</vt:lpstr>
      <vt:lpstr>Workshop “Do process-based models have a role in human food chain assessments”</vt:lpstr>
      <vt:lpstr>CONFIDENCE course “Communication under uncertainty : Nuclear or radiological emergencies, radiation protection and other issues important to know for your (future) occupation”</vt:lpstr>
      <vt:lpstr>The CONFIDENCE course “Communication under uncertainty”</vt:lpstr>
      <vt:lpstr>The CONFIDENCE course “Communication under uncertainty” – Universal module</vt:lpstr>
      <vt:lpstr>The CONFIDENCE course “Communication under uncertainty” – Module for journalists and communication/media studies</vt:lpstr>
      <vt:lpstr>The CONFIDENCE course “Communication under uncertainty” – Module for first responders and decision makers </vt:lpstr>
      <vt:lpstr>The CONFIDENCE course “Communication under uncertainty” – realization</vt:lpstr>
      <vt:lpstr>The CONFIDENCE course “Communication under uncertainty” – realization in Belgium</vt:lpstr>
      <vt:lpstr>The CONFIDENCE course “Communication under uncertainty” – realization in Spain</vt:lpstr>
      <vt:lpstr>The CONFIDENCE course “Communication under uncertainty” – realization at NEA/IRPS</vt:lpstr>
      <vt:lpstr>The CONFIDENCE course “Communication under uncertainty” – realization in Italy</vt:lpstr>
      <vt:lpstr>The CONFIDENCE course “Communication under uncertainty” – realization in Norway</vt:lpstr>
      <vt:lpstr>The CONFIDENCE course “Communication under uncertainty” – realization in Slovakia</vt:lpstr>
      <vt:lpstr>CONFIDENCE Dissemination Workshop</vt:lpstr>
      <vt:lpstr>Radioprotection Journal Special Issue –  CONFIDENCE outputs</vt:lpstr>
    </vt:vector>
  </TitlesOfParts>
  <Company>Karlsruhe Institute of Technology (KIT)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Ďúranová Tatiana, 200</cp:lastModifiedBy>
  <cp:revision>256</cp:revision>
  <cp:lastPrinted>2019-10-09T08:37:58Z</cp:lastPrinted>
  <dcterms:created xsi:type="dcterms:W3CDTF">2015-12-14T06:33:20Z</dcterms:created>
  <dcterms:modified xsi:type="dcterms:W3CDTF">2019-11-29T13:12:41Z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0484126-3486-41a9-802e-7f1e2277276c_Enabled">
    <vt:lpwstr>True</vt:lpwstr>
  </property>
  <property fmtid="{D5CDD505-2E9C-101B-9397-08002B2CF9AE}" pid="3" name="MSIP_Label_d0484126-3486-41a9-802e-7f1e2277276c_SiteId">
    <vt:lpwstr>eec01f8e-737f-43e3-9ed5-f8a59913bd82</vt:lpwstr>
  </property>
  <property fmtid="{D5CDD505-2E9C-101B-9397-08002B2CF9AE}" pid="4" name="MSIP_Label_d0484126-3486-41a9-802e-7f1e2277276c_Owner">
    <vt:lpwstr>deborah.oughton@nmbu.no</vt:lpwstr>
  </property>
  <property fmtid="{D5CDD505-2E9C-101B-9397-08002B2CF9AE}" pid="5" name="MSIP_Label_d0484126-3486-41a9-802e-7f1e2277276c_SetDate">
    <vt:lpwstr>2019-11-29T12:51:21.1009258Z</vt:lpwstr>
  </property>
  <property fmtid="{D5CDD505-2E9C-101B-9397-08002B2CF9AE}" pid="6" name="MSIP_Label_d0484126-3486-41a9-802e-7f1e2277276c_Name">
    <vt:lpwstr>Internal</vt:lpwstr>
  </property>
  <property fmtid="{D5CDD505-2E9C-101B-9397-08002B2CF9AE}" pid="7" name="MSIP_Label_d0484126-3486-41a9-802e-7f1e2277276c_Application">
    <vt:lpwstr>Microsoft Azure Information Protection</vt:lpwstr>
  </property>
  <property fmtid="{D5CDD505-2E9C-101B-9397-08002B2CF9AE}" pid="8" name="MSIP_Label_d0484126-3486-41a9-802e-7f1e2277276c_ActionId">
    <vt:lpwstr>8455c5af-a0ac-4ae8-96c6-d329348e13ae</vt:lpwstr>
  </property>
  <property fmtid="{D5CDD505-2E9C-101B-9397-08002B2CF9AE}" pid="9" name="MSIP_Label_d0484126-3486-41a9-802e-7f1e2277276c_Extended_MSFT_Method">
    <vt:lpwstr>Automatic</vt:lpwstr>
  </property>
  <property fmtid="{D5CDD505-2E9C-101B-9397-08002B2CF9AE}" pid="10" name="Sensitivity">
    <vt:lpwstr>Internal</vt:lpwstr>
  </property>
  <property fmtid="{D5CDD505-2E9C-101B-9397-08002B2CF9AE}" pid="11" name="ContentTypeId">
    <vt:lpwstr>0x01010048A9384A5144E14DA66146860F3D94B1</vt:lpwstr>
  </property>
</Properties>
</file>