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44" r:id="rId4"/>
  </p:sldMasterIdLst>
  <p:notesMasterIdLst>
    <p:notesMasterId r:id="rId14"/>
  </p:notesMasterIdLst>
  <p:sldIdLst>
    <p:sldId id="261" r:id="rId5"/>
    <p:sldId id="279" r:id="rId6"/>
    <p:sldId id="289" r:id="rId7"/>
    <p:sldId id="290" r:id="rId8"/>
    <p:sldId id="291" r:id="rId9"/>
    <p:sldId id="292" r:id="rId10"/>
    <p:sldId id="293" r:id="rId11"/>
    <p:sldId id="296" r:id="rId12"/>
    <p:sldId id="29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7" autoAdjust="0"/>
  </p:normalViewPr>
  <p:slideViewPr>
    <p:cSldViewPr>
      <p:cViewPr varScale="1">
        <p:scale>
          <a:sx n="104" d="100"/>
          <a:sy n="104" d="100"/>
        </p:scale>
        <p:origin x="9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2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/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uppieren 11"/>
          <p:cNvGrpSpPr/>
          <p:nvPr userDrawn="1"/>
        </p:nvGrpSpPr>
        <p:grpSpPr>
          <a:xfrm>
            <a:off x="115351" y="6463086"/>
            <a:ext cx="5392752" cy="360923"/>
            <a:chOff x="551015" y="6803777"/>
            <a:chExt cx="4812303" cy="360923"/>
          </a:xfrm>
        </p:grpSpPr>
        <p:pic>
          <p:nvPicPr>
            <p:cNvPr id="11" name="Grafik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1015" y="6970530"/>
              <a:ext cx="286958" cy="194170"/>
            </a:xfrm>
            <a:prstGeom prst="rect">
              <a:avLst/>
            </a:prstGeom>
          </p:spPr>
        </p:pic>
        <p:sp>
          <p:nvSpPr>
            <p:cNvPr id="12" name="Textfeld 13"/>
            <p:cNvSpPr txBox="1"/>
            <p:nvPr userDrawn="1"/>
          </p:nvSpPr>
          <p:spPr>
            <a:xfrm>
              <a:off x="558316" y="6803777"/>
              <a:ext cx="4805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NERIS Workshop Roskilde 2019  ERMIN Uncertainty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state-Regular" panose="02000603020000020004" pitchFamily="2" charset="0"/>
                  <a:ea typeface="+mn-ea"/>
                  <a:cs typeface="+mn-cs"/>
                </a:rPr>
                <a:t>           This project has received funding from the </a:t>
              </a:r>
              <a:r>
                <a:rPr kumimoji="0" lang="en-GB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state-Regular" panose="02000603020000020004" pitchFamily="2" charset="0"/>
                  <a:ea typeface="+mn-ea"/>
                  <a:cs typeface="+mn-cs"/>
                </a:rPr>
                <a:t>Euratom</a:t>
              </a: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state-Regular" panose="02000603020000020004" pitchFamily="2" charset="0"/>
                  <a:ea typeface="+mn-ea"/>
                  <a:cs typeface="+mn-cs"/>
                </a:rPr>
                <a:t> research and training programme 2014-2018 under grant agreement No 662287.</a:t>
              </a: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464" y="6289310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Textfeld 13"/>
          <p:cNvSpPr txBox="1"/>
          <p:nvPr userDrawn="1"/>
        </p:nvSpPr>
        <p:spPr>
          <a:xfrm>
            <a:off x="6109712" y="6510087"/>
            <a:ext cx="525068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Sources of uncertainty in the ERMIN urban dose model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Tom Charnock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949280"/>
            <a:ext cx="7633648" cy="410344"/>
          </a:xfrm>
        </p:spPr>
        <p:txBody>
          <a:bodyPr>
            <a:normAutofit/>
          </a:bodyPr>
          <a:lstStyle/>
          <a:p>
            <a:r>
              <a:rPr lang="en-GB" dirty="0"/>
              <a:t>NERIS Workshop Roskilde 2019</a:t>
            </a:r>
          </a:p>
        </p:txBody>
      </p:sp>
      <p:pic>
        <p:nvPicPr>
          <p:cNvPr id="4" name="Picture 3" descr="CONFIDENCE-WP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1"/>
          <a:stretch/>
        </p:blipFill>
        <p:spPr bwMode="auto">
          <a:xfrm>
            <a:off x="3995936" y="0"/>
            <a:ext cx="4612079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06" y="581127"/>
            <a:ext cx="16938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CONFIDENCE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CONFIDENCE: uncertainties in the area of emergency management and long term rehabilitation following a nuclear accident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WP4: stakeholder engagement transition to long term recovery 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Looking at sources of uncertainty in the ERMIN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residual doses in urban environments with/without clean-up options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CONFIDENCE deliverable “D 9.20 - Addressing the uncertainties in urban/inhabited scenarios”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Appendix 1:Urban Scenario Parameter Uncertainty, Kasper </a:t>
            </a:r>
            <a:r>
              <a:rPr lang="en-GB" sz="1400" dirty="0" err="1"/>
              <a:t>Andersson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Appendix 2: ERMIN uncertainty, Tom Charnock</a:t>
            </a:r>
          </a:p>
          <a:p>
            <a:endParaRPr lang="en-GB" dirty="0"/>
          </a:p>
          <a:p>
            <a:r>
              <a:rPr lang="en-GB" dirty="0"/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understand/guide appropriate use of ERMIN,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 make quantitative/qualitative statements about uncertainties in ERMIN.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understand weakness and make recommendations for future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generate illustrative uncertainties of residual dose for WP4 stakeholder panels scenarios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ERMIN model</a:t>
            </a:r>
          </a:p>
        </p:txBody>
      </p:sp>
      <p:pic>
        <p:nvPicPr>
          <p:cNvPr id="5" name="Picture 2" descr="C:\Users\Tom.Charnock.PHE\Desktop\ERMIN process@0,5x.png"/>
          <p:cNvPicPr>
            <a:picLocks noChangeAspect="1" noChangeArrowheads="1"/>
          </p:cNvPicPr>
          <p:nvPr/>
        </p:nvPicPr>
        <p:blipFill>
          <a:blip r:embed="rId2" cstate="print"/>
          <a:srcRect l="3549" t="28185" r="3150"/>
          <a:stretch>
            <a:fillRect/>
          </a:stretch>
        </p:blipFill>
        <p:spPr bwMode="auto">
          <a:xfrm>
            <a:off x="-108521" y="1556792"/>
            <a:ext cx="9276588" cy="35906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3236" y="5179354"/>
            <a:ext cx="69610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ERMIN has been implemented in both ARGOS and RODOS Decision support systems</a:t>
            </a:r>
          </a:p>
          <a:p>
            <a:endParaRPr lang="en-GB" sz="1000" dirty="0"/>
          </a:p>
          <a:p>
            <a:r>
              <a:rPr lang="en-GB" sz="1400" dirty="0"/>
              <a:t>Charnock TW, Landman C, </a:t>
            </a:r>
            <a:r>
              <a:rPr lang="en-GB" sz="1400" dirty="0" err="1"/>
              <a:t>Trybushnyi</a:t>
            </a:r>
            <a:r>
              <a:rPr lang="en-GB" sz="1400" dirty="0"/>
              <a:t> D and </a:t>
            </a:r>
            <a:r>
              <a:rPr lang="en-GB" sz="1400" dirty="0" err="1"/>
              <a:t>Ievdin</a:t>
            </a:r>
            <a:r>
              <a:rPr lang="en-GB" sz="1400" dirty="0"/>
              <a:t> I (2016). European model for inhabited areas - ERMIN 2. </a:t>
            </a:r>
            <a:r>
              <a:rPr lang="en-GB" sz="1400" i="1" dirty="0"/>
              <a:t>Radioprotection</a:t>
            </a:r>
            <a:r>
              <a:rPr lang="en-GB" sz="1400" dirty="0"/>
              <a:t> </a:t>
            </a:r>
            <a:r>
              <a:rPr lang="en-GB" sz="1400" b="1" dirty="0"/>
              <a:t>51</a:t>
            </a:r>
            <a:r>
              <a:rPr lang="en-GB" sz="1400" dirty="0"/>
              <a:t>(HSI), S23-S25</a:t>
            </a:r>
          </a:p>
        </p:txBody>
      </p:sp>
    </p:spTree>
    <p:extLst>
      <p:ext uri="{BB962C8B-B14F-4D97-AF65-F5344CB8AC3E}">
        <p14:creationId xmlns:p14="http://schemas.microsoft.com/office/powerpoint/2010/main" val="168796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Stochastic (related to physical randomness)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relative deposition to different surface, weathering rates, occupancy</a:t>
            </a:r>
          </a:p>
          <a:p>
            <a:endParaRPr lang="en-GB" sz="1000" dirty="0"/>
          </a:p>
          <a:p>
            <a:r>
              <a:rPr lang="en-GB" dirty="0"/>
              <a:t>Judgemental (choice of parameters)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choice of appropriate ‘representative’ value for deposition, weathering </a:t>
            </a:r>
            <a:r>
              <a:rPr lang="en-GB" sz="1400" dirty="0" err="1"/>
              <a:t>etc</a:t>
            </a:r>
            <a:endParaRPr lang="en-GB" sz="1400" dirty="0"/>
          </a:p>
          <a:p>
            <a:endParaRPr lang="en-GB" sz="1000" dirty="0"/>
          </a:p>
          <a:p>
            <a:r>
              <a:rPr lang="en-GB" dirty="0"/>
              <a:t>Epistemological (lack of knowledge)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type of environment, degree of paving </a:t>
            </a:r>
            <a:r>
              <a:rPr lang="en-GB" sz="1400" dirty="0" err="1"/>
              <a:t>etc</a:t>
            </a:r>
            <a:r>
              <a:rPr lang="en-GB" sz="1400" dirty="0"/>
              <a:t>, countermeasure timing</a:t>
            </a:r>
          </a:p>
          <a:p>
            <a:endParaRPr lang="en-GB" sz="1000" dirty="0"/>
          </a:p>
          <a:p>
            <a:r>
              <a:rPr lang="en-GB" dirty="0"/>
              <a:t>Computational (coding on specific hardware)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grid size, temporal steps, numerical integration </a:t>
            </a:r>
            <a:r>
              <a:rPr lang="en-GB" sz="1400" dirty="0" err="1"/>
              <a:t>etc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dirty="0"/>
              <a:t>Model uncertainty (simplification from the real world)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e.g</a:t>
            </a:r>
            <a:r>
              <a:rPr lang="en-GB" sz="1400" dirty="0"/>
              <a:t> choice of urban surfaces, continuous empirical retention functions</a:t>
            </a:r>
          </a:p>
          <a:p>
            <a:pPr marL="0" indent="0"/>
            <a:endParaRPr lang="en-GB" sz="1000" dirty="0"/>
          </a:p>
          <a:p>
            <a:r>
              <a:rPr lang="en-GB" dirty="0"/>
              <a:t>Ambiguity (lack of clarity and endpoint uncertainty)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occupancy weighting scheme to produce normal living dose, ‘other’ paved surface?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0" indent="0"/>
            <a:endParaRPr lang="en-GB" sz="1400" dirty="0"/>
          </a:p>
        </p:txBody>
      </p:sp>
      <p:sp>
        <p:nvSpPr>
          <p:cNvPr id="4" name="Right Brace 3"/>
          <p:cNvSpPr/>
          <p:nvPr/>
        </p:nvSpPr>
        <p:spPr>
          <a:xfrm>
            <a:off x="6948264" y="1340768"/>
            <a:ext cx="288032" cy="1512168"/>
          </a:xfrm>
          <a:prstGeom prst="rightBrac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59898" y="1681353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Parameter</a:t>
            </a:r>
          </a:p>
          <a:p>
            <a:r>
              <a:rPr lang="en-GB" sz="1800" dirty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118352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uncertainty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Projected normal living residual doses</a:t>
            </a:r>
          </a:p>
          <a:p>
            <a:endParaRPr lang="en-GB" dirty="0"/>
          </a:p>
          <a:p>
            <a:r>
              <a:rPr lang="en-GB" dirty="0"/>
              <a:t>Restricted to </a:t>
            </a:r>
            <a:r>
              <a:rPr lang="en-GB" baseline="30000" dirty="0"/>
              <a:t>137</a:t>
            </a:r>
            <a:r>
              <a:rPr lang="en-GB" dirty="0"/>
              <a:t>Cs deposited as soluble aerosol, assuming 10</a:t>
            </a:r>
            <a:r>
              <a:rPr lang="en-GB" baseline="30000" dirty="0"/>
              <a:t>6</a:t>
            </a:r>
            <a:r>
              <a:rPr lang="en-GB" dirty="0"/>
              <a:t> Bq.m</a:t>
            </a:r>
            <a:r>
              <a:rPr lang="en-GB" baseline="30000" dirty="0"/>
              <a:t>-2</a:t>
            </a:r>
            <a:r>
              <a:rPr lang="en-GB" dirty="0"/>
              <a:t> deposited on reference surface.</a:t>
            </a:r>
          </a:p>
          <a:p>
            <a:endParaRPr lang="en-GB" dirty="0"/>
          </a:p>
          <a:p>
            <a:r>
              <a:rPr lang="en-GB" dirty="0"/>
              <a:t>Sensitivity and uncertainty analysis considering: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Occupancies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Redistribution of initial deposition on to urban 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Soil migration</a:t>
            </a:r>
          </a:p>
          <a:p>
            <a:endParaRPr lang="en-GB" dirty="0"/>
          </a:p>
          <a:p>
            <a:r>
              <a:rPr lang="en-GB" dirty="0"/>
              <a:t>For several different environments, wet and dry deposition conditions, without and with various countermeasures applied.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916832"/>
            <a:ext cx="4595183" cy="45951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185762" cy="648072"/>
          </a:xfrm>
        </p:spPr>
        <p:txBody>
          <a:bodyPr>
            <a:normAutofit/>
          </a:bodyPr>
          <a:lstStyle/>
          <a:p>
            <a:r>
              <a:rPr lang="en-GB" dirty="0"/>
              <a:t>Initial roof deposition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127124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Benchmark run: normal living dose annual dose, semi-detached house, wet deposition, predicted by surface using current ERMIN default parameters,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4628" y="4293096"/>
            <a:ext cx="43693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Sensitivity analysis: current ERMIN default parameters except for initial deposition on roofs. </a:t>
            </a:r>
          </a:p>
          <a:p>
            <a:pPr algn="just"/>
            <a:r>
              <a:rPr lang="en-GB" sz="1400" dirty="0"/>
              <a:t>Parameters for roofs sampled from distributions provided by Andersson (2018) for different materials. 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Repeated for different environments and wet/dry</a:t>
            </a:r>
          </a:p>
          <a:p>
            <a:pPr algn="just"/>
            <a:endParaRPr lang="en-GB" sz="1400" dirty="0"/>
          </a:p>
          <a:p>
            <a:pPr algn="just"/>
            <a:r>
              <a:rPr lang="en-GB" sz="1200" dirty="0"/>
              <a:t>[Dose are integrated over 1 year from the time shown]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5176" r="4434" b="6827"/>
          <a:stretch/>
        </p:blipFill>
        <p:spPr>
          <a:xfrm>
            <a:off x="4860032" y="188640"/>
            <a:ext cx="3888432" cy="38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migration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5271" y="5465159"/>
            <a:ext cx="4122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Profiles of total activity (</a:t>
            </a:r>
            <a:r>
              <a:rPr lang="en-GB" sz="1400" dirty="0" err="1"/>
              <a:t>Bq</a:t>
            </a:r>
            <a:r>
              <a:rPr lang="en-GB" sz="1400" dirty="0"/>
              <a:t> m</a:t>
            </a:r>
            <a:r>
              <a:rPr lang="en-GB" sz="1400" baseline="30000" dirty="0"/>
              <a:t>-2</a:t>
            </a:r>
            <a:r>
              <a:rPr lang="en-GB" sz="1400" dirty="0"/>
              <a:t>) in the soil column after one year. ERMIN default parameters and average parameters for three soil types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4541" r="7715" b="5501"/>
          <a:stretch/>
        </p:blipFill>
        <p:spPr>
          <a:xfrm>
            <a:off x="179512" y="1268760"/>
            <a:ext cx="3981134" cy="41343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5158" r="4343" b="6250"/>
          <a:stretch/>
        </p:blipFill>
        <p:spPr>
          <a:xfrm>
            <a:off x="5580112" y="-11345"/>
            <a:ext cx="3528394" cy="3451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5906" r="4531" b="5502"/>
          <a:stretch/>
        </p:blipFill>
        <p:spPr>
          <a:xfrm>
            <a:off x="5591198" y="3440345"/>
            <a:ext cx="3517308" cy="3433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681315"/>
            <a:ext cx="15121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Sensitivity analysis:</a:t>
            </a:r>
          </a:p>
          <a:p>
            <a:r>
              <a:rPr lang="en-GB" sz="1400" dirty="0"/>
              <a:t>Soil migration parameters for soil types sampled from distributions provided by Andersson (2018).</a:t>
            </a:r>
          </a:p>
          <a:p>
            <a:endParaRPr lang="en-GB" sz="1400" dirty="0"/>
          </a:p>
          <a:p>
            <a:r>
              <a:rPr lang="en-GB" sz="1200" dirty="0"/>
              <a:t>[Dose are integrated over 1 year from the time shown] </a:t>
            </a:r>
          </a:p>
        </p:txBody>
      </p:sp>
    </p:spTree>
    <p:extLst>
      <p:ext uri="{BB962C8B-B14F-4D97-AF65-F5344CB8AC3E}">
        <p14:creationId xmlns:p14="http://schemas.microsoft.com/office/powerpoint/2010/main" val="128363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71914"/>
            <a:ext cx="8028000" cy="648072"/>
          </a:xfrm>
        </p:spPr>
        <p:txBody>
          <a:bodyPr/>
          <a:lstStyle/>
          <a:p>
            <a:r>
              <a:rPr lang="en-GB" dirty="0"/>
              <a:t>Combined uncertainty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224541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Uncertainty analysis: sampling distributions of groups of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Occupancy (EXPOLIS)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Initial deposition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Surface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Combined </a:t>
            </a:r>
          </a:p>
          <a:p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4981747" y="6519826"/>
            <a:ext cx="398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[Dose are integrated over 1 year from the time shown]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906" r="2549" b="5502"/>
          <a:stretch/>
        </p:blipFill>
        <p:spPr>
          <a:xfrm>
            <a:off x="251328" y="2348880"/>
            <a:ext cx="8748464" cy="4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Potential ERMIN model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Incorporating soil/nuclide/particle specific soil migration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Incorporating different roof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Increase range of environments types and subtypes in database (more built-up environments)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Improving the indoor deposition model/parameters</a:t>
            </a:r>
          </a:p>
          <a:p>
            <a:endParaRPr lang="en-GB" dirty="0"/>
          </a:p>
          <a:p>
            <a:r>
              <a:rPr lang="en-GB" dirty="0"/>
              <a:t>Incorporation of uncertainty analysis in an operational ERMIN?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How to present/communicate uncertainty, consistency across all tools in DSS, within a mapping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0" indent="0"/>
            <a:r>
              <a:rPr lang="en-GB" sz="1400" dirty="0"/>
              <a:t>Recommendations balance model/parameter improvement with ensuring ERMIN is operational (runtimes short, input available, output usable)</a:t>
            </a:r>
          </a:p>
          <a:p>
            <a:pPr marL="0" indent="0"/>
            <a:endParaRPr lang="en-GB" sz="1400" dirty="0"/>
          </a:p>
          <a:p>
            <a:pPr marL="0" indent="0"/>
            <a:endParaRPr lang="en-GB" sz="1400" dirty="0"/>
          </a:p>
          <a:p>
            <a:pPr marL="0" indent="0"/>
            <a:r>
              <a:rPr lang="en-GB" sz="1400" i="1" dirty="0"/>
              <a:t>CONFIDENCE deliverable “D 9.20 - Addressing the uncertainties in urban/inhabited scenarios”</a:t>
            </a:r>
          </a:p>
          <a:p>
            <a:pPr marL="0" indent="0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222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8" ma:contentTypeDescription="Create a new document." ma:contentTypeScope="" ma:versionID="52423a80864e31395eb56070ce0039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248a340790c531f5f28813cd99774a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ing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ingContact" ma:index="12" nillable="true" ma:displayName="Contact" ma:hidden="true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A3BD5-90C3-4BC2-94B6-F5B6FAEAFE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971BF1-60A6-4338-A226-CFD964034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5992</TotalTime>
  <Words>559</Words>
  <Application>Microsoft Office PowerPoint</Application>
  <PresentationFormat>On-screen Show (4:3)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Interstate-Regular</vt:lpstr>
      <vt:lpstr>ヒラギノ角ゴ Pro W3</vt:lpstr>
      <vt:lpstr>Office Theme</vt:lpstr>
      <vt:lpstr>Sources of uncertainty in the ERMIN urban dose model  Tom Charnock</vt:lpstr>
      <vt:lpstr>Preamble</vt:lpstr>
      <vt:lpstr>ERMIN model</vt:lpstr>
      <vt:lpstr>Types of uncertainty</vt:lpstr>
      <vt:lpstr>Parameter uncertainty </vt:lpstr>
      <vt:lpstr>Initial roof deposition</vt:lpstr>
      <vt:lpstr>Soil migration</vt:lpstr>
      <vt:lpstr>Combined uncertainty</vt:lpstr>
      <vt:lpstr>Conclusions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Tom Charnock</cp:lastModifiedBy>
  <cp:revision>344</cp:revision>
  <dcterms:created xsi:type="dcterms:W3CDTF">2012-10-10T09:02:29Z</dcterms:created>
  <dcterms:modified xsi:type="dcterms:W3CDTF">2019-03-20T12:34:42Z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