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1" r:id="rId2"/>
    <p:sldId id="272" r:id="rId3"/>
    <p:sldId id="273" r:id="rId4"/>
    <p:sldId id="274" r:id="rId5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5464" autoAdjust="0"/>
  </p:normalViewPr>
  <p:slideViewPr>
    <p:cSldViewPr snapToGrid="0">
      <p:cViewPr varScale="1">
        <p:scale>
          <a:sx n="57" d="100"/>
          <a:sy n="57" d="100"/>
        </p:scale>
        <p:origin x="9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6741C-0AB1-42C9-919F-9B318044A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B6EAA1-6434-4F5B-A982-0FD50EF6BD46}">
      <dgm:prSet phldrT="[Texto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</a:rPr>
            <a:t>Chernobyl accident</a:t>
          </a:r>
          <a:endParaRPr lang="pt-PT" sz="2000" dirty="0"/>
        </a:p>
      </dgm:t>
    </dgm:pt>
    <dgm:pt modelId="{0004BDAB-1FFF-4141-ACA3-F2463702B058}" type="parTrans" cxnId="{AE27E61F-4704-4AA8-94D5-571E33F60080}">
      <dgm:prSet/>
      <dgm:spPr/>
      <dgm:t>
        <a:bodyPr/>
        <a:lstStyle/>
        <a:p>
          <a:endParaRPr lang="pt-PT" sz="1400"/>
        </a:p>
      </dgm:t>
    </dgm:pt>
    <dgm:pt modelId="{F83CBC16-4394-4533-B015-991ED6B1A8AA}" type="sibTrans" cxnId="{AE27E61F-4704-4AA8-94D5-571E33F60080}">
      <dgm:prSet custT="1"/>
      <dgm:spPr/>
      <dgm:t>
        <a:bodyPr/>
        <a:lstStyle/>
        <a:p>
          <a:endParaRPr lang="pt-PT" sz="1800"/>
        </a:p>
      </dgm:t>
    </dgm:pt>
    <dgm:pt modelId="{9BF0687F-FE3C-43D6-8CE5-A16FA4CBFB98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</a:rPr>
            <a:t>Establish a national network capable of detecting radioactivity</a:t>
          </a:r>
          <a:endParaRPr lang="pt-PT" sz="2000" dirty="0"/>
        </a:p>
      </dgm:t>
    </dgm:pt>
    <dgm:pt modelId="{D87F247F-6441-4CD6-9CE5-6B40DC124426}" type="parTrans" cxnId="{0354A0FA-CB9F-414C-8A2B-F71A1320832D}">
      <dgm:prSet/>
      <dgm:spPr/>
      <dgm:t>
        <a:bodyPr/>
        <a:lstStyle/>
        <a:p>
          <a:endParaRPr lang="pt-PT" sz="1400"/>
        </a:p>
      </dgm:t>
    </dgm:pt>
    <dgm:pt modelId="{15C26755-7F02-41AE-9083-6A6B2148744E}" type="sibTrans" cxnId="{0354A0FA-CB9F-414C-8A2B-F71A1320832D}">
      <dgm:prSet/>
      <dgm:spPr/>
      <dgm:t>
        <a:bodyPr/>
        <a:lstStyle/>
        <a:p>
          <a:endParaRPr lang="pt-PT" sz="1400"/>
        </a:p>
      </dgm:t>
    </dgm:pt>
    <dgm:pt modelId="{FE060772-82C7-4258-BC12-1695F67AC0FA}" type="pres">
      <dgm:prSet presAssocID="{FA46741C-0AB1-42C9-919F-9B318044A70A}" presName="Name0" presStyleCnt="0">
        <dgm:presLayoutVars>
          <dgm:dir/>
          <dgm:resizeHandles val="exact"/>
        </dgm:presLayoutVars>
      </dgm:prSet>
      <dgm:spPr/>
    </dgm:pt>
    <dgm:pt modelId="{7E3A1174-B35D-445A-85E8-62B679DAA5EF}" type="pres">
      <dgm:prSet presAssocID="{0EB6EAA1-6434-4F5B-A982-0FD50EF6BD46}" presName="node" presStyleLbl="node1" presStyleIdx="0" presStyleCnt="2">
        <dgm:presLayoutVars>
          <dgm:bulletEnabled val="1"/>
        </dgm:presLayoutVars>
      </dgm:prSet>
      <dgm:spPr/>
    </dgm:pt>
    <dgm:pt modelId="{20E20790-B8F5-44D7-81B4-00E84F061D79}" type="pres">
      <dgm:prSet presAssocID="{F83CBC16-4394-4533-B015-991ED6B1A8AA}" presName="sibTrans" presStyleLbl="sibTrans2D1" presStyleIdx="0" presStyleCnt="1"/>
      <dgm:spPr/>
    </dgm:pt>
    <dgm:pt modelId="{BDD07CD3-6EA2-49E2-A4B2-72B3A1F0A2F4}" type="pres">
      <dgm:prSet presAssocID="{F83CBC16-4394-4533-B015-991ED6B1A8AA}" presName="connectorText" presStyleLbl="sibTrans2D1" presStyleIdx="0" presStyleCnt="1"/>
      <dgm:spPr/>
    </dgm:pt>
    <dgm:pt modelId="{CAB38DDF-E4FB-41D9-877C-0F69DDF89690}" type="pres">
      <dgm:prSet presAssocID="{9BF0687F-FE3C-43D6-8CE5-A16FA4CBFB98}" presName="node" presStyleLbl="node1" presStyleIdx="1" presStyleCnt="2">
        <dgm:presLayoutVars>
          <dgm:bulletEnabled val="1"/>
        </dgm:presLayoutVars>
      </dgm:prSet>
      <dgm:spPr/>
    </dgm:pt>
  </dgm:ptLst>
  <dgm:cxnLst>
    <dgm:cxn modelId="{1AB2030C-126B-4884-8EA8-EAC6019D9362}" type="presOf" srcId="{F83CBC16-4394-4533-B015-991ED6B1A8AA}" destId="{BDD07CD3-6EA2-49E2-A4B2-72B3A1F0A2F4}" srcOrd="1" destOrd="0" presId="urn:microsoft.com/office/officeart/2005/8/layout/process1"/>
    <dgm:cxn modelId="{AE27E61F-4704-4AA8-94D5-571E33F60080}" srcId="{FA46741C-0AB1-42C9-919F-9B318044A70A}" destId="{0EB6EAA1-6434-4F5B-A982-0FD50EF6BD46}" srcOrd="0" destOrd="0" parTransId="{0004BDAB-1FFF-4141-ACA3-F2463702B058}" sibTransId="{F83CBC16-4394-4533-B015-991ED6B1A8AA}"/>
    <dgm:cxn modelId="{C77E7D24-397E-4571-85B0-512FD2C5D04C}" type="presOf" srcId="{0EB6EAA1-6434-4F5B-A982-0FD50EF6BD46}" destId="{7E3A1174-B35D-445A-85E8-62B679DAA5EF}" srcOrd="0" destOrd="0" presId="urn:microsoft.com/office/officeart/2005/8/layout/process1"/>
    <dgm:cxn modelId="{FF4FE95C-2AD2-491F-AA6B-D02B7C6A3FC0}" type="presOf" srcId="{F83CBC16-4394-4533-B015-991ED6B1A8AA}" destId="{20E20790-B8F5-44D7-81B4-00E84F061D79}" srcOrd="0" destOrd="0" presId="urn:microsoft.com/office/officeart/2005/8/layout/process1"/>
    <dgm:cxn modelId="{3FD36D5F-5E79-4037-92F5-9C44329B3260}" type="presOf" srcId="{9BF0687F-FE3C-43D6-8CE5-A16FA4CBFB98}" destId="{CAB38DDF-E4FB-41D9-877C-0F69DDF89690}" srcOrd="0" destOrd="0" presId="urn:microsoft.com/office/officeart/2005/8/layout/process1"/>
    <dgm:cxn modelId="{54621887-A11F-4731-974C-D487C4875D82}" type="presOf" srcId="{FA46741C-0AB1-42C9-919F-9B318044A70A}" destId="{FE060772-82C7-4258-BC12-1695F67AC0FA}" srcOrd="0" destOrd="0" presId="urn:microsoft.com/office/officeart/2005/8/layout/process1"/>
    <dgm:cxn modelId="{0354A0FA-CB9F-414C-8A2B-F71A1320832D}" srcId="{FA46741C-0AB1-42C9-919F-9B318044A70A}" destId="{9BF0687F-FE3C-43D6-8CE5-A16FA4CBFB98}" srcOrd="1" destOrd="0" parTransId="{D87F247F-6441-4CD6-9CE5-6B40DC124426}" sibTransId="{15C26755-7F02-41AE-9083-6A6B2148744E}"/>
    <dgm:cxn modelId="{52CFBB35-8642-4308-8FC8-F1CB10418329}" type="presParOf" srcId="{FE060772-82C7-4258-BC12-1695F67AC0FA}" destId="{7E3A1174-B35D-445A-85E8-62B679DAA5EF}" srcOrd="0" destOrd="0" presId="urn:microsoft.com/office/officeart/2005/8/layout/process1"/>
    <dgm:cxn modelId="{DACDA8AB-FCC9-4B69-A597-03D444C0BAE7}" type="presParOf" srcId="{FE060772-82C7-4258-BC12-1695F67AC0FA}" destId="{20E20790-B8F5-44D7-81B4-00E84F061D79}" srcOrd="1" destOrd="0" presId="urn:microsoft.com/office/officeart/2005/8/layout/process1"/>
    <dgm:cxn modelId="{0B7C1D29-DF98-49F4-9EA0-A29EE7529244}" type="presParOf" srcId="{20E20790-B8F5-44D7-81B4-00E84F061D79}" destId="{BDD07CD3-6EA2-49E2-A4B2-72B3A1F0A2F4}" srcOrd="0" destOrd="0" presId="urn:microsoft.com/office/officeart/2005/8/layout/process1"/>
    <dgm:cxn modelId="{AA9EBD9D-DFD3-478C-9B86-B77AC9035C80}" type="presParOf" srcId="{FE060772-82C7-4258-BC12-1695F67AC0FA}" destId="{CAB38DDF-E4FB-41D9-877C-0F69DDF8969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90FE7-F46B-4F78-8272-ADC6465479E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51C87FFB-C099-43FC-90C2-BC10D68F4C65}">
      <dgm:prSet phldrT="[Texto]" custT="1"/>
      <dgm:spPr/>
      <dgm:t>
        <a:bodyPr/>
        <a:lstStyle/>
        <a:p>
          <a:r>
            <a:rPr lang="pt-PT" sz="2000" dirty="0"/>
            <a:t>DOT</a:t>
          </a:r>
        </a:p>
      </dgm:t>
    </dgm:pt>
    <dgm:pt modelId="{553419B1-7496-4CAC-B5E5-9469927B6EF3}" type="parTrans" cxnId="{C0040376-4FD2-46EC-8F33-0C6BE1032780}">
      <dgm:prSet/>
      <dgm:spPr/>
      <dgm:t>
        <a:bodyPr/>
        <a:lstStyle/>
        <a:p>
          <a:endParaRPr lang="pt-PT" sz="1050"/>
        </a:p>
      </dgm:t>
    </dgm:pt>
    <dgm:pt modelId="{54A7635F-8C60-4A8F-ACC1-DA7F20F964AB}" type="sibTrans" cxnId="{C0040376-4FD2-46EC-8F33-0C6BE1032780}">
      <dgm:prSet/>
      <dgm:spPr/>
      <dgm:t>
        <a:bodyPr/>
        <a:lstStyle/>
        <a:p>
          <a:endParaRPr lang="pt-PT" sz="1050"/>
        </a:p>
      </dgm:t>
    </dgm:pt>
    <dgm:pt modelId="{61024B4F-8C04-494C-BC4B-7ED56C744BC7}">
      <dgm:prSet phldrT="[Texto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  <a:latin typeface="Arial" panose="020B0604020202020204" pitchFamily="34" charset="0"/>
            </a:rPr>
            <a:t>Calculate and optimize the location of environmental radiological monitoring devices during nuclear emergencies</a:t>
          </a:r>
          <a:endParaRPr lang="pt-PT" sz="2000" dirty="0">
            <a:solidFill>
              <a:schemeClr val="tx2"/>
            </a:solidFill>
          </a:endParaRPr>
        </a:p>
      </dgm:t>
    </dgm:pt>
    <dgm:pt modelId="{538D541F-0FE3-4BFF-8D83-4982A2DB2BD0}" type="parTrans" cxnId="{A989CCF3-FE95-4CFE-BF59-D8AFD065624F}">
      <dgm:prSet/>
      <dgm:spPr/>
      <dgm:t>
        <a:bodyPr/>
        <a:lstStyle/>
        <a:p>
          <a:endParaRPr lang="pt-PT" sz="1050"/>
        </a:p>
      </dgm:t>
    </dgm:pt>
    <dgm:pt modelId="{1687C056-0D15-4646-A848-EF0A522E3B63}" type="sibTrans" cxnId="{A989CCF3-FE95-4CFE-BF59-D8AFD065624F}">
      <dgm:prSet/>
      <dgm:spPr/>
      <dgm:t>
        <a:bodyPr/>
        <a:lstStyle/>
        <a:p>
          <a:endParaRPr lang="pt-PT" sz="1050"/>
        </a:p>
      </dgm:t>
    </dgm:pt>
    <dgm:pt modelId="{348096E3-56E4-4F7C-991B-02F2AF426BDB}">
      <dgm:prSet phldrT="[Texto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  <a:latin typeface="Arial" panose="020B0604020202020204" pitchFamily="34" charset="0"/>
            </a:rPr>
            <a:t>Uses simulations of potential radioactive plumes</a:t>
          </a:r>
          <a:endParaRPr lang="pt-PT" sz="2000" dirty="0">
            <a:solidFill>
              <a:schemeClr val="tx2"/>
            </a:solidFill>
          </a:endParaRPr>
        </a:p>
      </dgm:t>
    </dgm:pt>
    <dgm:pt modelId="{FFB06463-2205-464B-B500-4DE28FF15FA4}" type="parTrans" cxnId="{FD1DE2AF-4075-4D42-98CF-1D3913F2EDF3}">
      <dgm:prSet/>
      <dgm:spPr/>
      <dgm:t>
        <a:bodyPr/>
        <a:lstStyle/>
        <a:p>
          <a:endParaRPr lang="pt-PT" sz="1050"/>
        </a:p>
      </dgm:t>
    </dgm:pt>
    <dgm:pt modelId="{873BFD79-7FA2-4C21-99F0-B5235787B65F}" type="sibTrans" cxnId="{FD1DE2AF-4075-4D42-98CF-1D3913F2EDF3}">
      <dgm:prSet/>
      <dgm:spPr/>
      <dgm:t>
        <a:bodyPr/>
        <a:lstStyle/>
        <a:p>
          <a:endParaRPr lang="pt-PT" sz="1050"/>
        </a:p>
      </dgm:t>
    </dgm:pt>
    <dgm:pt modelId="{E10AE620-B63A-4494-8A84-52D6F6BE8661}" type="pres">
      <dgm:prSet presAssocID="{63890FE7-F46B-4F78-8272-ADC6465479E4}" presName="Name0" presStyleCnt="0">
        <dgm:presLayoutVars>
          <dgm:dir/>
          <dgm:animLvl val="lvl"/>
          <dgm:resizeHandles val="exact"/>
        </dgm:presLayoutVars>
      </dgm:prSet>
      <dgm:spPr/>
    </dgm:pt>
    <dgm:pt modelId="{1B2EF6E6-55C7-4B31-8F74-F1BB16AFBC0F}" type="pres">
      <dgm:prSet presAssocID="{51C87FFB-C099-43FC-90C2-BC10D68F4C65}" presName="composite" presStyleCnt="0"/>
      <dgm:spPr/>
    </dgm:pt>
    <dgm:pt modelId="{5BAC2D4B-42E7-484F-B994-472852A808BE}" type="pres">
      <dgm:prSet presAssocID="{51C87FFB-C099-43FC-90C2-BC10D68F4C65}" presName="parTx" presStyleLbl="alignNode1" presStyleIdx="0" presStyleCnt="1" custScaleY="100000" custLinFactNeighborX="49" custLinFactNeighborY="-42543">
        <dgm:presLayoutVars>
          <dgm:chMax val="0"/>
          <dgm:chPref val="0"/>
          <dgm:bulletEnabled val="1"/>
        </dgm:presLayoutVars>
      </dgm:prSet>
      <dgm:spPr/>
    </dgm:pt>
    <dgm:pt modelId="{EDBEC439-1C3F-45E4-BE72-FA565BFC519B}" type="pres">
      <dgm:prSet presAssocID="{51C87FFB-C099-43FC-90C2-BC10D68F4C6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8854519-2AE9-41DF-974B-2E00FF068BDF}" type="presOf" srcId="{63890FE7-F46B-4F78-8272-ADC6465479E4}" destId="{E10AE620-B63A-4494-8A84-52D6F6BE8661}" srcOrd="0" destOrd="0" presId="urn:microsoft.com/office/officeart/2005/8/layout/hList1"/>
    <dgm:cxn modelId="{C0040376-4FD2-46EC-8F33-0C6BE1032780}" srcId="{63890FE7-F46B-4F78-8272-ADC6465479E4}" destId="{51C87FFB-C099-43FC-90C2-BC10D68F4C65}" srcOrd="0" destOrd="0" parTransId="{553419B1-7496-4CAC-B5E5-9469927B6EF3}" sibTransId="{54A7635F-8C60-4A8F-ACC1-DA7F20F964AB}"/>
    <dgm:cxn modelId="{77248C95-320C-45B9-9645-64CE11FEE6F8}" type="presOf" srcId="{51C87FFB-C099-43FC-90C2-BC10D68F4C65}" destId="{5BAC2D4B-42E7-484F-B994-472852A808BE}" srcOrd="0" destOrd="0" presId="urn:microsoft.com/office/officeart/2005/8/layout/hList1"/>
    <dgm:cxn modelId="{112C71AF-C2EB-42AB-8301-6EB0BE599C4D}" type="presOf" srcId="{61024B4F-8C04-494C-BC4B-7ED56C744BC7}" destId="{EDBEC439-1C3F-45E4-BE72-FA565BFC519B}" srcOrd="0" destOrd="0" presId="urn:microsoft.com/office/officeart/2005/8/layout/hList1"/>
    <dgm:cxn modelId="{FD1DE2AF-4075-4D42-98CF-1D3913F2EDF3}" srcId="{51C87FFB-C099-43FC-90C2-BC10D68F4C65}" destId="{348096E3-56E4-4F7C-991B-02F2AF426BDB}" srcOrd="1" destOrd="0" parTransId="{FFB06463-2205-464B-B500-4DE28FF15FA4}" sibTransId="{873BFD79-7FA2-4C21-99F0-B5235787B65F}"/>
    <dgm:cxn modelId="{41AEC7F0-DC97-44C2-8D12-3F562F377DC6}" type="presOf" srcId="{348096E3-56E4-4F7C-991B-02F2AF426BDB}" destId="{EDBEC439-1C3F-45E4-BE72-FA565BFC519B}" srcOrd="0" destOrd="1" presId="urn:microsoft.com/office/officeart/2005/8/layout/hList1"/>
    <dgm:cxn modelId="{A989CCF3-FE95-4CFE-BF59-D8AFD065624F}" srcId="{51C87FFB-C099-43FC-90C2-BC10D68F4C65}" destId="{61024B4F-8C04-494C-BC4B-7ED56C744BC7}" srcOrd="0" destOrd="0" parTransId="{538D541F-0FE3-4BFF-8D83-4982A2DB2BD0}" sibTransId="{1687C056-0D15-4646-A848-EF0A522E3B63}"/>
    <dgm:cxn modelId="{A3115785-581A-4BF6-BAAC-BA9E495A7599}" type="presParOf" srcId="{E10AE620-B63A-4494-8A84-52D6F6BE8661}" destId="{1B2EF6E6-55C7-4B31-8F74-F1BB16AFBC0F}" srcOrd="0" destOrd="0" presId="urn:microsoft.com/office/officeart/2005/8/layout/hList1"/>
    <dgm:cxn modelId="{5D7DD957-7FEF-4F6A-9AAF-A9CC96D46053}" type="presParOf" srcId="{1B2EF6E6-55C7-4B31-8F74-F1BB16AFBC0F}" destId="{5BAC2D4B-42E7-484F-B994-472852A808BE}" srcOrd="0" destOrd="0" presId="urn:microsoft.com/office/officeart/2005/8/layout/hList1"/>
    <dgm:cxn modelId="{A3940D3C-E96E-4B96-A51F-90283861BB6F}" type="presParOf" srcId="{1B2EF6E6-55C7-4B31-8F74-F1BB16AFBC0F}" destId="{EDBEC439-1C3F-45E4-BE72-FA565BFC51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A1174-B35D-445A-85E8-62B679DAA5EF}">
      <dsp:nvSpPr>
        <dsp:cNvPr id="0" name=""/>
        <dsp:cNvSpPr/>
      </dsp:nvSpPr>
      <dsp:spPr>
        <a:xfrm>
          <a:off x="4547" y="0"/>
          <a:ext cx="2769043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</a:rPr>
            <a:t>Chernobyl accident</a:t>
          </a:r>
          <a:endParaRPr lang="pt-PT" sz="2000" kern="1200" dirty="0"/>
        </a:p>
      </dsp:txBody>
      <dsp:txXfrm>
        <a:off x="40256" y="35709"/>
        <a:ext cx="2697625" cy="1147782"/>
      </dsp:txXfrm>
    </dsp:sp>
    <dsp:sp modelId="{20E20790-B8F5-44D7-81B4-00E84F061D79}">
      <dsp:nvSpPr>
        <dsp:cNvPr id="0" name=""/>
        <dsp:cNvSpPr/>
      </dsp:nvSpPr>
      <dsp:spPr>
        <a:xfrm>
          <a:off x="3050495" y="266238"/>
          <a:ext cx="587037" cy="686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kern="1200"/>
        </a:p>
      </dsp:txBody>
      <dsp:txXfrm>
        <a:off x="3050495" y="403582"/>
        <a:ext cx="410926" cy="412034"/>
      </dsp:txXfrm>
    </dsp:sp>
    <dsp:sp modelId="{CAB38DDF-E4FB-41D9-877C-0F69DDF89690}">
      <dsp:nvSpPr>
        <dsp:cNvPr id="0" name=""/>
        <dsp:cNvSpPr/>
      </dsp:nvSpPr>
      <dsp:spPr>
        <a:xfrm>
          <a:off x="3881208" y="0"/>
          <a:ext cx="2769043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</a:rPr>
            <a:t>Establish a national network capable of detecting radioactivity</a:t>
          </a:r>
          <a:endParaRPr lang="pt-PT" sz="2000" kern="1200" dirty="0"/>
        </a:p>
      </dsp:txBody>
      <dsp:txXfrm>
        <a:off x="3916917" y="35709"/>
        <a:ext cx="2697625" cy="1147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2D4B-42E7-484F-B994-472852A808BE}">
      <dsp:nvSpPr>
        <dsp:cNvPr id="0" name=""/>
        <dsp:cNvSpPr/>
      </dsp:nvSpPr>
      <dsp:spPr>
        <a:xfrm>
          <a:off x="6498" y="-136087"/>
          <a:ext cx="6648302" cy="616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DOT</a:t>
          </a:r>
        </a:p>
      </dsp:txBody>
      <dsp:txXfrm>
        <a:off x="6498" y="-136087"/>
        <a:ext cx="6648302" cy="616110"/>
      </dsp:txXfrm>
    </dsp:sp>
    <dsp:sp modelId="{EDBEC439-1C3F-45E4-BE72-FA565BFC519B}">
      <dsp:nvSpPr>
        <dsp:cNvPr id="0" name=""/>
        <dsp:cNvSpPr/>
      </dsp:nvSpPr>
      <dsp:spPr>
        <a:xfrm>
          <a:off x="3249" y="480022"/>
          <a:ext cx="6648302" cy="17018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  <a:latin typeface="Arial" panose="020B0604020202020204" pitchFamily="34" charset="0"/>
            </a:rPr>
            <a:t>Calculate and optimize the location of environmental radiological monitoring devices during nuclear emergencies</a:t>
          </a:r>
          <a:endParaRPr lang="pt-PT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  <a:latin typeface="Arial" panose="020B0604020202020204" pitchFamily="34" charset="0"/>
            </a:rPr>
            <a:t>Uses simulations of potential radioactive plumes</a:t>
          </a:r>
          <a:endParaRPr lang="pt-PT" sz="2000" kern="1200" dirty="0">
            <a:solidFill>
              <a:schemeClr val="tx2"/>
            </a:solidFill>
          </a:endParaRPr>
        </a:p>
      </dsp:txBody>
      <dsp:txXfrm>
        <a:off x="3249" y="480022"/>
        <a:ext cx="6648302" cy="1701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os Estilos de título do modelo global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This work represents part of the master’s thesis.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With the Chernobyl accident, it was important to establish a national network capable of detecting and providing online data on radioactivity in the environment.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 tool was developed, in a European project, to calculate and optimize the location of environmental radiological monitoring devices during nuclear emergencies using simulations of potential radioactive plumes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DC57A8-AE18-4654-B6AF-04B3577165B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927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goal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to </a:t>
            </a:r>
            <a:r>
              <a:rPr lang="en-US" dirty="0"/>
              <a:t>analyze the network installed in Portugal and quantify its current detection efficiency and optimize it using DOT software</a:t>
            </a:r>
          </a:p>
          <a:p>
            <a:endParaRPr lang="pt-PT" dirty="0"/>
          </a:p>
          <a:p>
            <a:pPr lvl="0" algn="just" defTabSz="2982773">
              <a:lnSpc>
                <a:spcPct val="150000"/>
              </a:lnSpc>
              <a:defRPr/>
            </a:pP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first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results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obtained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are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referring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to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current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network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installed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in Portugal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and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they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are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shown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in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poster. </a:t>
            </a:r>
          </a:p>
          <a:p>
            <a:pPr lvl="0" algn="just" defTabSz="2982773">
              <a:lnSpc>
                <a:spcPct val="150000"/>
              </a:lnSpc>
              <a:defRPr/>
            </a:pP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Yet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there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is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still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work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to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PT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</a:rPr>
              <a:t>done</a:t>
            </a: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the best possible result.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DC57A8-AE18-4654-B6AF-04B3577165B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657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PT"/>
              <a:t>Clique para editar o estilo de subtítulo do Modelo Global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Marcador de Posição da Imagem 33" descr="Um marcador de posição vazio para adicionar uma imagem. Clique no marcador de posição e selecione a imagem que pretende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Marcador de Posição da Imagem 33" descr="Um marcador de posição vazio para adicionar uma imagem. Clique no marcador de posição e selecione a imagem que pretende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Marcador de Posição da Imagem 33" descr="Um marcador de posição vazio para adicionar uma imagem. Clique no marcador de posição e selecione a imagem que pretende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126" name="Marcador de Posição do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PT"/>
              <a:t>Clique para editar o estilo de título do Modelo Global</a:t>
            </a:r>
            <a:endParaRPr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PT"/>
              <a:t>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dirty="0"/>
          </a:p>
        </p:txBody>
      </p:sp>
      <p:sp>
        <p:nvSpPr>
          <p:cNvPr id="4" name="Marcador de Posição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PT"/>
              <a:t>Clique para editar o estilo de título do Modelo Global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Marcador de Posição da Imagem 2" descr="Um marcador de posição vazio para adicionar uma imagem. Clique no marcador de posição e selecione a imagem que pretende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4" name="Marcador de Posição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/>
              <a:t>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PT"/>
              <a:t>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/>
              <a:t>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PT"/>
              <a:t>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PT"/>
              <a:t>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PT"/>
              <a:t>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/>
          </a:p>
        </p:txBody>
      </p:sp>
      <p:sp>
        <p:nvSpPr>
          <p:cNvPr id="5" name="Marcador de Posição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PT"/>
              <a:t>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/>
          </a:p>
        </p:txBody>
      </p:sp>
      <p:sp>
        <p:nvSpPr>
          <p:cNvPr id="9" name="Marcador de Posição de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Marcador de Posição de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/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Marcador de Posição de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Marcador de Posição da Imagem 33" descr="Um marcador de posição vazio para adicionar uma imagem. Clique no marcador de posição e selecione a imagem que pretende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39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Marcador de Posição da Imagem 33" descr="Um marcador de posição vazio para adicionar uma imagem. Clique no marcador de posição e selecione a imagem que pretende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40" name="Marcador de Posição do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Clique para editar o estilo de título do Modelo Global</a:t>
            </a:r>
            <a:endParaRPr lang="pt-pt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Marcador de Posição da Imagem 33" descr="Um marcador de posição vazio para adicionar uma imagem. Clique no marcador de posição e selecione a imagem que pretende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81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Marcador de Posição da Imagem 33" descr="Um marcador de posição vazio para adicionar uma imagem. Clique no marcador de posição e selecione a imagem que pretende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82" name="Marcador de Posição do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Marcador de Posição da Imagem 33" descr="Um marcador de posição vazio para adicionar uma imagem. Clique no marcador de posição e selecione a imagem que pretende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83" name="Marcador de Posição do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PT"/>
              <a:t>Editar os estilos de texto do Modelo Global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PT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/>
              <a:t>Clique para editar o estilo do título do Modelo Global</a:t>
            </a:r>
            <a:endParaRPr/>
          </a:p>
        </p:txBody>
      </p:sp>
      <p:sp>
        <p:nvSpPr>
          <p:cNvPr id="3" name="Marcador de Posição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Editar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/>
              <a:t>24/8/2016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dn.slidemodel.com/wp-content/uploads/6726-02-electricity-industry-16x9-1.jpg">
            <a:extLst>
              <a:ext uri="{FF2B5EF4-FFF2-40B4-BE49-F238E27FC236}">
                <a16:creationId xmlns:a16="http://schemas.microsoft.com/office/drawing/2014/main" id="{EC692277-D69E-4FF5-B603-01BC4C963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8894" r="14384" b="31006"/>
          <a:stretch/>
        </p:blipFill>
        <p:spPr bwMode="auto">
          <a:xfrm rot="1086606">
            <a:off x="5309441" y="4070418"/>
            <a:ext cx="2811437" cy="127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4633F79-8446-4492-95DE-00333EE4445B}"/>
              </a:ext>
            </a:extLst>
          </p:cNvPr>
          <p:cNvSpPr txBox="1">
            <a:spLocks/>
          </p:cNvSpPr>
          <p:nvPr/>
        </p:nvSpPr>
        <p:spPr>
          <a:xfrm>
            <a:off x="2247974" y="739199"/>
            <a:ext cx="7835159" cy="116138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Study on optimization of the Portuguese Radiological Early Warning Network</a:t>
            </a:r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Resultado de imagem para agencia portuguesa do ambiente">
            <a:extLst>
              <a:ext uri="{FF2B5EF4-FFF2-40B4-BE49-F238E27FC236}">
                <a16:creationId xmlns:a16="http://schemas.microsoft.com/office/drawing/2014/main" id="{AE817982-4B91-457B-A774-D237927A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" y="246219"/>
            <a:ext cx="2324314" cy="8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m relacionada">
            <a:extLst>
              <a:ext uri="{FF2B5EF4-FFF2-40B4-BE49-F238E27FC236}">
                <a16:creationId xmlns:a16="http://schemas.microsoft.com/office/drawing/2014/main" id="{BBFC0395-6A6E-4D97-B972-C87CBE70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33" y="-164528"/>
            <a:ext cx="2047164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sultado de imagem para wind blowing">
            <a:extLst>
              <a:ext uri="{FF2B5EF4-FFF2-40B4-BE49-F238E27FC236}">
                <a16:creationId xmlns:a16="http://schemas.microsoft.com/office/drawing/2014/main" id="{13537701-81FC-4B65-9AB7-6255913A3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0146">
            <a:off x="5014700" y="3664836"/>
            <a:ext cx="491319" cy="4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esultado de imagem para radioactivity without background">
            <a:extLst>
              <a:ext uri="{FF2B5EF4-FFF2-40B4-BE49-F238E27FC236}">
                <a16:creationId xmlns:a16="http://schemas.microsoft.com/office/drawing/2014/main" id="{C53BABD9-9148-4D8D-ADDF-23DE4CA1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80" y="4168781"/>
            <a:ext cx="344322" cy="1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esultado de imagem para radioactivity without background">
            <a:extLst>
              <a:ext uri="{FF2B5EF4-FFF2-40B4-BE49-F238E27FC236}">
                <a16:creationId xmlns:a16="http://schemas.microsoft.com/office/drawing/2014/main" id="{A9E95CE9-B128-47AD-82E9-727196ED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49" y="3821036"/>
            <a:ext cx="344322" cy="1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Resultado de imagem para radioactivity without background">
            <a:extLst>
              <a:ext uri="{FF2B5EF4-FFF2-40B4-BE49-F238E27FC236}">
                <a16:creationId xmlns:a16="http://schemas.microsoft.com/office/drawing/2014/main" id="{B1FA1746-FC96-47A3-B9BA-116F7FB9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40" y="4357052"/>
            <a:ext cx="344322" cy="1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D6D6B45-AD89-4585-A74A-03347835F4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365" t="11226" r="72182" b="81488"/>
          <a:stretch/>
        </p:blipFill>
        <p:spPr>
          <a:xfrm>
            <a:off x="10083133" y="6233532"/>
            <a:ext cx="2108867" cy="62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68BEC191-0F51-4637-91DD-9CA8BA9F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12" y="2448086"/>
            <a:ext cx="10073499" cy="11195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87686" tIns="43843" rIns="87686" bIns="43843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PT" sz="1800" u="sng" dirty="0">
                <a:solidFill>
                  <a:srgbClr val="7AC142"/>
                </a:solidFill>
                <a:latin typeface="Arial" charset="0"/>
              </a:rPr>
              <a:t>Filipa Jerónimo</a:t>
            </a:r>
            <a:r>
              <a:rPr lang="pt-PT" sz="1800" baseline="30000" dirty="0">
                <a:solidFill>
                  <a:srgbClr val="7AC142"/>
                </a:solidFill>
                <a:latin typeface="Arial" charset="0"/>
              </a:rPr>
              <a:t>(1)</a:t>
            </a:r>
            <a:r>
              <a:rPr lang="pt-PT" sz="1800" dirty="0">
                <a:solidFill>
                  <a:srgbClr val="7AC142"/>
                </a:solidFill>
                <a:latin typeface="Arial" charset="0"/>
              </a:rPr>
              <a:t>, Luís Portugal</a:t>
            </a:r>
            <a:r>
              <a:rPr lang="pt-PT" sz="1800" baseline="30000" dirty="0">
                <a:solidFill>
                  <a:srgbClr val="7AC142"/>
                </a:solidFill>
                <a:latin typeface="Arial" charset="0"/>
              </a:rPr>
              <a:t>(2)</a:t>
            </a:r>
            <a:r>
              <a:rPr lang="pt-PT" sz="1800" dirty="0">
                <a:solidFill>
                  <a:srgbClr val="7AC142"/>
                </a:solidFill>
                <a:latin typeface="Arial" charset="0"/>
              </a:rPr>
              <a:t>, Catarina Inácio</a:t>
            </a:r>
            <a:r>
              <a:rPr lang="pt-PT" sz="1800" baseline="30000" dirty="0">
                <a:solidFill>
                  <a:srgbClr val="7AC142"/>
                </a:solidFill>
                <a:latin typeface="Arial" charset="0"/>
              </a:rPr>
              <a:t>(1)</a:t>
            </a:r>
            <a:r>
              <a:rPr lang="pt-PT" sz="1800" dirty="0">
                <a:solidFill>
                  <a:srgbClr val="7AC142"/>
                </a:solidFill>
                <a:latin typeface="Arial" charset="0"/>
              </a:rPr>
              <a:t>, David Ferreira</a:t>
            </a:r>
            <a:r>
              <a:rPr lang="pt-PT" sz="1800" baseline="30000" dirty="0">
                <a:solidFill>
                  <a:srgbClr val="7AC142"/>
                </a:solidFill>
                <a:latin typeface="Arial" charset="0"/>
              </a:rPr>
              <a:t>(1)</a:t>
            </a:r>
            <a:r>
              <a:rPr lang="pt-PT" sz="1800" dirty="0">
                <a:solidFill>
                  <a:srgbClr val="7AC142"/>
                </a:solidFill>
                <a:latin typeface="Arial" charset="0"/>
              </a:rPr>
              <a:t>, Francisco Cardoso</a:t>
            </a:r>
            <a:r>
              <a:rPr lang="pt-PT" sz="1800" baseline="30000" dirty="0">
                <a:solidFill>
                  <a:srgbClr val="7AC142"/>
                </a:solidFill>
                <a:latin typeface="Arial" charset="0"/>
              </a:rPr>
              <a:t>(2)</a:t>
            </a:r>
            <a:r>
              <a:rPr lang="pt-PT" sz="1800" dirty="0">
                <a:solidFill>
                  <a:srgbClr val="7AC142"/>
                </a:solidFill>
                <a:latin typeface="Arial" charset="0"/>
              </a:rPr>
              <a:t>, Mário Reis</a:t>
            </a:r>
            <a:r>
              <a:rPr lang="pt-PT" sz="1800" baseline="30000" dirty="0">
                <a:solidFill>
                  <a:srgbClr val="7AC142"/>
                </a:solidFill>
                <a:latin typeface="Arial" charset="0"/>
              </a:rPr>
              <a:t>(1)</a:t>
            </a:r>
            <a:r>
              <a:rPr lang="pt-PT" sz="1800" dirty="0">
                <a:solidFill>
                  <a:srgbClr val="7AC142"/>
                </a:solidFill>
                <a:latin typeface="Arial" charset="0"/>
              </a:rPr>
              <a:t>, João Oliveira Martins</a:t>
            </a:r>
            <a:r>
              <a:rPr lang="pt-PT" sz="1800" baseline="30000" dirty="0">
                <a:solidFill>
                  <a:srgbClr val="7AC142"/>
                </a:solidFill>
                <a:latin typeface="Arial" charset="0"/>
              </a:rPr>
              <a:t>(2)</a:t>
            </a:r>
            <a:endParaRPr lang="pt-PT" sz="1800" dirty="0">
              <a:solidFill>
                <a:srgbClr val="7AC142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pt-PT" sz="1200" baseline="30000" dirty="0">
                <a:solidFill>
                  <a:srgbClr val="227CB5"/>
                </a:solidFill>
                <a:latin typeface="Arial" charset="0"/>
              </a:rPr>
              <a:t>(1) </a:t>
            </a:r>
            <a:r>
              <a:rPr lang="pt-PT" sz="1200" dirty="0">
                <a:solidFill>
                  <a:srgbClr val="227CB5"/>
                </a:solidFill>
                <a:latin typeface="Arial" charset="0"/>
              </a:rPr>
              <a:t>Instituto Superior Técnico, Lisboa, </a:t>
            </a:r>
            <a:r>
              <a:rPr lang="pt-PT" sz="1200" u="sng" dirty="0">
                <a:solidFill>
                  <a:srgbClr val="227CB5"/>
                </a:solidFill>
                <a:latin typeface="Arial" charset="0"/>
              </a:rPr>
              <a:t>fijeronimo@gmail.com</a:t>
            </a:r>
          </a:p>
          <a:p>
            <a:pPr eaLnBrk="1" hangingPunct="1">
              <a:defRPr/>
            </a:pPr>
            <a:r>
              <a:rPr lang="pt-PT" sz="1200" baseline="30000" dirty="0">
                <a:solidFill>
                  <a:srgbClr val="227CB5"/>
                </a:solidFill>
                <a:latin typeface="Arial" charset="0"/>
              </a:rPr>
              <a:t>(2) </a:t>
            </a:r>
            <a:r>
              <a:rPr lang="pt-PT" sz="1200" dirty="0">
                <a:solidFill>
                  <a:srgbClr val="227CB5"/>
                </a:solidFill>
                <a:latin typeface="Arial" charset="0"/>
              </a:rPr>
              <a:t>Agência Portuguesa do Ambiente (Portuguese </a:t>
            </a:r>
            <a:r>
              <a:rPr lang="pt-PT" sz="1200" dirty="0" err="1">
                <a:solidFill>
                  <a:srgbClr val="227CB5"/>
                </a:solidFill>
                <a:latin typeface="Arial" charset="0"/>
              </a:rPr>
              <a:t>Environment</a:t>
            </a:r>
            <a:r>
              <a:rPr lang="pt-PT" sz="1200" dirty="0">
                <a:solidFill>
                  <a:srgbClr val="227CB5"/>
                </a:solidFill>
                <a:latin typeface="Arial" charset="0"/>
              </a:rPr>
              <a:t> </a:t>
            </a:r>
            <a:r>
              <a:rPr lang="pt-PT" sz="1200" dirty="0" err="1">
                <a:solidFill>
                  <a:srgbClr val="227CB5"/>
                </a:solidFill>
                <a:latin typeface="Arial" charset="0"/>
              </a:rPr>
              <a:t>Agency</a:t>
            </a:r>
            <a:r>
              <a:rPr lang="pt-PT" sz="1200" dirty="0">
                <a:solidFill>
                  <a:srgbClr val="227CB5"/>
                </a:solidFill>
                <a:latin typeface="Arial" charset="0"/>
              </a:rPr>
              <a:t>), Amadora			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6A46B0B-00A2-43CE-A94B-FCE79B86D53E}"/>
              </a:ext>
            </a:extLst>
          </p:cNvPr>
          <p:cNvSpPr txBox="1"/>
          <p:nvPr/>
        </p:nvSpPr>
        <p:spPr>
          <a:xfrm>
            <a:off x="4666071" y="6278995"/>
            <a:ext cx="302198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/>
              <a:t>5th NERIS WORKSHOP</a:t>
            </a:r>
          </a:p>
        </p:txBody>
      </p:sp>
    </p:spTree>
    <p:extLst>
      <p:ext uri="{BB962C8B-B14F-4D97-AF65-F5344CB8AC3E}">
        <p14:creationId xmlns:p14="http://schemas.microsoft.com/office/powerpoint/2010/main" val="12700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D7BF09-FC29-4E3B-AFFE-66B461DA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-7434"/>
            <a:ext cx="10058402" cy="1219200"/>
          </a:xfrm>
        </p:spPr>
        <p:txBody>
          <a:bodyPr/>
          <a:lstStyle/>
          <a:p>
            <a:r>
              <a:rPr lang="pt-PT" dirty="0"/>
              <a:t>Scope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work</a:t>
            </a:r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999B88-B2E5-4D22-8CB8-5250270EE1D1}"/>
              </a:ext>
            </a:extLst>
          </p:cNvPr>
          <p:cNvSpPr/>
          <p:nvPr/>
        </p:nvSpPr>
        <p:spPr>
          <a:xfrm>
            <a:off x="214685" y="1644134"/>
            <a:ext cx="6943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This work represents part of the master’s thesis of Filipa Jerónimo on Radiological Safety and Protection.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403ABE-4146-44A2-A980-432FF847F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r="30030"/>
          <a:stretch/>
        </p:blipFill>
        <p:spPr>
          <a:xfrm>
            <a:off x="7314630" y="0"/>
            <a:ext cx="4873083" cy="6858000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5897081D-561E-4343-B295-311384B43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731013"/>
              </p:ext>
            </p:extLst>
          </p:nvPr>
        </p:nvGraphicFramePr>
        <p:xfrm>
          <a:off x="359032" y="2667945"/>
          <a:ext cx="6654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F3DD997A-2A1B-4149-8E79-4B8BBF9D9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868939"/>
              </p:ext>
            </p:extLst>
          </p:nvPr>
        </p:nvGraphicFramePr>
        <p:xfrm>
          <a:off x="359032" y="4507365"/>
          <a:ext cx="6654801" cy="204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142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61D8ECE-11C8-4F56-96DA-314EDE65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PT" smtClean="0"/>
              <a:t>3</a:t>
            </a:fld>
            <a:endParaRPr lang="pt-PT" dirty="0"/>
          </a:p>
        </p:txBody>
      </p:sp>
      <p:grpSp>
        <p:nvGrpSpPr>
          <p:cNvPr id="5" name="Grupo 33">
            <a:extLst>
              <a:ext uri="{FF2B5EF4-FFF2-40B4-BE49-F238E27FC236}">
                <a16:creationId xmlns:a16="http://schemas.microsoft.com/office/drawing/2014/main" id="{9D878E2C-0186-4276-8F8B-D3F2B9184420}"/>
              </a:ext>
            </a:extLst>
          </p:cNvPr>
          <p:cNvGrpSpPr>
            <a:grpSpLocks/>
          </p:cNvGrpSpPr>
          <p:nvPr/>
        </p:nvGrpSpPr>
        <p:grpSpPr bwMode="auto">
          <a:xfrm>
            <a:off x="493506" y="960437"/>
            <a:ext cx="5362741" cy="1908215"/>
            <a:chOff x="1319193" y="11280538"/>
            <a:chExt cx="22623231" cy="1751646"/>
          </a:xfrm>
          <a:solidFill>
            <a:srgbClr val="FFFFFF">
              <a:alpha val="89804"/>
            </a:srgbClr>
          </a:solidFill>
        </p:grpSpPr>
        <p:sp>
          <p:nvSpPr>
            <p:cNvPr id="6" name="Rectangle 28">
              <a:extLst>
                <a:ext uri="{FF2B5EF4-FFF2-40B4-BE49-F238E27FC236}">
                  <a16:creationId xmlns:a16="http://schemas.microsoft.com/office/drawing/2014/main" id="{81AD6EE7-719D-4192-A0E8-CD89589C9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193" y="11817333"/>
              <a:ext cx="22623231" cy="1214851"/>
            </a:xfrm>
            <a:prstGeom prst="rect">
              <a:avLst/>
            </a:prstGeom>
            <a:grpFill/>
            <a:ln w="57150">
              <a:solidFill>
                <a:srgbClr val="7AC142"/>
              </a:solidFill>
              <a:prstDash val="dashDot"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just" defTabSz="29827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lvl="0" algn="just" defTabSz="2982773">
                <a:tabLst>
                  <a:tab pos="14531975" algn="l"/>
                </a:tabLst>
                <a:defRPr/>
              </a:pPr>
              <a:r>
                <a:rPr 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Analyze the network installed in Portugal and quantify its current detection efficiency and optimize it using DOT software</a:t>
              </a:r>
            </a:p>
            <a:p>
              <a:pPr lvl="0" algn="just" defTabSz="2982773">
                <a:tabLst>
                  <a:tab pos="14531975" algn="l"/>
                </a:tabLst>
                <a:defRPr/>
              </a:pPr>
              <a:endPara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F455DD2-5636-4198-BB8D-F326254CEF0F}"/>
                </a:ext>
              </a:extLst>
            </p:cNvPr>
            <p:cNvSpPr txBox="1"/>
            <p:nvPr/>
          </p:nvSpPr>
          <p:spPr>
            <a:xfrm>
              <a:off x="1319193" y="11280538"/>
              <a:ext cx="8773724" cy="64980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29827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rial" pitchFamily="34" charset="0"/>
                </a:rPr>
                <a:t>GOALS</a:t>
              </a:r>
              <a:endParaRPr lang="pt-PT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itchFamily="34" charset="0"/>
              </a:endParaRPr>
            </a:p>
          </p:txBody>
        </p:sp>
      </p:grpSp>
      <p:pic>
        <p:nvPicPr>
          <p:cNvPr id="8" name="Picture 2" descr="Resultado de imagem para goals">
            <a:extLst>
              <a:ext uri="{FF2B5EF4-FFF2-40B4-BE49-F238E27FC236}">
                <a16:creationId xmlns:a16="http://schemas.microsoft.com/office/drawing/2014/main" id="{6BD6C112-0D17-4D84-8D59-02A17C066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r="22739"/>
          <a:stretch/>
        </p:blipFill>
        <p:spPr bwMode="auto">
          <a:xfrm>
            <a:off x="5845101" y="1675762"/>
            <a:ext cx="1182030" cy="10623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33">
            <a:extLst>
              <a:ext uri="{FF2B5EF4-FFF2-40B4-BE49-F238E27FC236}">
                <a16:creationId xmlns:a16="http://schemas.microsoft.com/office/drawing/2014/main" id="{5B94DD1A-09D5-4760-A517-0DB0A69AA4B3}"/>
              </a:ext>
            </a:extLst>
          </p:cNvPr>
          <p:cNvGrpSpPr>
            <a:grpSpLocks/>
          </p:cNvGrpSpPr>
          <p:nvPr/>
        </p:nvGrpSpPr>
        <p:grpSpPr bwMode="auto">
          <a:xfrm>
            <a:off x="493506" y="3792409"/>
            <a:ext cx="11248728" cy="2228270"/>
            <a:chOff x="1319193" y="11297521"/>
            <a:chExt cx="22623231" cy="2045440"/>
          </a:xfrm>
          <a:solidFill>
            <a:srgbClr val="FFFFFF">
              <a:alpha val="89804"/>
            </a:srgbClr>
          </a:solidFill>
        </p:grpSpPr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D347FCDF-CA4D-473F-AF83-B04EDD6E8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193" y="11506558"/>
              <a:ext cx="22623231" cy="1836403"/>
            </a:xfrm>
            <a:prstGeom prst="rect">
              <a:avLst/>
            </a:prstGeom>
            <a:grpFill/>
            <a:ln w="57150">
              <a:solidFill>
                <a:srgbClr val="7AC142"/>
              </a:solidFill>
              <a:prstDash val="dashDot"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285750" lvl="0" indent="-285750" algn="just" defTabSz="2982773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endParaRPr kumimoji="0" lang="pt-P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285750" lvl="0" indent="-285750" algn="just" defTabSz="2982773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first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results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obtained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are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referring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to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current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network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installed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in Portugal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and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they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are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shown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in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poster. </a:t>
              </a:r>
            </a:p>
            <a:p>
              <a:pPr marL="285750" lvl="0" indent="-285750" algn="just" defTabSz="2982773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Yet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there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is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still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work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to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be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pt-PT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done</a:t>
              </a:r>
              <a:r>
                <a:rPr kumimoji="0" lang="pt-PT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lang="en-US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achieve the best possible result.</a:t>
              </a:r>
            </a:p>
            <a:p>
              <a:pPr lvl="0" algn="just" defTabSz="2982773">
                <a:defRPr/>
              </a:pPr>
              <a:endPara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DC00F07E-9EB1-4294-B92D-B1C1A5679DCF}"/>
                </a:ext>
              </a:extLst>
            </p:cNvPr>
            <p:cNvSpPr txBox="1"/>
            <p:nvPr/>
          </p:nvSpPr>
          <p:spPr>
            <a:xfrm>
              <a:off x="1319193" y="11297521"/>
              <a:ext cx="20851489" cy="64980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29827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rial" pitchFamily="34" charset="0"/>
                </a:rPr>
                <a:t>WHAT WE ACHIEVE AND WHAT IS NEXT?</a:t>
              </a:r>
              <a:endParaRPr lang="pt-PT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9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4F15A-262D-4AC1-9FA7-4D0C08F8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493" y="2220950"/>
            <a:ext cx="5437014" cy="134743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PT" sz="8000" dirty="0" err="1"/>
              <a:t>Thank</a:t>
            </a:r>
            <a:r>
              <a:rPr lang="pt-PT" sz="8000" dirty="0"/>
              <a:t> </a:t>
            </a:r>
            <a:r>
              <a:rPr lang="pt-PT" sz="8000" dirty="0" err="1"/>
              <a:t>you</a:t>
            </a:r>
            <a:endParaRPr lang="pt-PT" sz="80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B009FD0-56D6-485D-A88B-1FD270A0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PT" smtClean="0"/>
              <a:t>4</a:t>
            </a:fld>
            <a:endParaRPr lang="pt-PT" dirty="0"/>
          </a:p>
        </p:txBody>
      </p:sp>
      <p:pic>
        <p:nvPicPr>
          <p:cNvPr id="5" name="Picture 4" descr="Resultado de imagem para agencia portuguesa do ambiente">
            <a:extLst>
              <a:ext uri="{FF2B5EF4-FFF2-40B4-BE49-F238E27FC236}">
                <a16:creationId xmlns:a16="http://schemas.microsoft.com/office/drawing/2014/main" id="{710B2BFC-3FEF-4B3D-8D19-BBBCA23F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" y="246219"/>
            <a:ext cx="2324314" cy="8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m relacionada">
            <a:extLst>
              <a:ext uri="{FF2B5EF4-FFF2-40B4-BE49-F238E27FC236}">
                <a16:creationId xmlns:a16="http://schemas.microsoft.com/office/drawing/2014/main" id="{5F8D3378-5A55-484B-A3E9-B191863C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33" y="-164528"/>
            <a:ext cx="2047164" cy="16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A63B6B3-A9A8-4A76-95E8-B8B74285E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65" t="11226" r="72182" b="81488"/>
          <a:stretch/>
        </p:blipFill>
        <p:spPr>
          <a:xfrm>
            <a:off x="5122627" y="5464440"/>
            <a:ext cx="2108867" cy="62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A9EF337-5335-40EE-BC12-63CCFF1906AF}"/>
              </a:ext>
            </a:extLst>
          </p:cNvPr>
          <p:cNvSpPr txBox="1"/>
          <p:nvPr/>
        </p:nvSpPr>
        <p:spPr>
          <a:xfrm>
            <a:off x="4666071" y="6278995"/>
            <a:ext cx="30219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/>
              <a:t>5th NERIS WORKSHOP</a:t>
            </a:r>
          </a:p>
        </p:txBody>
      </p:sp>
    </p:spTree>
    <p:extLst>
      <p:ext uri="{BB962C8B-B14F-4D97-AF65-F5344CB8AC3E}">
        <p14:creationId xmlns:p14="http://schemas.microsoft.com/office/powerpoint/2010/main" val="8387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9_TF03431377_TF03431377" id="{2244E1F7-5A27-4604-B453-E2A8CBA2A567}" vid="{8A5D0850-7671-4B29-9C2C-C746C9DEC4C4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da natureza, design de paisagem ilustrada (ecrã panorâmico)</Template>
  <TotalTime>1043</TotalTime>
  <Words>322</Words>
  <Application>Microsoft Office PowerPoint</Application>
  <PresentationFormat>Ecrã Panorâmico</PresentationFormat>
  <Paragraphs>34</Paragraphs>
  <Slides>4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Segoe Print</vt:lpstr>
      <vt:lpstr>Ilustração de Natureza 16x9</vt:lpstr>
      <vt:lpstr>Apresentação do PowerPoint</vt:lpstr>
      <vt:lpstr>Scope of the work</vt:lpstr>
      <vt:lpstr>Apresentação do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Esquema de Título</dc:title>
  <dc:creator>Filipa</dc:creator>
  <cp:lastModifiedBy>Filipa Jerónimo</cp:lastModifiedBy>
  <cp:revision>95</cp:revision>
  <dcterms:created xsi:type="dcterms:W3CDTF">2019-01-06T09:05:35Z</dcterms:created>
  <dcterms:modified xsi:type="dcterms:W3CDTF">2019-03-29T15:16:58Z</dcterms:modified>
</cp:coreProperties>
</file>