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5" r:id="rId2"/>
    <p:sldId id="324" r:id="rId3"/>
    <p:sldId id="316" r:id="rId4"/>
    <p:sldId id="322" r:id="rId5"/>
    <p:sldId id="323" r:id="rId6"/>
    <p:sldId id="304" r:id="rId7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CB5"/>
    <a:srgbClr val="7AC142"/>
    <a:srgbClr val="EDEDED"/>
    <a:srgbClr val="EB1821"/>
    <a:srgbClr val="C6D645"/>
    <a:srgbClr val="00FF00"/>
    <a:srgbClr val="01662A"/>
    <a:srgbClr val="DC5E42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86217" autoAdjust="0"/>
  </p:normalViewPr>
  <p:slideViewPr>
    <p:cSldViewPr snapToGrid="0">
      <p:cViewPr varScale="1">
        <p:scale>
          <a:sx n="67" d="100"/>
          <a:sy n="67" d="100"/>
        </p:scale>
        <p:origin x="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C250-23AB-4ACF-9698-2023E2C11DCF}" type="datetimeFigureOut">
              <a:rPr lang="pt-PT" smtClean="0"/>
              <a:t>04/03/2019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CEE8F-D02F-47F5-B250-0A45360627C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98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2043C-2EC1-4873-BE7B-FE6BA409A155}" type="datetimeFigureOut">
              <a:rPr lang="pt-PT" smtClean="0"/>
              <a:t>04/03/2019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6EB6D-EED4-43BE-B924-6983C5CB88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232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6EB6D-EED4-43BE-B924-6983C5CB889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367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Clr>
                <a:srgbClr val="227CB5"/>
              </a:buClr>
              <a:tabLst>
                <a:tab pos="358775" algn="l"/>
              </a:tabLs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APA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Portuguese </a:t>
            </a:r>
            <a:r>
              <a:rPr lang="pt-PT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Environment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PT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Agency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(Agência Portuguesa do Ambiente);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DGS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pt-PT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Directorate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-General for </a:t>
            </a:r>
            <a:r>
              <a:rPr lang="pt-PT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Health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(Direção-Geral da Saúde);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IST 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Instituto Superior Técnico;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ANPC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National Civil Protection Authority (</a:t>
            </a:r>
            <a:r>
              <a:rPr lang="en-US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Autoridade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Nacional de </a:t>
            </a:r>
            <a:r>
              <a:rPr lang="en-US" sz="800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Proteção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Civil); </a:t>
            </a:r>
            <a:r>
              <a:rPr lang="en-US" sz="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COMRSIN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- Regulatory Commission for the Safety of Nuclear Installations (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Comissão Reguladora para a Segurança das Instalações Nucleares)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; </a:t>
            </a:r>
            <a:r>
              <a:rPr lang="en-US" sz="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ARS’s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- Regional Health Authorities (and their Regional Government counterparts) </a:t>
            </a:r>
            <a:r>
              <a:rPr lang="pt-PT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Administração Regional De Saúde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; </a:t>
            </a:r>
            <a:r>
              <a:rPr lang="en-US" sz="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IAPMEI</a:t>
            </a:r>
            <a:r>
              <a:rPr lang="en-US" sz="80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- Agency for Competitiveness and Innovation.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6EB6D-EED4-43BE-B924-6983C5CB889D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100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6EB6D-EED4-43BE-B924-6983C5CB889D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946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708914"/>
            <a:ext cx="2410017" cy="149087"/>
          </a:xfrm>
          <a:prstGeom prst="rect">
            <a:avLst/>
          </a:prstGeom>
          <a:solidFill>
            <a:srgbClr val="227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410017" y="6708914"/>
            <a:ext cx="2457920" cy="149087"/>
          </a:xfrm>
          <a:prstGeom prst="rect">
            <a:avLst/>
          </a:prstGeom>
          <a:solidFill>
            <a:srgbClr val="7AC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867936" y="6708914"/>
            <a:ext cx="2457920" cy="149087"/>
          </a:xfrm>
          <a:prstGeom prst="rect">
            <a:avLst/>
          </a:prstGeom>
          <a:solidFill>
            <a:srgbClr val="EB1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325856" y="6708914"/>
            <a:ext cx="2457920" cy="149087"/>
          </a:xfrm>
          <a:prstGeom prst="rect">
            <a:avLst/>
          </a:prstGeom>
          <a:solidFill>
            <a:srgbClr val="0166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783776" y="6708914"/>
            <a:ext cx="2408224" cy="149087"/>
          </a:xfrm>
          <a:prstGeom prst="rect">
            <a:avLst/>
          </a:prstGeom>
          <a:solidFill>
            <a:srgbClr val="DC5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74" y="696072"/>
            <a:ext cx="3823253" cy="134262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16" y="5823862"/>
            <a:ext cx="1898952" cy="940602"/>
          </a:xfrm>
          <a:prstGeom prst="rect">
            <a:avLst/>
          </a:prstGeom>
        </p:spPr>
      </p:pic>
      <p:sp>
        <p:nvSpPr>
          <p:cNvPr id="3" name="Marcador de Posição do Texto 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62636" y="5653549"/>
            <a:ext cx="5022850" cy="2701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/>
            </a:lvl1pPr>
            <a:lvl3pPr marL="914377" indent="0">
              <a:buFont typeface="Arial" panose="020B0604020202020204" pitchFamily="34" charset="0"/>
              <a:buNone/>
              <a:defRPr/>
            </a:lvl3pPr>
          </a:lstStyle>
          <a:p>
            <a:r>
              <a:rPr lang="pt-P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INDICAR AQUI AUTOR</a:t>
            </a:r>
          </a:p>
        </p:txBody>
      </p:sp>
      <p:sp>
        <p:nvSpPr>
          <p:cNvPr id="18" name="Marcador de Posição do Texto 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62636" y="5950227"/>
            <a:ext cx="5022850" cy="2701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3pPr marL="914377" indent="0">
              <a:buFont typeface="Arial" panose="020B0604020202020204" pitchFamily="34" charset="0"/>
              <a:buNone/>
              <a:defRPr/>
            </a:lvl3pPr>
          </a:lstStyle>
          <a:p>
            <a:r>
              <a:rPr lang="pt-P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Cargo</a:t>
            </a:r>
          </a:p>
        </p:txBody>
      </p:sp>
      <p:sp>
        <p:nvSpPr>
          <p:cNvPr id="19" name="Marcador de Posição do Texto 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2636" y="6260157"/>
            <a:ext cx="5022850" cy="27017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3pPr marL="914377" indent="0">
              <a:buFont typeface="Arial" panose="020B0604020202020204" pitchFamily="34" charset="0"/>
              <a:buNone/>
              <a:defRPr/>
            </a:lvl3pPr>
          </a:lstStyle>
          <a:p>
            <a:r>
              <a:rPr lang="pt-P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21" name="Marcador de Posição do Tex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980662" y="2597150"/>
            <a:ext cx="10137845" cy="596900"/>
          </a:xfrm>
          <a:prstGeom prst="rect">
            <a:avLst/>
          </a:prstGeom>
          <a:solidFill>
            <a:srgbClr val="227CB5"/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 smtClean="0"/>
              <a:t>TÍTULO DA APRESENTAÇÃO</a:t>
            </a:r>
            <a:endParaRPr lang="pt-PT" dirty="0"/>
          </a:p>
        </p:txBody>
      </p:sp>
      <p:sp>
        <p:nvSpPr>
          <p:cNvPr id="23" name="Rectangle 15"/>
          <p:cNvSpPr/>
          <p:nvPr userDrawn="1"/>
        </p:nvSpPr>
        <p:spPr>
          <a:xfrm>
            <a:off x="851062" y="2601126"/>
            <a:ext cx="129600" cy="586800"/>
          </a:xfrm>
          <a:prstGeom prst="rect">
            <a:avLst/>
          </a:prstGeom>
          <a:solidFill>
            <a:srgbClr val="7AC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2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o com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5" y="6108583"/>
            <a:ext cx="1327909" cy="465994"/>
          </a:xfrm>
          <a:prstGeom prst="rect">
            <a:avLst/>
          </a:prstGeom>
        </p:spPr>
      </p:pic>
      <p:sp>
        <p:nvSpPr>
          <p:cNvPr id="1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32519" y="63680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FCFA37-8A83-4F3E-A3B6-483BF3EFB118}" type="slidenum">
              <a:rPr lang="pt-PT" smtClean="0"/>
              <a:pPr/>
              <a:t>‹nº›</a:t>
            </a:fld>
            <a:endParaRPr lang="pt-PT" dirty="0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6296300"/>
            <a:ext cx="12192000" cy="561701"/>
            <a:chOff x="0" y="6296300"/>
            <a:chExt cx="12192000" cy="561701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6708914"/>
              <a:ext cx="2410017" cy="149087"/>
            </a:xfrm>
            <a:prstGeom prst="rect">
              <a:avLst/>
            </a:prstGeom>
            <a:solidFill>
              <a:srgbClr val="227C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410017" y="6708914"/>
              <a:ext cx="2457920" cy="149087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867936" y="6708914"/>
              <a:ext cx="2457920" cy="149087"/>
            </a:xfrm>
            <a:prstGeom prst="rect">
              <a:avLst/>
            </a:prstGeom>
            <a:solidFill>
              <a:srgbClr val="EB1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25856" y="6708914"/>
              <a:ext cx="2457920" cy="149087"/>
            </a:xfrm>
            <a:prstGeom prst="rect">
              <a:avLst/>
            </a:prstGeom>
            <a:solidFill>
              <a:srgbClr val="016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9783776" y="6708914"/>
              <a:ext cx="2408224" cy="149087"/>
            </a:xfrm>
            <a:prstGeom prst="rect">
              <a:avLst/>
            </a:prstGeom>
            <a:solidFill>
              <a:srgbClr val="DC5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5"/>
            <p:cNvSpPr/>
            <p:nvPr userDrawn="1"/>
          </p:nvSpPr>
          <p:spPr>
            <a:xfrm>
              <a:off x="0" y="6296300"/>
              <a:ext cx="132522" cy="412905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Rectangle 15"/>
          <p:cNvSpPr/>
          <p:nvPr userDrawn="1"/>
        </p:nvSpPr>
        <p:spPr>
          <a:xfrm>
            <a:off x="0" y="317873"/>
            <a:ext cx="119270" cy="493200"/>
          </a:xfrm>
          <a:prstGeom prst="rect">
            <a:avLst/>
          </a:prstGeom>
          <a:solidFill>
            <a:srgbClr val="7AC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98824" y="318734"/>
            <a:ext cx="5544082" cy="480131"/>
          </a:xfrm>
          <a:prstGeom prst="rect">
            <a:avLst/>
          </a:prstGeom>
          <a:solidFill>
            <a:srgbClr val="227CB5"/>
          </a:solidFill>
          <a:ln>
            <a:solidFill>
              <a:schemeClr val="accent1"/>
            </a:solidFill>
          </a:ln>
        </p:spPr>
        <p:txBody>
          <a:bodyPr wrap="none" anchor="ctr">
            <a:spAutoFit/>
          </a:bodyPr>
          <a:lstStyle>
            <a:lvl1pPr marL="0" indent="0">
              <a:buNone/>
              <a:defRPr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 smtClean="0"/>
              <a:t>TÍTULO EM CAIXA AJUSTÁVEL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270000"/>
            <a:ext cx="6032500" cy="48387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 smtClean="0"/>
              <a:t>Texto em </a:t>
            </a:r>
            <a:r>
              <a:rPr lang="pt-PT" dirty="0" err="1" smtClean="0"/>
              <a:t>arial</a:t>
            </a:r>
            <a:r>
              <a:rPr lang="pt-PT" dirty="0" smtClean="0"/>
              <a:t> 24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82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o ou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5" y="6108583"/>
            <a:ext cx="1327909" cy="465994"/>
          </a:xfrm>
          <a:prstGeom prst="rect">
            <a:avLst/>
          </a:prstGeom>
        </p:spPr>
      </p:pic>
      <p:sp>
        <p:nvSpPr>
          <p:cNvPr id="1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32519" y="63680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FCFA37-8A83-4F3E-A3B6-483BF3EFB118}" type="slidenum">
              <a:rPr lang="pt-PT" smtClean="0"/>
              <a:pPr/>
              <a:t>‹nº›</a:t>
            </a:fld>
            <a:endParaRPr lang="pt-PT" dirty="0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6296300"/>
            <a:ext cx="12192000" cy="561701"/>
            <a:chOff x="0" y="6296300"/>
            <a:chExt cx="12192000" cy="561701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6708914"/>
              <a:ext cx="2410017" cy="149087"/>
            </a:xfrm>
            <a:prstGeom prst="rect">
              <a:avLst/>
            </a:prstGeom>
            <a:solidFill>
              <a:srgbClr val="227C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410017" y="6708914"/>
              <a:ext cx="2457920" cy="149087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867936" y="6708914"/>
              <a:ext cx="2457920" cy="149087"/>
            </a:xfrm>
            <a:prstGeom prst="rect">
              <a:avLst/>
            </a:prstGeom>
            <a:solidFill>
              <a:srgbClr val="EB1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25856" y="6708914"/>
              <a:ext cx="2457920" cy="149087"/>
            </a:xfrm>
            <a:prstGeom prst="rect">
              <a:avLst/>
            </a:prstGeom>
            <a:solidFill>
              <a:srgbClr val="016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9783776" y="6708914"/>
              <a:ext cx="2408224" cy="149087"/>
            </a:xfrm>
            <a:prstGeom prst="rect">
              <a:avLst/>
            </a:prstGeom>
            <a:solidFill>
              <a:srgbClr val="DC5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5"/>
            <p:cNvSpPr/>
            <p:nvPr userDrawn="1"/>
          </p:nvSpPr>
          <p:spPr>
            <a:xfrm>
              <a:off x="0" y="6296300"/>
              <a:ext cx="132522" cy="412905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25215" y="1457739"/>
            <a:ext cx="11508975" cy="449182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9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5" y="6108583"/>
            <a:ext cx="1327909" cy="465994"/>
          </a:xfrm>
          <a:prstGeom prst="rect">
            <a:avLst/>
          </a:prstGeom>
        </p:spPr>
      </p:pic>
      <p:sp>
        <p:nvSpPr>
          <p:cNvPr id="1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32519" y="63680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FCFA37-8A83-4F3E-A3B6-483BF3EFB118}" type="slidenum">
              <a:rPr lang="pt-PT" smtClean="0"/>
              <a:pPr/>
              <a:t>‹nº›</a:t>
            </a:fld>
            <a:endParaRPr lang="pt-PT" dirty="0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6296300"/>
            <a:ext cx="12192000" cy="561701"/>
            <a:chOff x="0" y="6296300"/>
            <a:chExt cx="12192000" cy="561701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6708914"/>
              <a:ext cx="2410017" cy="149087"/>
            </a:xfrm>
            <a:prstGeom prst="rect">
              <a:avLst/>
            </a:prstGeom>
            <a:solidFill>
              <a:srgbClr val="227C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410017" y="6708914"/>
              <a:ext cx="2457920" cy="149087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867936" y="6708914"/>
              <a:ext cx="2457920" cy="149087"/>
            </a:xfrm>
            <a:prstGeom prst="rect">
              <a:avLst/>
            </a:prstGeom>
            <a:solidFill>
              <a:srgbClr val="EB1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25856" y="6708914"/>
              <a:ext cx="2457920" cy="149087"/>
            </a:xfrm>
            <a:prstGeom prst="rect">
              <a:avLst/>
            </a:prstGeom>
            <a:solidFill>
              <a:srgbClr val="016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9783776" y="6708914"/>
              <a:ext cx="2408224" cy="149087"/>
            </a:xfrm>
            <a:prstGeom prst="rect">
              <a:avLst/>
            </a:prstGeom>
            <a:solidFill>
              <a:srgbClr val="DC5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5"/>
            <p:cNvSpPr/>
            <p:nvPr userDrawn="1"/>
          </p:nvSpPr>
          <p:spPr>
            <a:xfrm>
              <a:off x="0" y="6296300"/>
              <a:ext cx="132522" cy="412905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353696" y="1827621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</p:spTree>
    <p:extLst>
      <p:ext uri="{BB962C8B-B14F-4D97-AF65-F5344CB8AC3E}">
        <p14:creationId xmlns:p14="http://schemas.microsoft.com/office/powerpoint/2010/main" val="367691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5" y="6108583"/>
            <a:ext cx="1327909" cy="465994"/>
          </a:xfrm>
          <a:prstGeom prst="rect">
            <a:avLst/>
          </a:prstGeom>
        </p:spPr>
      </p:pic>
      <p:sp>
        <p:nvSpPr>
          <p:cNvPr id="1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32519" y="636808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FCFA37-8A83-4F3E-A3B6-483BF3EFB118}" type="slidenum">
              <a:rPr lang="pt-PT" smtClean="0"/>
              <a:pPr/>
              <a:t>‹nº›</a:t>
            </a:fld>
            <a:endParaRPr lang="pt-PT" dirty="0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0" y="6296300"/>
            <a:ext cx="12192000" cy="561701"/>
            <a:chOff x="0" y="6296300"/>
            <a:chExt cx="12192000" cy="561701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6708914"/>
              <a:ext cx="2410017" cy="149087"/>
            </a:xfrm>
            <a:prstGeom prst="rect">
              <a:avLst/>
            </a:prstGeom>
            <a:solidFill>
              <a:srgbClr val="227C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410017" y="6708914"/>
              <a:ext cx="2457920" cy="149087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867936" y="6708914"/>
              <a:ext cx="2457920" cy="149087"/>
            </a:xfrm>
            <a:prstGeom prst="rect">
              <a:avLst/>
            </a:prstGeom>
            <a:solidFill>
              <a:srgbClr val="EB1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25856" y="6708914"/>
              <a:ext cx="2457920" cy="149087"/>
            </a:xfrm>
            <a:prstGeom prst="rect">
              <a:avLst/>
            </a:prstGeom>
            <a:solidFill>
              <a:srgbClr val="0166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9783776" y="6708914"/>
              <a:ext cx="2408224" cy="149087"/>
            </a:xfrm>
            <a:prstGeom prst="rect">
              <a:avLst/>
            </a:prstGeom>
            <a:solidFill>
              <a:srgbClr val="DC5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" name="Rectangle 15"/>
            <p:cNvSpPr/>
            <p:nvPr userDrawn="1"/>
          </p:nvSpPr>
          <p:spPr>
            <a:xfrm>
              <a:off x="0" y="6296300"/>
              <a:ext cx="132522" cy="412905"/>
            </a:xfrm>
            <a:prstGeom prst="rect">
              <a:avLst/>
            </a:prstGeom>
            <a:solidFill>
              <a:srgbClr val="7A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9922" y="1383196"/>
            <a:ext cx="52532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15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9922" y="2022958"/>
            <a:ext cx="5253231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8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385060" y="1381729"/>
            <a:ext cx="526629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19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385060" y="2021491"/>
            <a:ext cx="5266294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7891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inal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880463" y="-4050"/>
            <a:ext cx="10242648" cy="6721317"/>
            <a:chOff x="880463" y="-4050"/>
            <a:chExt cx="10242648" cy="6721317"/>
          </a:xfrm>
        </p:grpSpPr>
        <p:grpSp>
          <p:nvGrpSpPr>
            <p:cNvPr id="5" name="Grupo 4"/>
            <p:cNvGrpSpPr/>
            <p:nvPr userDrawn="1"/>
          </p:nvGrpSpPr>
          <p:grpSpPr>
            <a:xfrm>
              <a:off x="880463" y="-4050"/>
              <a:ext cx="10242648" cy="6721317"/>
              <a:chOff x="880463" y="-4050"/>
              <a:chExt cx="10242648" cy="6721317"/>
            </a:xfrm>
          </p:grpSpPr>
          <p:pic>
            <p:nvPicPr>
              <p:cNvPr id="3" name="Imagem 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3504" y="-4050"/>
                <a:ext cx="10079607" cy="6721317"/>
              </a:xfrm>
              <a:prstGeom prst="rect">
                <a:avLst/>
              </a:prstGeom>
            </p:spPr>
          </p:pic>
          <p:pic>
            <p:nvPicPr>
              <p:cNvPr id="4" name="Imagem 3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0463" y="148020"/>
                <a:ext cx="4121063" cy="1438007"/>
              </a:xfrm>
              <a:prstGeom prst="rect">
                <a:avLst/>
              </a:prstGeom>
            </p:spPr>
          </p:pic>
        </p:grpSp>
        <p:pic>
          <p:nvPicPr>
            <p:cNvPr id="6" name="Imagem 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7763" y="5298041"/>
              <a:ext cx="2541412" cy="12588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41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8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/>
          <p:cNvSpPr>
            <a:spLocks noGrp="1"/>
          </p:cNvSpPr>
          <p:nvPr>
            <p:ph type="body" sz="quarter" idx="10"/>
          </p:nvPr>
        </p:nvSpPr>
        <p:spPr>
          <a:xfrm>
            <a:off x="762636" y="5640297"/>
            <a:ext cx="5022850" cy="270174"/>
          </a:xfrm>
        </p:spPr>
        <p:txBody>
          <a:bodyPr/>
          <a:lstStyle/>
          <a:p>
            <a:r>
              <a:rPr lang="pt-BR" b="1" dirty="0" smtClean="0">
                <a:latin typeface="Calibri" pitchFamily="34" charset="0"/>
              </a:rPr>
              <a:t>Márcia Farto</a:t>
            </a:r>
            <a:endParaRPr lang="pt-BR" b="1" dirty="0">
              <a:latin typeface="Calibri" pitchFamily="34" charset="0"/>
            </a:endParaRPr>
          </a:p>
          <a:p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Regulatory Authority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bg1">
                    <a:lumMod val="50000"/>
                  </a:schemeClr>
                </a:solidFill>
              </a:rPr>
              <a:t>marcia.farto@apambiente.pt</a:t>
            </a:r>
            <a:endParaRPr lang="pt-P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3"/>
          </p:nvPr>
        </p:nvSpPr>
        <p:spPr>
          <a:xfrm>
            <a:off x="980662" y="2597150"/>
            <a:ext cx="10732367" cy="788988"/>
          </a:xfrm>
        </p:spPr>
        <p:txBody>
          <a:bodyPr/>
          <a:lstStyle/>
          <a:p>
            <a:r>
              <a:rPr lang="en-US" sz="2400" dirty="0"/>
              <a:t>MODIFICATION OF THE REGULATORY FRAMEWORK FOR RADIOLOGICAL PROTECTION AND NUCLEAR SAFETY IN PORTUGAL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697760" y="3874419"/>
            <a:ext cx="5298169" cy="841960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5</a:t>
            </a:r>
            <a:r>
              <a:rPr lang="en-US" sz="2400" b="1" baseline="30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NERIS, Roskilde, Denmark</a:t>
            </a:r>
          </a:p>
          <a:p>
            <a:pPr marL="0" indent="0" algn="ctr">
              <a:buNone/>
            </a:pPr>
            <a:r>
              <a:rPr lang="pt-PT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3-</a:t>
            </a:r>
            <a:r>
              <a:rPr lang="pt-PT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­5 </a:t>
            </a:r>
            <a:r>
              <a:rPr lang="pt-PT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April</a:t>
            </a:r>
            <a:r>
              <a:rPr lang="pt-PT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pt-PT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2019</a:t>
            </a:r>
            <a:endParaRPr lang="pt-PT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FA37-8A83-4F3E-A3B6-483BF3EFB118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3"/>
          </p:nvPr>
        </p:nvSpPr>
        <p:spPr>
          <a:xfrm>
            <a:off x="98824" y="318734"/>
            <a:ext cx="2938625" cy="480131"/>
          </a:xfrm>
        </p:spPr>
        <p:txBody>
          <a:bodyPr/>
          <a:lstStyle/>
          <a:p>
            <a:r>
              <a:rPr lang="pt-PT" dirty="0" smtClean="0"/>
              <a:t>INTRODUCTION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4"/>
          </p:nvPr>
        </p:nvSpPr>
        <p:spPr>
          <a:xfrm>
            <a:off x="561000" y="1355725"/>
            <a:ext cx="11070000" cy="3544888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 Portugal a new legislation was approved establishing a new legal </a:t>
            </a:r>
            <a:r>
              <a:rPr lang="en-US" sz="1600" dirty="0"/>
              <a:t>regime </a:t>
            </a:r>
            <a:r>
              <a:rPr lang="en-US" sz="1600" dirty="0" smtClean="0"/>
              <a:t>for:</a:t>
            </a:r>
          </a:p>
          <a:p>
            <a:pPr marL="546100" lvl="0" indent="-27305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Symbol" panose="05050102010706020507" pitchFamily="18" charset="2"/>
              <a:buChar char=""/>
              <a:defRPr/>
            </a:pPr>
            <a:r>
              <a:rPr lang="en-US" sz="1600" dirty="0" smtClean="0"/>
              <a:t>radiological protection;</a:t>
            </a:r>
          </a:p>
          <a:p>
            <a:pPr marL="546100" lvl="0" indent="-27305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Symbol" panose="05050102010706020507" pitchFamily="18" charset="2"/>
              <a:buChar char=""/>
              <a:defRPr/>
            </a:pPr>
            <a:r>
              <a:rPr lang="en-US" sz="1600" dirty="0" smtClean="0"/>
              <a:t>nuclear </a:t>
            </a:r>
            <a:r>
              <a:rPr lang="en-US" sz="1600" dirty="0"/>
              <a:t>safety and safe management of radioactive waste </a:t>
            </a:r>
            <a:r>
              <a:rPr lang="en-US" sz="1600"/>
              <a:t>and </a:t>
            </a:r>
            <a:r>
              <a:rPr lang="en-US" sz="1600" smtClean="0"/>
              <a:t>spent </a:t>
            </a:r>
            <a:r>
              <a:rPr lang="en-US" sz="1600" dirty="0" smtClean="0"/>
              <a:t>fuel;</a:t>
            </a:r>
          </a:p>
          <a:p>
            <a:pPr marL="546100" lvl="0" indent="-27305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Symbol" panose="05050102010706020507" pitchFamily="18" charset="2"/>
              <a:buChar char=""/>
              <a:defRPr/>
            </a:pPr>
            <a:r>
              <a:rPr lang="en-US" sz="1600" dirty="0"/>
              <a:t>competencies of </a:t>
            </a:r>
            <a:r>
              <a:rPr lang="en-US" sz="1600" dirty="0" smtClean="0"/>
              <a:t>the regulatory </a:t>
            </a:r>
            <a:r>
              <a:rPr lang="en-US" sz="1600" dirty="0"/>
              <a:t>authority and of the inspection authority for radiological protection and nuclear safety</a:t>
            </a:r>
            <a:r>
              <a:rPr lang="en-US" sz="1600" dirty="0" smtClean="0"/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new legislation transposes Directive 2013/59/</a:t>
            </a:r>
            <a:r>
              <a:rPr lang="en-US" sz="1600" dirty="0" err="1"/>
              <a:t>Euratom</a:t>
            </a:r>
            <a:r>
              <a:rPr lang="en-US" sz="1600" dirty="0"/>
              <a:t> of the EU Council of 5 December 2013;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Portuguese Environment Agency will be the new regulatory authority;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General Inspection for the Environment will be responsible for the inspections and enforcement.</a:t>
            </a:r>
          </a:p>
        </p:txBody>
      </p:sp>
    </p:spTree>
    <p:extLst>
      <p:ext uri="{BB962C8B-B14F-4D97-AF65-F5344CB8AC3E}">
        <p14:creationId xmlns:p14="http://schemas.microsoft.com/office/powerpoint/2010/main" val="181170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FA37-8A83-4F3E-A3B6-483BF3EFB118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3"/>
          </p:nvPr>
        </p:nvSpPr>
        <p:spPr>
          <a:xfrm>
            <a:off x="98824" y="318734"/>
            <a:ext cx="5065746" cy="480131"/>
          </a:xfrm>
        </p:spPr>
        <p:txBody>
          <a:bodyPr/>
          <a:lstStyle/>
          <a:p>
            <a:r>
              <a:rPr lang="pt-PT" dirty="0"/>
              <a:t>RADIOLOGICAL </a:t>
            </a:r>
            <a:r>
              <a:rPr lang="pt-PT" dirty="0" smtClean="0"/>
              <a:t>PORTUGAL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5340824" y="1474437"/>
            <a:ext cx="6096000" cy="48167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Around 10.000 authorized facilities that use radiation sources;</a:t>
            </a:r>
          </a:p>
          <a:p>
            <a:pPr marL="342900" lvl="0" indent="-342900" algn="r" defTabSz="2106613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There is 1 Research Reactor;</a:t>
            </a:r>
          </a:p>
          <a:p>
            <a:pPr lvl="0" algn="r">
              <a:lnSpc>
                <a:spcPct val="150000"/>
              </a:lnSpc>
              <a:buClr>
                <a:srgbClr val="227CB5"/>
              </a:buClr>
              <a:defRPr/>
            </a:pP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</a:rPr>
              <a:t>(Currently </a:t>
            </a:r>
            <a:r>
              <a:rPr lang="en-US" sz="1600" dirty="0">
                <a:latin typeface="Arial" panose="020B0604020202020204" pitchFamily="34" charset="0"/>
              </a:rPr>
              <a:t>in permanent shutdown);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Nuclear Power Plants in Neighboring Countries;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Foreign nuclear powered vessels;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Transport of radioactive sources;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Storage of uranium concentrate;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Radioactive waste disposal;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Radioactive sources;</a:t>
            </a:r>
          </a:p>
          <a:p>
            <a:pPr marL="342900" lvl="0" indent="-342900" algn="r">
              <a:lnSpc>
                <a:spcPct val="150000"/>
              </a:lnSpc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latin typeface="Arial" panose="020B0604020202020204" pitchFamily="34" charset="0"/>
              </a:rPr>
              <a:t>Radiation sources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lvl="0" algn="r">
              <a:spcAft>
                <a:spcPts val="600"/>
              </a:spcAft>
              <a:buClr>
                <a:srgbClr val="227CB5"/>
              </a:buClr>
              <a:defRPr/>
            </a:pPr>
            <a:endParaRPr lang="en-US" dirty="0">
              <a:latin typeface="Arial" panose="020B0604020202020204" pitchFamily="34" charset="0"/>
            </a:endParaRPr>
          </a:p>
          <a:p>
            <a:pPr marL="342900" lvl="0" indent="-342900" algn="r">
              <a:spcAft>
                <a:spcPts val="600"/>
              </a:spcAft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endParaRPr lang="en-US" dirty="0">
              <a:latin typeface="Arial" panose="020B0604020202020204" pitchFamily="34" charset="0"/>
            </a:endParaRPr>
          </a:p>
          <a:p>
            <a:pPr marL="342900" lvl="0" indent="-342900" algn="r">
              <a:spcAft>
                <a:spcPts val="600"/>
              </a:spcAft>
              <a:buClr>
                <a:srgbClr val="227CB5"/>
              </a:buClr>
              <a:buFont typeface="Wingdings" panose="05000000000000000000" pitchFamily="2" charset="2"/>
              <a:buChar char="Ø"/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51" name="Imagem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157" y="4386313"/>
            <a:ext cx="3749537" cy="2471687"/>
          </a:xfrm>
          <a:prstGeom prst="rect">
            <a:avLst/>
          </a:prstGeom>
        </p:spPr>
      </p:pic>
      <p:pic>
        <p:nvPicPr>
          <p:cNvPr id="52" name="Imagem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83" y="1207500"/>
            <a:ext cx="5110381" cy="475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6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FA37-8A83-4F3E-A3B6-483BF3EFB118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3"/>
          </p:nvPr>
        </p:nvSpPr>
        <p:spPr>
          <a:xfrm>
            <a:off x="98824" y="318734"/>
            <a:ext cx="7396512" cy="480131"/>
          </a:xfrm>
        </p:spPr>
        <p:txBody>
          <a:bodyPr/>
          <a:lstStyle/>
          <a:p>
            <a:r>
              <a:rPr lang="en-US" dirty="0"/>
              <a:t>PREVIOUS vs. NEW LEGAL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309914" y="1294592"/>
            <a:ext cx="57219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buClr>
                <a:srgbClr val="5B9BD5"/>
              </a:buClr>
              <a:defRPr/>
            </a:pPr>
            <a:r>
              <a:rPr lang="en-US" sz="1600" b="1" dirty="0" smtClean="0">
                <a:solidFill>
                  <a:srgbClr val="7AC142"/>
                </a:solidFill>
                <a:latin typeface="Arial" charset="0"/>
                <a:cs typeface="Arial" charset="0"/>
              </a:rPr>
              <a:t>PREVIOUS vs. NEW </a:t>
            </a:r>
            <a:r>
              <a:rPr lang="en-US" sz="1600" b="1" dirty="0">
                <a:solidFill>
                  <a:srgbClr val="7AC142"/>
                </a:solidFill>
                <a:latin typeface="Arial" charset="0"/>
                <a:cs typeface="Arial" charset="0"/>
              </a:rPr>
              <a:t>LEGISLATION </a:t>
            </a:r>
          </a:p>
        </p:txBody>
      </p:sp>
      <p:sp>
        <p:nvSpPr>
          <p:cNvPr id="5" name="Retangular"/>
          <p:cNvSpPr/>
          <p:nvPr/>
        </p:nvSpPr>
        <p:spPr>
          <a:xfrm>
            <a:off x="293396" y="1767307"/>
            <a:ext cx="4071886" cy="35105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227CB5"/>
            </a:solidFill>
            <a:prstDash val="dashDot"/>
            <a:miter lim="400000"/>
          </a:ln>
        </p:spPr>
        <p:txBody>
          <a:bodyPr lIns="7325" rIns="7325" anchor="ctr"/>
          <a:lstStyle/>
          <a:p>
            <a:pPr defTabSz="146487">
              <a:defRPr sz="2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52"/>
          </a:p>
        </p:txBody>
      </p:sp>
      <p:sp>
        <p:nvSpPr>
          <p:cNvPr id="6" name="Retângulo 5"/>
          <p:cNvSpPr/>
          <p:nvPr/>
        </p:nvSpPr>
        <p:spPr>
          <a:xfrm>
            <a:off x="1748419" y="2234750"/>
            <a:ext cx="1107653" cy="505534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</a:p>
        </p:txBody>
      </p:sp>
      <p:sp>
        <p:nvSpPr>
          <p:cNvPr id="8" name="Inspection"/>
          <p:cNvSpPr txBox="1"/>
          <p:nvPr/>
        </p:nvSpPr>
        <p:spPr>
          <a:xfrm>
            <a:off x="365674" y="1809320"/>
            <a:ext cx="3975938" cy="46601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139" tIns="8139" rIns="8139" bIns="8139" anchor="ctr">
            <a:normAutofit/>
          </a:bodyPr>
          <a:lstStyle>
            <a:lvl1pPr defTabSz="914400">
              <a:defRPr sz="2200" b="0">
                <a:solidFill>
                  <a:srgbClr val="3C3C3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INTERVENTION AUTHORITIES</a:t>
            </a:r>
          </a:p>
        </p:txBody>
      </p:sp>
      <p:sp>
        <p:nvSpPr>
          <p:cNvPr id="9" name="Retângulo 8"/>
          <p:cNvSpPr/>
          <p:nvPr/>
        </p:nvSpPr>
        <p:spPr>
          <a:xfrm>
            <a:off x="3047107" y="2250792"/>
            <a:ext cx="1107653" cy="505534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029168" y="3001513"/>
            <a:ext cx="1107653" cy="2029864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Radiological emergencies occurring in the transport of radioactive substances or due to the loss of sealed radioactive sources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764461" y="3001513"/>
            <a:ext cx="1107653" cy="2029864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Radiological emergencies in facilities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(on-site)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84542" y="3001513"/>
            <a:ext cx="1107653" cy="2029864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Radiological emergencies resulting or likely to be a risk to the population and environment (off-site)</a:t>
            </a:r>
          </a:p>
        </p:txBody>
      </p:sp>
      <p:sp>
        <p:nvSpPr>
          <p:cNvPr id="13" name="Retangular"/>
          <p:cNvSpPr/>
          <p:nvPr/>
        </p:nvSpPr>
        <p:spPr>
          <a:xfrm>
            <a:off x="4522335" y="1767307"/>
            <a:ext cx="1492981" cy="35105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227CB5"/>
            </a:solidFill>
            <a:prstDash val="dashDot"/>
            <a:miter lim="400000"/>
          </a:ln>
        </p:spPr>
        <p:txBody>
          <a:bodyPr lIns="7325" rIns="7325" anchor="ctr"/>
          <a:lstStyle/>
          <a:p>
            <a:pPr defTabSz="146487">
              <a:defRPr sz="2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52"/>
          </a:p>
        </p:txBody>
      </p:sp>
      <p:sp>
        <p:nvSpPr>
          <p:cNvPr id="14" name="Inspection"/>
          <p:cNvSpPr txBox="1"/>
          <p:nvPr/>
        </p:nvSpPr>
        <p:spPr>
          <a:xfrm>
            <a:off x="4538852" y="1809320"/>
            <a:ext cx="1492981" cy="466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139" tIns="8139" rIns="8139" bIns="8139" anchor="ctr">
            <a:normAutofit/>
          </a:bodyPr>
          <a:lstStyle>
            <a:lvl1pPr defTabSz="914400">
              <a:defRPr sz="2200" b="0">
                <a:solidFill>
                  <a:srgbClr val="3C3C3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PROTECTION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719399" y="2250792"/>
            <a:ext cx="1107653" cy="505534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ANPC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719399" y="3007603"/>
            <a:ext cx="1107653" cy="2029864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 planning,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coordinating and executing the national civil protection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</p:txBody>
      </p:sp>
      <p:sp>
        <p:nvSpPr>
          <p:cNvPr id="20" name="Inspection"/>
          <p:cNvSpPr txBox="1"/>
          <p:nvPr/>
        </p:nvSpPr>
        <p:spPr>
          <a:xfrm>
            <a:off x="357114" y="1812149"/>
            <a:ext cx="3856814" cy="348666"/>
          </a:xfrm>
          <a:prstGeom prst="rect">
            <a:avLst/>
          </a:prstGeom>
          <a:solidFill>
            <a:srgbClr val="EDEDE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139" tIns="8139" rIns="8139" bIns="8139" anchor="ctr">
            <a:normAutofit/>
          </a:bodyPr>
          <a:lstStyle>
            <a:lvl1pPr defTabSz="914400">
              <a:defRPr sz="2200" b="0">
                <a:solidFill>
                  <a:srgbClr val="3C3C3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AUTHORITY</a:t>
            </a:r>
          </a:p>
        </p:txBody>
      </p:sp>
      <p:sp>
        <p:nvSpPr>
          <p:cNvPr id="7" name="Retângulo 6"/>
          <p:cNvSpPr/>
          <p:nvPr/>
        </p:nvSpPr>
        <p:spPr>
          <a:xfrm>
            <a:off x="484540" y="2250792"/>
            <a:ext cx="1107653" cy="505534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93396" y="5499803"/>
            <a:ext cx="5721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227CB5"/>
                </a:solidFill>
                <a:latin typeface="Arial" charset="0"/>
                <a:cs typeface="Arial" charset="0"/>
              </a:rPr>
              <a:t>INSTITUTIONS INVOLVED IN RADIOLOGICAL AND NUCLEAR EMERGENCIES</a:t>
            </a:r>
            <a:endParaRPr lang="en-US" sz="1400" b="1" dirty="0">
              <a:solidFill>
                <a:srgbClr val="227CB5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356756" y="1291640"/>
            <a:ext cx="5754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buClr>
                <a:srgbClr val="5B9BD5"/>
              </a:buClr>
              <a:defRPr/>
            </a:pPr>
            <a:r>
              <a:rPr lang="en-US" sz="1600" b="1" dirty="0" smtClean="0">
                <a:solidFill>
                  <a:srgbClr val="7AC142"/>
                </a:solidFill>
                <a:latin typeface="Arial" charset="0"/>
                <a:cs typeface="Arial" charset="0"/>
              </a:rPr>
              <a:t>PREVIOUS vs. NEW </a:t>
            </a:r>
            <a:r>
              <a:rPr lang="en-US" sz="1600" b="1" dirty="0">
                <a:solidFill>
                  <a:srgbClr val="7AC142"/>
                </a:solidFill>
                <a:latin typeface="Arial" charset="0"/>
                <a:cs typeface="Arial" charset="0"/>
              </a:rPr>
              <a:t>LEGISLATION 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330991" y="5499802"/>
            <a:ext cx="5754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982773">
              <a:defRPr/>
            </a:pPr>
            <a:r>
              <a:rPr lang="en-US" sz="1400" b="1" dirty="0">
                <a:solidFill>
                  <a:srgbClr val="227CB5"/>
                </a:solidFill>
                <a:latin typeface="Arial" charset="0"/>
                <a:cs typeface="Arial" charset="0"/>
              </a:rPr>
              <a:t>INSTITUTIONS INVOLVED IN AUTHORIZATIONS AND INSPECTIONS </a:t>
            </a:r>
          </a:p>
        </p:txBody>
      </p:sp>
      <p:sp>
        <p:nvSpPr>
          <p:cNvPr id="25" name="Retangular"/>
          <p:cNvSpPr/>
          <p:nvPr/>
        </p:nvSpPr>
        <p:spPr>
          <a:xfrm>
            <a:off x="8000117" y="1767741"/>
            <a:ext cx="1537461" cy="34942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227CB5"/>
            </a:solidFill>
            <a:prstDash val="dashDot"/>
            <a:miter lim="400000"/>
          </a:ln>
        </p:spPr>
        <p:txBody>
          <a:bodyPr lIns="7325" rIns="7325" anchor="ctr"/>
          <a:lstStyle/>
          <a:p>
            <a:pPr defTabSz="146487">
              <a:defRPr sz="2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52"/>
          </a:p>
        </p:txBody>
      </p:sp>
      <p:sp>
        <p:nvSpPr>
          <p:cNvPr id="26" name="Inspection"/>
          <p:cNvSpPr txBox="1"/>
          <p:nvPr/>
        </p:nvSpPr>
        <p:spPr>
          <a:xfrm>
            <a:off x="8000117" y="1824179"/>
            <a:ext cx="1537461" cy="34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139" tIns="8139" rIns="8139" bIns="8139" anchor="ctr">
            <a:normAutofit/>
          </a:bodyPr>
          <a:lstStyle>
            <a:lvl1pPr defTabSz="914400">
              <a:defRPr sz="2200" b="0">
                <a:solidFill>
                  <a:srgbClr val="3C3C3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8156368" y="2265467"/>
            <a:ext cx="1233674" cy="544153"/>
          </a:xfrm>
          <a:prstGeom prst="rect">
            <a:avLst/>
          </a:prstGeom>
          <a:solidFill>
            <a:srgbClr val="227CB5"/>
          </a:solidFill>
          <a:ln>
            <a:solidFill>
              <a:srgbClr val="7AC1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>
                <a:latin typeface="Arial" panose="020B0604020202020204" pitchFamily="34" charset="0"/>
                <a:cs typeface="Arial" panose="020B0604020202020204" pitchFamily="34" charset="0"/>
              </a:rPr>
              <a:t>ARS </a:t>
            </a:r>
            <a:r>
              <a:rPr lang="pt-P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pt-P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Authorities</a:t>
            </a:r>
            <a:endParaRPr lang="pt-P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8156198" y="2872033"/>
            <a:ext cx="1233845" cy="325510"/>
          </a:xfrm>
          <a:prstGeom prst="rect">
            <a:avLst/>
          </a:prstGeom>
          <a:solidFill>
            <a:srgbClr val="227CB5"/>
          </a:solidFill>
          <a:ln>
            <a:solidFill>
              <a:srgbClr val="7AC1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IAPMEI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8156198" y="3261837"/>
            <a:ext cx="1233845" cy="325510"/>
          </a:xfrm>
          <a:prstGeom prst="rect">
            <a:avLst/>
          </a:prstGeom>
          <a:solidFill>
            <a:srgbClr val="227CB5"/>
          </a:solidFill>
          <a:ln>
            <a:solidFill>
              <a:srgbClr val="7AC1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8156199" y="3755470"/>
            <a:ext cx="1233843" cy="698340"/>
          </a:xfrm>
          <a:prstGeom prst="rect">
            <a:avLst/>
          </a:prstGeom>
          <a:solidFill>
            <a:srgbClr val="227CB5"/>
          </a:solidFill>
          <a:ln>
            <a:solidFill>
              <a:srgbClr val="7AC1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COMRSIN</a:t>
            </a:r>
          </a:p>
        </p:txBody>
      </p:sp>
      <p:sp>
        <p:nvSpPr>
          <p:cNvPr id="36" name="Retangular"/>
          <p:cNvSpPr/>
          <p:nvPr/>
        </p:nvSpPr>
        <p:spPr>
          <a:xfrm>
            <a:off x="6276547" y="1767741"/>
            <a:ext cx="1537461" cy="34936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227CB5"/>
            </a:solidFill>
            <a:prstDash val="dashDot"/>
            <a:miter lim="400000"/>
          </a:ln>
        </p:spPr>
        <p:txBody>
          <a:bodyPr lIns="7325" rIns="7325" anchor="ctr"/>
          <a:lstStyle/>
          <a:p>
            <a:pPr defTabSz="146487">
              <a:defRPr sz="2200" b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52"/>
          </a:p>
        </p:txBody>
      </p:sp>
      <p:sp>
        <p:nvSpPr>
          <p:cNvPr id="37" name="Inspection"/>
          <p:cNvSpPr txBox="1"/>
          <p:nvPr/>
        </p:nvSpPr>
        <p:spPr>
          <a:xfrm>
            <a:off x="6278319" y="1825202"/>
            <a:ext cx="1537461" cy="346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139" tIns="8139" rIns="8139" bIns="8139" anchor="ctr">
            <a:normAutofit/>
          </a:bodyPr>
          <a:lstStyle>
            <a:lvl1pPr defTabSz="914400">
              <a:defRPr sz="2200" b="0">
                <a:solidFill>
                  <a:srgbClr val="3C3C3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pt-P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6473386" y="2265467"/>
            <a:ext cx="1140654" cy="1321881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8156199" y="4621929"/>
            <a:ext cx="1233845" cy="408745"/>
          </a:xfrm>
          <a:prstGeom prst="rect">
            <a:avLst/>
          </a:prstGeom>
          <a:solidFill>
            <a:srgbClr val="227CB5"/>
          </a:solidFill>
          <a:ln>
            <a:solidFill>
              <a:srgbClr val="7AC1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6473386" y="3755470"/>
            <a:ext cx="1140654" cy="698340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COMRSIN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6471728" y="4621929"/>
            <a:ext cx="1141567" cy="408745"/>
          </a:xfrm>
          <a:prstGeom prst="rect">
            <a:avLst/>
          </a:prstGeom>
          <a:solidFill>
            <a:srgbClr val="7AC142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</p:txBody>
      </p:sp>
      <p:grpSp>
        <p:nvGrpSpPr>
          <p:cNvPr id="59" name="Grupo 58"/>
          <p:cNvGrpSpPr/>
          <p:nvPr/>
        </p:nvGrpSpPr>
        <p:grpSpPr>
          <a:xfrm>
            <a:off x="9727833" y="1767307"/>
            <a:ext cx="2303667" cy="3494500"/>
            <a:chOff x="9727833" y="1767307"/>
            <a:chExt cx="2303667" cy="3494500"/>
          </a:xfrm>
        </p:grpSpPr>
        <p:sp>
          <p:nvSpPr>
            <p:cNvPr id="31" name="Retangular"/>
            <p:cNvSpPr/>
            <p:nvPr/>
          </p:nvSpPr>
          <p:spPr>
            <a:xfrm>
              <a:off x="9727833" y="1767307"/>
              <a:ext cx="2303667" cy="34945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rgbClr val="227CB5"/>
              </a:solidFill>
              <a:prstDash val="dashDot"/>
              <a:miter lim="400000"/>
            </a:ln>
          </p:spPr>
          <p:txBody>
            <a:bodyPr lIns="7325" rIns="7325" anchor="ctr"/>
            <a:lstStyle/>
            <a:p>
              <a:pPr defTabSz="146487">
                <a:defRPr sz="2200" b="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352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9909525" y="2265031"/>
              <a:ext cx="1934672" cy="542042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Medical facilities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9909525" y="2871599"/>
              <a:ext cx="1934672" cy="325279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Industrial </a:t>
              </a:r>
              <a:r>
                <a:rPr lang="pt-PT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facilities</a:t>
              </a:r>
              <a:endParaRPr lang="pt-PT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9909525" y="3261403"/>
              <a:ext cx="1934672" cy="325510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Research and teaching facilities</a:t>
              </a:r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9909525" y="3755034"/>
              <a:ext cx="1934672" cy="325510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Nuclear installations</a:t>
              </a: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9909525" y="4130742"/>
              <a:ext cx="1934672" cy="325510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Radioactive waste</a:t>
              </a:r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9909525" y="4621495"/>
              <a:ext cx="1934672" cy="408745"/>
            </a:xfrm>
            <a:prstGeom prst="rect">
              <a:avLst/>
            </a:prstGeom>
            <a:solidFill>
              <a:srgbClr val="227CB5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Sealed sources</a:t>
              </a:r>
            </a:p>
          </p:txBody>
        </p:sp>
      </p:grpSp>
      <p:sp>
        <p:nvSpPr>
          <p:cNvPr id="54" name="Retângulo 53"/>
          <p:cNvSpPr/>
          <p:nvPr/>
        </p:nvSpPr>
        <p:spPr>
          <a:xfrm>
            <a:off x="6471614" y="3740715"/>
            <a:ext cx="1141681" cy="1399193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Assumed the regulatory duties of DGS, IST and COMRSIN</a:t>
            </a:r>
            <a:r>
              <a:rPr lang="en-US" sz="352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8156197" y="3688194"/>
            <a:ext cx="1233845" cy="1399193"/>
          </a:xfrm>
          <a:prstGeom prst="rect">
            <a:avLst/>
          </a:prstGeom>
          <a:solidFill>
            <a:srgbClr val="227CB5"/>
          </a:solidFill>
          <a:ln>
            <a:solidFill>
              <a:srgbClr val="22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Assumed the inspection duties from COMRSIN, ARS’s, IAPMEI and IST.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6471614" y="2250792"/>
            <a:ext cx="1157723" cy="1336121"/>
            <a:chOff x="6471614" y="2250792"/>
            <a:chExt cx="1157723" cy="1336121"/>
          </a:xfrm>
        </p:grpSpPr>
        <p:sp>
          <p:nvSpPr>
            <p:cNvPr id="52" name="Retângulo 51"/>
            <p:cNvSpPr/>
            <p:nvPr/>
          </p:nvSpPr>
          <p:spPr>
            <a:xfrm>
              <a:off x="6471614" y="2250792"/>
              <a:ext cx="1157723" cy="1336121"/>
            </a:xfrm>
            <a:prstGeom prst="rect">
              <a:avLst/>
            </a:prstGeom>
            <a:solidFill>
              <a:srgbClr val="7AC142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APA</a:t>
              </a:r>
              <a:endParaRPr lang="pt-PT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Inspection"/>
            <p:cNvSpPr txBox="1"/>
            <p:nvPr/>
          </p:nvSpPr>
          <p:spPr>
            <a:xfrm>
              <a:off x="6471614" y="3140463"/>
              <a:ext cx="1157723" cy="4321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normAutofit/>
            </a:bodyPr>
            <a:lstStyle>
              <a:lvl1pPr defTabSz="914400">
                <a:defRPr sz="2200" b="0">
                  <a:solidFill>
                    <a:srgbClr val="3C3C3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 defTabSz="2982773"/>
              <a:r>
                <a:rPr lang="pt-PT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REGULATORY</a:t>
              </a:r>
              <a:r>
                <a:rPr lang="pt-PT" sz="100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pt-PT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AUTHORITY</a:t>
              </a:r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8140155" y="2234749"/>
            <a:ext cx="1249887" cy="1352163"/>
            <a:chOff x="8140155" y="2234749"/>
            <a:chExt cx="1249887" cy="1352163"/>
          </a:xfrm>
        </p:grpSpPr>
        <p:sp>
          <p:nvSpPr>
            <p:cNvPr id="49" name="Retângulo 48"/>
            <p:cNvSpPr/>
            <p:nvPr/>
          </p:nvSpPr>
          <p:spPr>
            <a:xfrm>
              <a:off x="8140155" y="2234749"/>
              <a:ext cx="1249887" cy="1352163"/>
            </a:xfrm>
            <a:prstGeom prst="rect">
              <a:avLst/>
            </a:prstGeom>
            <a:solidFill>
              <a:srgbClr val="7AC142"/>
            </a:solidFill>
            <a:ln>
              <a:solidFill>
                <a:srgbClr val="22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IGAMAOT</a:t>
              </a:r>
            </a:p>
          </p:txBody>
        </p:sp>
        <p:sp>
          <p:nvSpPr>
            <p:cNvPr id="62" name="Inspection"/>
            <p:cNvSpPr txBox="1"/>
            <p:nvPr/>
          </p:nvSpPr>
          <p:spPr>
            <a:xfrm>
              <a:off x="8186236" y="3149595"/>
              <a:ext cx="1203806" cy="4321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>
              <a:normAutofit/>
            </a:bodyPr>
            <a:lstStyle>
              <a:lvl1pPr defTabSz="914400">
                <a:defRPr sz="2200" b="0">
                  <a:solidFill>
                    <a:srgbClr val="3C3C3C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 algn="ctr" defTabSz="2982773"/>
              <a:r>
                <a:rPr lang="pt-PT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INSPECTION AUTHORITY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2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3.7037E-6 L 0.10312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6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3.7037E-6 L -0.10833 -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2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6 L -0.00117 -0.334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673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162 L 0.00013 -0.2152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995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026 -0.130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65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0116 L 2.70833E-6 -1.48148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872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00118 -0.1967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983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7" grpId="0" animBg="1"/>
      <p:bldP spid="28" grpId="0" animBg="1"/>
      <p:bldP spid="29" grpId="0" animBg="1"/>
      <p:bldP spid="30" grpId="0" animBg="1"/>
      <p:bldP spid="39" grpId="0" animBg="1"/>
      <p:bldP spid="40" grpId="0" animBg="1"/>
      <p:bldP spid="41" grpId="0" animBg="1"/>
      <p:bldP spid="54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FA37-8A83-4F3E-A3B6-483BF3EFB118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3"/>
          </p:nvPr>
        </p:nvSpPr>
        <p:spPr>
          <a:xfrm>
            <a:off x="98824" y="318734"/>
            <a:ext cx="3408882" cy="480131"/>
          </a:xfrm>
        </p:spPr>
        <p:txBody>
          <a:bodyPr/>
          <a:lstStyle/>
          <a:p>
            <a:r>
              <a:rPr lang="pt-PT" dirty="0" smtClean="0"/>
              <a:t>CONSIDERATIONS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4"/>
          </p:nvPr>
        </p:nvSpPr>
        <p:spPr>
          <a:xfrm>
            <a:off x="609599" y="1270000"/>
            <a:ext cx="11069053" cy="48387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5B9BD5"/>
              </a:buClr>
              <a:defRPr/>
            </a:pPr>
            <a:r>
              <a:rPr lang="en-US" sz="1600" b="1" dirty="0">
                <a:solidFill>
                  <a:srgbClr val="7AC142"/>
                </a:solidFill>
                <a:latin typeface="Arial" charset="0"/>
                <a:cs typeface="Arial" charset="0"/>
              </a:rPr>
              <a:t>PREVIOUS LEGISLATION 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Competencies of regulatory authority were distributed by several institutions.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Some institutions accumulated both regulatory and operator roles.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Resources were shared with other tasks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50000"/>
              </a:lnSpc>
              <a:buClr>
                <a:srgbClr val="5B9BD5"/>
              </a:buClr>
              <a:defRPr/>
            </a:pPr>
            <a:endParaRPr lang="en-US" sz="1800" dirty="0" smtClean="0"/>
          </a:p>
          <a:p>
            <a:pPr lvl="0" algn="just">
              <a:lnSpc>
                <a:spcPct val="150000"/>
              </a:lnSpc>
              <a:buClr>
                <a:srgbClr val="5B9BD5"/>
              </a:buClr>
              <a:defRPr/>
            </a:pPr>
            <a:r>
              <a:rPr lang="en-US" sz="1600" b="1" dirty="0">
                <a:solidFill>
                  <a:srgbClr val="7AC142"/>
                </a:solidFill>
                <a:latin typeface="Arial" charset="0"/>
                <a:cs typeface="Arial" charset="0"/>
              </a:rPr>
              <a:t>NEW LEGISLATION - Decree-Law No.108/2018 of 3 December 2018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Regulatory </a:t>
            </a:r>
            <a:r>
              <a:rPr lang="en-US" sz="1600" dirty="0"/>
              <a:t>and Inspection competencies are being consolidated in APA and IGAMAOT respectively.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Carries out its competencies independently and functionally separated from any other organization related to the promotion or use of practices, with human, technical and financial resources needed for its functioning.</a:t>
            </a:r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Resources allocated to regulatory functions.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342900" indent="-342900" algn="just">
              <a:lnSpc>
                <a:spcPct val="150000"/>
              </a:lnSpc>
              <a:buClr>
                <a:srgbClr val="5B9BD5"/>
              </a:buClr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112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/>
          </p:cNvSpPr>
          <p:nvPr/>
        </p:nvSpPr>
        <p:spPr bwMode="auto">
          <a:xfrm>
            <a:off x="1957390" y="4379896"/>
            <a:ext cx="4228004" cy="66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PT" sz="3200" b="1" dirty="0" err="1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Thank</a:t>
            </a:r>
            <a:r>
              <a:rPr lang="pt-PT" sz="3200" b="1" dirty="0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pt-PT" sz="3200" b="1" dirty="0" err="1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you</a:t>
            </a:r>
            <a:r>
              <a:rPr lang="pt-PT" sz="3200" b="1" dirty="0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pt-PT" sz="3200" b="1" dirty="0" err="1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very</a:t>
            </a:r>
            <a:r>
              <a:rPr lang="pt-PT" sz="3200" b="1" dirty="0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pt-PT" sz="3200" b="1" smtClean="0">
                <a:solidFill>
                  <a:schemeClr val="bg1"/>
                </a:solidFill>
                <a:ea typeface="Gill Sans" charset="0"/>
                <a:cs typeface="Arial" panose="020B0604020202020204" pitchFamily="34" charset="0"/>
                <a:sym typeface="Gill Sans" charset="0"/>
              </a:rPr>
              <a:t>much</a:t>
            </a:r>
            <a:endParaRPr lang="es-ES" sz="3200" b="1" dirty="0">
              <a:solidFill>
                <a:schemeClr val="bg1"/>
              </a:solidFill>
              <a:ea typeface="Gill Sans" charset="0"/>
              <a:cs typeface="Arial" panose="020B0604020202020204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5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10463</TotalTime>
  <Words>511</Words>
  <Application>Microsoft Office PowerPoint</Application>
  <PresentationFormat>Ecrã Panorâmico</PresentationFormat>
  <Paragraphs>85</Paragraphs>
  <Slides>6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Gill Sans</vt:lpstr>
      <vt:lpstr>Helvetica</vt:lpstr>
      <vt:lpstr>Symbol</vt:lpstr>
      <vt:lpstr>Times New Roman</vt:lpstr>
      <vt:lpstr>Wingdings</vt:lpstr>
      <vt:lpstr>1_Office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Kasun Imbulana</dc:creator>
  <cp:lastModifiedBy>Márcia Isabel dos Santos Farto</cp:lastModifiedBy>
  <cp:revision>629</cp:revision>
  <cp:lastPrinted>2018-07-12T14:23:04Z</cp:lastPrinted>
  <dcterms:created xsi:type="dcterms:W3CDTF">2015-05-25T15:20:49Z</dcterms:created>
  <dcterms:modified xsi:type="dcterms:W3CDTF">2019-03-04T11:33:16Z</dcterms:modified>
</cp:coreProperties>
</file>