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17" r:id="rId1"/>
  </p:sldMasterIdLst>
  <p:notesMasterIdLst>
    <p:notesMasterId r:id="rId17"/>
  </p:notesMasterIdLst>
  <p:handoutMasterIdLst>
    <p:handoutMasterId r:id="rId18"/>
  </p:handoutMasterIdLst>
  <p:sldIdLst>
    <p:sldId id="333" r:id="rId2"/>
    <p:sldId id="371" r:id="rId3"/>
    <p:sldId id="372" r:id="rId4"/>
    <p:sldId id="373" r:id="rId5"/>
    <p:sldId id="374" r:id="rId6"/>
    <p:sldId id="375" r:id="rId7"/>
    <p:sldId id="359" r:id="rId8"/>
    <p:sldId id="365" r:id="rId9"/>
    <p:sldId id="366" r:id="rId10"/>
    <p:sldId id="362" r:id="rId11"/>
    <p:sldId id="364" r:id="rId12"/>
    <p:sldId id="363" r:id="rId13"/>
    <p:sldId id="370" r:id="rId14"/>
    <p:sldId id="369" r:id="rId15"/>
    <p:sldId id="344" r:id="rId16"/>
  </p:sldIdLst>
  <p:sldSz cx="9144000" cy="6858000" type="screen4x3"/>
  <p:notesSz cx="6669088" cy="9926638"/>
  <p:defaultTextStyle>
    <a:defPPr>
      <a:defRPr lang="en-GB"/>
    </a:defPPr>
    <a:lvl1pPr algn="ctr" defTabSz="325445" rtl="0" eaLnBrk="0" fontAlgn="base" hangingPunct="0">
      <a:lnSpc>
        <a:spcPct val="93000"/>
      </a:lnSpc>
      <a:spcBef>
        <a:spcPct val="0"/>
      </a:spcBef>
      <a:spcAft>
        <a:spcPct val="0"/>
      </a:spcAft>
      <a:buClr>
        <a:srgbClr val="000000"/>
      </a:buClr>
      <a:buSzPct val="100000"/>
      <a:buFont typeface="Times New Roman" pitchFamily="18" charset="0"/>
      <a:defRPr sz="3300" b="1" kern="1200">
        <a:solidFill>
          <a:srgbClr val="008080"/>
        </a:solidFill>
        <a:latin typeface="Arial" pitchFamily="34" charset="0"/>
        <a:ea typeface="+mn-ea"/>
        <a:cs typeface="+mn-cs"/>
      </a:defRPr>
    </a:lvl1pPr>
    <a:lvl2pPr marL="673930" indent="-259204" algn="ctr" defTabSz="325445" rtl="0" eaLnBrk="0" fontAlgn="base" hangingPunct="0">
      <a:lnSpc>
        <a:spcPct val="93000"/>
      </a:lnSpc>
      <a:spcBef>
        <a:spcPct val="0"/>
      </a:spcBef>
      <a:spcAft>
        <a:spcPct val="0"/>
      </a:spcAft>
      <a:buClr>
        <a:srgbClr val="000000"/>
      </a:buClr>
      <a:buSzPct val="100000"/>
      <a:buFont typeface="Times New Roman" pitchFamily="18" charset="0"/>
      <a:defRPr sz="3300" b="1" kern="1200">
        <a:solidFill>
          <a:srgbClr val="008080"/>
        </a:solidFill>
        <a:latin typeface="Arial" pitchFamily="34" charset="0"/>
        <a:ea typeface="+mn-ea"/>
        <a:cs typeface="+mn-cs"/>
      </a:defRPr>
    </a:lvl2pPr>
    <a:lvl3pPr marL="1036815" indent="-207363" algn="ctr" defTabSz="325445" rtl="0" eaLnBrk="0" fontAlgn="base" hangingPunct="0">
      <a:lnSpc>
        <a:spcPct val="93000"/>
      </a:lnSpc>
      <a:spcBef>
        <a:spcPct val="0"/>
      </a:spcBef>
      <a:spcAft>
        <a:spcPct val="0"/>
      </a:spcAft>
      <a:buClr>
        <a:srgbClr val="000000"/>
      </a:buClr>
      <a:buSzPct val="100000"/>
      <a:buFont typeface="Times New Roman" pitchFamily="18" charset="0"/>
      <a:defRPr sz="3300" b="1" kern="1200">
        <a:solidFill>
          <a:srgbClr val="008080"/>
        </a:solidFill>
        <a:latin typeface="Arial" pitchFamily="34" charset="0"/>
        <a:ea typeface="+mn-ea"/>
        <a:cs typeface="+mn-cs"/>
      </a:defRPr>
    </a:lvl3pPr>
    <a:lvl4pPr marL="1451541" indent="-207363" algn="ctr" defTabSz="325445" rtl="0" eaLnBrk="0" fontAlgn="base" hangingPunct="0">
      <a:lnSpc>
        <a:spcPct val="93000"/>
      </a:lnSpc>
      <a:spcBef>
        <a:spcPct val="0"/>
      </a:spcBef>
      <a:spcAft>
        <a:spcPct val="0"/>
      </a:spcAft>
      <a:buClr>
        <a:srgbClr val="000000"/>
      </a:buClr>
      <a:buSzPct val="100000"/>
      <a:buFont typeface="Times New Roman" pitchFamily="18" charset="0"/>
      <a:defRPr sz="3300" b="1" kern="1200">
        <a:solidFill>
          <a:srgbClr val="008080"/>
        </a:solidFill>
        <a:latin typeface="Arial" pitchFamily="34" charset="0"/>
        <a:ea typeface="+mn-ea"/>
        <a:cs typeface="+mn-cs"/>
      </a:defRPr>
    </a:lvl4pPr>
    <a:lvl5pPr marL="1866268" indent="-207363" algn="ctr" defTabSz="325445" rtl="0" eaLnBrk="0" fontAlgn="base" hangingPunct="0">
      <a:lnSpc>
        <a:spcPct val="93000"/>
      </a:lnSpc>
      <a:spcBef>
        <a:spcPct val="0"/>
      </a:spcBef>
      <a:spcAft>
        <a:spcPct val="0"/>
      </a:spcAft>
      <a:buClr>
        <a:srgbClr val="000000"/>
      </a:buClr>
      <a:buSzPct val="100000"/>
      <a:buFont typeface="Times New Roman" pitchFamily="18" charset="0"/>
      <a:defRPr sz="3300" b="1" kern="1200">
        <a:solidFill>
          <a:srgbClr val="008080"/>
        </a:solidFill>
        <a:latin typeface="Arial" pitchFamily="34" charset="0"/>
        <a:ea typeface="+mn-ea"/>
        <a:cs typeface="+mn-cs"/>
      </a:defRPr>
    </a:lvl5pPr>
    <a:lvl6pPr marL="2073631" algn="l" defTabSz="829452" rtl="0" eaLnBrk="1" latinLnBrk="0" hangingPunct="1">
      <a:defRPr sz="3300" b="1" kern="1200">
        <a:solidFill>
          <a:srgbClr val="008080"/>
        </a:solidFill>
        <a:latin typeface="Arial" pitchFamily="34" charset="0"/>
        <a:ea typeface="+mn-ea"/>
        <a:cs typeface="+mn-cs"/>
      </a:defRPr>
    </a:lvl6pPr>
    <a:lvl7pPr marL="2488357" algn="l" defTabSz="829452" rtl="0" eaLnBrk="1" latinLnBrk="0" hangingPunct="1">
      <a:defRPr sz="3300" b="1" kern="1200">
        <a:solidFill>
          <a:srgbClr val="008080"/>
        </a:solidFill>
        <a:latin typeface="Arial" pitchFamily="34" charset="0"/>
        <a:ea typeface="+mn-ea"/>
        <a:cs typeface="+mn-cs"/>
      </a:defRPr>
    </a:lvl7pPr>
    <a:lvl8pPr marL="2903083" algn="l" defTabSz="829452" rtl="0" eaLnBrk="1" latinLnBrk="0" hangingPunct="1">
      <a:defRPr sz="3300" b="1" kern="1200">
        <a:solidFill>
          <a:srgbClr val="008080"/>
        </a:solidFill>
        <a:latin typeface="Arial" pitchFamily="34" charset="0"/>
        <a:ea typeface="+mn-ea"/>
        <a:cs typeface="+mn-cs"/>
      </a:defRPr>
    </a:lvl8pPr>
    <a:lvl9pPr marL="3317809" algn="l" defTabSz="829452" rtl="0" eaLnBrk="1" latinLnBrk="0" hangingPunct="1">
      <a:defRPr sz="3300" b="1" kern="1200">
        <a:solidFill>
          <a:srgbClr val="008080"/>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UK" lastIdx="2" clrIdx="0"/>
  <p:cmAuthor id="2" name="Mélanie Maître" initials="MM" lastIdx="2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E74B5"/>
    <a:srgbClr val="006699"/>
    <a:srgbClr val="F9F8F5"/>
    <a:srgbClr val="FFF6DD"/>
    <a:srgbClr val="F3F9FB"/>
    <a:srgbClr val="215968"/>
    <a:srgbClr val="006666"/>
    <a:srgbClr val="002463"/>
    <a:srgbClr val="66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19" autoAdjust="0"/>
    <p:restoredTop sz="78650" autoAdjust="0"/>
  </p:normalViewPr>
  <p:slideViewPr>
    <p:cSldViewPr snapToGrid="0">
      <p:cViewPr varScale="1">
        <p:scale>
          <a:sx n="93" d="100"/>
          <a:sy n="93" d="100"/>
        </p:scale>
        <p:origin x="93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48" d="100"/>
          <a:sy n="48" d="100"/>
        </p:scale>
        <p:origin x="-2784" y="-90"/>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3-20T15:04:22.335" idx="18">
    <p:pos x="5147" y="192"/>
    <p:text>D'une manière générale, je pense que les slides 10 à 14 sont trop chargés. tu risques peut-être de perdre l'audience ? Mais ce n'est qu'un point de vue, bien entendu ;)</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890483" cy="49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487" tIns="42744" rIns="85487" bIns="42744" numCol="1" anchor="t" anchorCtr="0" compatLnSpc="1">
            <a:prstTxWarp prst="textNoShape">
              <a:avLst/>
            </a:prstTxWarp>
          </a:bodyPr>
          <a:lstStyle>
            <a:lvl1pPr algn="l">
              <a:defRPr sz="1100" b="0">
                <a:solidFill>
                  <a:schemeClr val="tx1"/>
                </a:solidFill>
              </a:defRPr>
            </a:lvl1pPr>
          </a:lstStyle>
          <a:p>
            <a:pPr>
              <a:defRPr/>
            </a:pPr>
            <a:endParaRPr lang="es-ES" altLang="es-ES"/>
          </a:p>
        </p:txBody>
      </p:sp>
      <p:sp>
        <p:nvSpPr>
          <p:cNvPr id="7171" name="Rectangle 3"/>
          <p:cNvSpPr>
            <a:spLocks noGrp="1" noChangeArrowheads="1"/>
          </p:cNvSpPr>
          <p:nvPr>
            <p:ph type="dt" sz="quarter" idx="1"/>
          </p:nvPr>
        </p:nvSpPr>
        <p:spPr bwMode="auto">
          <a:xfrm>
            <a:off x="3777245" y="1"/>
            <a:ext cx="2890483" cy="49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487" tIns="42744" rIns="85487" bIns="42744" numCol="1" anchor="t" anchorCtr="0" compatLnSpc="1">
            <a:prstTxWarp prst="textNoShape">
              <a:avLst/>
            </a:prstTxWarp>
          </a:bodyPr>
          <a:lstStyle>
            <a:lvl1pPr algn="r">
              <a:defRPr sz="1100" b="0">
                <a:solidFill>
                  <a:schemeClr val="tx1"/>
                </a:solidFill>
              </a:defRPr>
            </a:lvl1pPr>
          </a:lstStyle>
          <a:p>
            <a:pPr>
              <a:defRPr/>
            </a:pPr>
            <a:fld id="{CBD183C0-05D4-48C6-95D7-E0B69E707C81}" type="datetime1">
              <a:rPr lang="es-ES" altLang="es-ES"/>
              <a:pPr>
                <a:defRPr/>
              </a:pPr>
              <a:t>25/03/2019</a:t>
            </a:fld>
            <a:endParaRPr lang="es-ES" altLang="es-ES"/>
          </a:p>
        </p:txBody>
      </p:sp>
      <p:sp>
        <p:nvSpPr>
          <p:cNvPr id="7172" name="Rectangle 4"/>
          <p:cNvSpPr>
            <a:spLocks noGrp="1" noChangeArrowheads="1"/>
          </p:cNvSpPr>
          <p:nvPr>
            <p:ph type="ftr" sz="quarter" idx="2"/>
          </p:nvPr>
        </p:nvSpPr>
        <p:spPr bwMode="auto">
          <a:xfrm>
            <a:off x="1" y="9428427"/>
            <a:ext cx="2890483" cy="49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487" tIns="42744" rIns="85487" bIns="42744" numCol="1" anchor="b" anchorCtr="0" compatLnSpc="1">
            <a:prstTxWarp prst="textNoShape">
              <a:avLst/>
            </a:prstTxWarp>
          </a:bodyPr>
          <a:lstStyle>
            <a:lvl1pPr algn="l">
              <a:defRPr sz="1100" b="0">
                <a:solidFill>
                  <a:schemeClr val="tx1"/>
                </a:solidFill>
              </a:defRPr>
            </a:lvl1pPr>
          </a:lstStyle>
          <a:p>
            <a:pPr>
              <a:defRPr/>
            </a:pPr>
            <a:endParaRPr lang="es-ES" altLang="es-ES"/>
          </a:p>
        </p:txBody>
      </p:sp>
      <p:sp>
        <p:nvSpPr>
          <p:cNvPr id="7173" name="Rectangle 5"/>
          <p:cNvSpPr>
            <a:spLocks noGrp="1" noChangeArrowheads="1"/>
          </p:cNvSpPr>
          <p:nvPr>
            <p:ph type="sldNum" sz="quarter" idx="3"/>
          </p:nvPr>
        </p:nvSpPr>
        <p:spPr bwMode="auto">
          <a:xfrm>
            <a:off x="3777245" y="9428427"/>
            <a:ext cx="2890483" cy="49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5487" tIns="42744" rIns="85487" bIns="42744" numCol="1" anchor="b" anchorCtr="0" compatLnSpc="1">
            <a:prstTxWarp prst="textNoShape">
              <a:avLst/>
            </a:prstTxWarp>
          </a:bodyPr>
          <a:lstStyle>
            <a:lvl1pPr algn="r">
              <a:defRPr sz="1100" b="0">
                <a:solidFill>
                  <a:schemeClr val="tx1"/>
                </a:solidFill>
              </a:defRPr>
            </a:lvl1pPr>
          </a:lstStyle>
          <a:p>
            <a:pPr>
              <a:defRPr/>
            </a:pPr>
            <a:fld id="{FB432074-00C4-4AF6-8BA6-A0F4E0CD635E}" type="slidenum">
              <a:rPr lang="es-ES" altLang="es-ES"/>
              <a:pPr>
                <a:defRPr/>
              </a:pPr>
              <a:t>‹N°›</a:t>
            </a:fld>
            <a:endParaRPr lang="es-ES" altLang="es-ES"/>
          </a:p>
        </p:txBody>
      </p:sp>
    </p:spTree>
    <p:extLst>
      <p:ext uri="{BB962C8B-B14F-4D97-AF65-F5344CB8AC3E}">
        <p14:creationId xmlns:p14="http://schemas.microsoft.com/office/powerpoint/2010/main" val="3069646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
          <p:cNvSpPr>
            <a:spLocks noGrp="1" noRot="1" noChangeAspect="1" noChangeArrowheads="1"/>
          </p:cNvSpPr>
          <p:nvPr>
            <p:ph type="sldImg"/>
          </p:nvPr>
        </p:nvSpPr>
        <p:spPr bwMode="auto">
          <a:xfrm>
            <a:off x="854075" y="754063"/>
            <a:ext cx="4959350" cy="371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0" name="Rectangle 2"/>
          <p:cNvSpPr>
            <a:spLocks noGrp="1" noChangeArrowheads="1"/>
          </p:cNvSpPr>
          <p:nvPr>
            <p:ph type="body"/>
          </p:nvPr>
        </p:nvSpPr>
        <p:spPr bwMode="auto">
          <a:xfrm>
            <a:off x="667454" y="4714214"/>
            <a:ext cx="5334180" cy="4465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de-DE" noProof="0"/>
          </a:p>
        </p:txBody>
      </p:sp>
      <p:sp>
        <p:nvSpPr>
          <p:cNvPr id="2051" name="Rectangle 3"/>
          <p:cNvSpPr>
            <a:spLocks noGrp="1" noChangeArrowheads="1"/>
          </p:cNvSpPr>
          <p:nvPr>
            <p:ph type="hdr"/>
          </p:nvPr>
        </p:nvSpPr>
        <p:spPr bwMode="auto">
          <a:xfrm>
            <a:off x="0" y="0"/>
            <a:ext cx="2893207" cy="495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eaLnBrk="1">
              <a:tabLst>
                <a:tab pos="676774" algn="l"/>
                <a:tab pos="1353548" algn="l"/>
                <a:tab pos="2030322" algn="l"/>
                <a:tab pos="2707096" algn="l"/>
              </a:tabLst>
              <a:defRPr sz="1300" b="0">
                <a:solidFill>
                  <a:srgbClr val="000000"/>
                </a:solidFill>
                <a:latin typeface="Times New Roman" pitchFamily="18" charset="0"/>
              </a:defRPr>
            </a:lvl1pPr>
          </a:lstStyle>
          <a:p>
            <a:pPr>
              <a:defRPr/>
            </a:pPr>
            <a:endParaRPr lang="en-US" altLang="es-ES"/>
          </a:p>
        </p:txBody>
      </p:sp>
      <p:sp>
        <p:nvSpPr>
          <p:cNvPr id="2052" name="Rectangle 4"/>
          <p:cNvSpPr>
            <a:spLocks noGrp="1" noChangeArrowheads="1"/>
          </p:cNvSpPr>
          <p:nvPr>
            <p:ph type="dt"/>
          </p:nvPr>
        </p:nvSpPr>
        <p:spPr bwMode="auto">
          <a:xfrm>
            <a:off x="3774520" y="0"/>
            <a:ext cx="2893207" cy="495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tabLst>
                <a:tab pos="676774" algn="l"/>
                <a:tab pos="1353548" algn="l"/>
                <a:tab pos="2030322" algn="l"/>
                <a:tab pos="2707096" algn="l"/>
              </a:tabLst>
              <a:defRPr sz="1300" b="0">
                <a:solidFill>
                  <a:srgbClr val="000000"/>
                </a:solidFill>
                <a:latin typeface="Times New Roman" pitchFamily="18" charset="0"/>
              </a:defRPr>
            </a:lvl1pPr>
          </a:lstStyle>
          <a:p>
            <a:pPr>
              <a:defRPr/>
            </a:pPr>
            <a:fld id="{014C6F8C-AD19-4BEF-9CCA-92A112FE821D}" type="datetime1">
              <a:rPr lang="en-US" altLang="es-ES"/>
              <a:pPr>
                <a:defRPr/>
              </a:pPr>
              <a:t>3/25/2019</a:t>
            </a:fld>
            <a:endParaRPr lang="en-US" altLang="es-ES"/>
          </a:p>
        </p:txBody>
      </p:sp>
      <p:sp>
        <p:nvSpPr>
          <p:cNvPr id="2053" name="Rectangle 5"/>
          <p:cNvSpPr>
            <a:spLocks noGrp="1" noChangeArrowheads="1"/>
          </p:cNvSpPr>
          <p:nvPr>
            <p:ph type="ftr"/>
          </p:nvPr>
        </p:nvSpPr>
        <p:spPr bwMode="auto">
          <a:xfrm>
            <a:off x="0" y="9429994"/>
            <a:ext cx="2893207" cy="495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eaLnBrk="1">
              <a:tabLst>
                <a:tab pos="676774" algn="l"/>
                <a:tab pos="1353548" algn="l"/>
                <a:tab pos="2030322" algn="l"/>
                <a:tab pos="2707096" algn="l"/>
              </a:tabLst>
              <a:defRPr sz="1300" b="0">
                <a:solidFill>
                  <a:srgbClr val="000000"/>
                </a:solidFill>
                <a:latin typeface="Times New Roman" pitchFamily="18" charset="0"/>
              </a:defRPr>
            </a:lvl1pPr>
          </a:lstStyle>
          <a:p>
            <a:pPr>
              <a:defRPr/>
            </a:pPr>
            <a:endParaRPr lang="en-US" altLang="es-ES"/>
          </a:p>
        </p:txBody>
      </p:sp>
      <p:sp>
        <p:nvSpPr>
          <p:cNvPr id="2054" name="Rectangle 6"/>
          <p:cNvSpPr>
            <a:spLocks noGrp="1" noChangeArrowheads="1"/>
          </p:cNvSpPr>
          <p:nvPr>
            <p:ph type="sldNum"/>
          </p:nvPr>
        </p:nvSpPr>
        <p:spPr bwMode="auto">
          <a:xfrm>
            <a:off x="3774520" y="9429994"/>
            <a:ext cx="2893207" cy="495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tabLst>
                <a:tab pos="676774" algn="l"/>
                <a:tab pos="1353548" algn="l"/>
                <a:tab pos="2030322" algn="l"/>
                <a:tab pos="2707096" algn="l"/>
              </a:tabLst>
              <a:defRPr sz="1300" b="0">
                <a:solidFill>
                  <a:srgbClr val="000000"/>
                </a:solidFill>
                <a:latin typeface="Times New Roman" pitchFamily="18" charset="0"/>
              </a:defRPr>
            </a:lvl1pPr>
          </a:lstStyle>
          <a:p>
            <a:pPr>
              <a:defRPr/>
            </a:pPr>
            <a:fld id="{EC7F7DAB-3A80-46ED-AC46-76E9348916E6}" type="slidenum">
              <a:rPr lang="en-US"/>
              <a:pPr>
                <a:defRPr/>
              </a:pPr>
              <a:t>‹N°›</a:t>
            </a:fld>
            <a:endParaRPr lang="en-US"/>
          </a:p>
        </p:txBody>
      </p:sp>
    </p:spTree>
    <p:extLst>
      <p:ext uri="{BB962C8B-B14F-4D97-AF65-F5344CB8AC3E}">
        <p14:creationId xmlns:p14="http://schemas.microsoft.com/office/powerpoint/2010/main" val="3464847859"/>
      </p:ext>
    </p:extLst>
  </p:cSld>
  <p:clrMap bg1="lt1" tx1="dk1" bg2="lt2" tx2="dk2" accent1="accent1" accent2="accent2" accent3="accent3" accent4="accent4" accent5="accent5" accent6="accent6" hlink="hlink" folHlink="folHlink"/>
  <p:notesStyle>
    <a:lvl1pPr algn="l" defTabSz="325445"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8" charset="0"/>
        <a:ea typeface="+mn-ea"/>
        <a:cs typeface="+mn-cs"/>
      </a:defRPr>
    </a:lvl1pPr>
    <a:lvl2pPr marL="673930" indent="-259204" algn="l" defTabSz="325445"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8" charset="0"/>
        <a:ea typeface="+mn-ea"/>
        <a:cs typeface="+mn-cs"/>
      </a:defRPr>
    </a:lvl2pPr>
    <a:lvl3pPr marL="1036815" indent="-207363" algn="l" defTabSz="325445"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8" charset="0"/>
        <a:ea typeface="+mn-ea"/>
        <a:cs typeface="+mn-cs"/>
      </a:defRPr>
    </a:lvl3pPr>
    <a:lvl4pPr marL="1451541" indent="-207363" algn="l" defTabSz="325445"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8" charset="0"/>
        <a:ea typeface="+mn-ea"/>
        <a:cs typeface="+mn-cs"/>
      </a:defRPr>
    </a:lvl4pPr>
    <a:lvl5pPr marL="1866268" indent="-207363" algn="l" defTabSz="325445" rtl="0" eaLnBrk="0" fontAlgn="base" hangingPunct="0">
      <a:spcBef>
        <a:spcPct val="30000"/>
      </a:spcBef>
      <a:spcAft>
        <a:spcPct val="0"/>
      </a:spcAft>
      <a:buClr>
        <a:srgbClr val="000000"/>
      </a:buClr>
      <a:buSzPct val="100000"/>
      <a:buFont typeface="Times New Roman" pitchFamily="18" charset="0"/>
      <a:defRPr sz="1100" kern="1200">
        <a:solidFill>
          <a:srgbClr val="000000"/>
        </a:solidFill>
        <a:latin typeface="Times New Roman" pitchFamily="18" charset="0"/>
        <a:ea typeface="+mn-ea"/>
        <a:cs typeface="+mn-cs"/>
      </a:defRPr>
    </a:lvl5pPr>
    <a:lvl6pPr marL="2073631" algn="l" defTabSz="829452" rtl="0" eaLnBrk="1" latinLnBrk="0" hangingPunct="1">
      <a:defRPr sz="1100" kern="1200">
        <a:solidFill>
          <a:schemeClr val="tx1"/>
        </a:solidFill>
        <a:latin typeface="+mn-lt"/>
        <a:ea typeface="+mn-ea"/>
        <a:cs typeface="+mn-cs"/>
      </a:defRPr>
    </a:lvl6pPr>
    <a:lvl7pPr marL="2488357" algn="l" defTabSz="829452" rtl="0" eaLnBrk="1" latinLnBrk="0" hangingPunct="1">
      <a:defRPr sz="1100" kern="1200">
        <a:solidFill>
          <a:schemeClr val="tx1"/>
        </a:solidFill>
        <a:latin typeface="+mn-lt"/>
        <a:ea typeface="+mn-ea"/>
        <a:cs typeface="+mn-cs"/>
      </a:defRPr>
    </a:lvl7pPr>
    <a:lvl8pPr marL="2903083" algn="l" defTabSz="829452" rtl="0" eaLnBrk="1" latinLnBrk="0" hangingPunct="1">
      <a:defRPr sz="1100" kern="1200">
        <a:solidFill>
          <a:schemeClr val="tx1"/>
        </a:solidFill>
        <a:latin typeface="+mn-lt"/>
        <a:ea typeface="+mn-ea"/>
        <a:cs typeface="+mn-cs"/>
      </a:defRPr>
    </a:lvl8pPr>
    <a:lvl9pPr marL="3317809" algn="l" defTabSz="82945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304259">
              <a:defRPr/>
            </a:pPr>
            <a:r>
              <a:rPr lang="en-US" sz="1000" b="1" u="sng"/>
              <a:t>Dark blue area</a:t>
            </a:r>
            <a:r>
              <a:rPr lang="en-US" sz="1000"/>
              <a:t>: zone with the higher risk (80-100% probability of exceeding the threshold</a:t>
            </a:r>
          </a:p>
          <a:p>
            <a:endParaRPr lang="fr-FR"/>
          </a:p>
          <a:p>
            <a:r>
              <a:rPr lang="fr-FR" err="1"/>
              <a:t>With</a:t>
            </a:r>
            <a:r>
              <a:rPr lang="fr-FR"/>
              <a:t> </a:t>
            </a:r>
            <a:r>
              <a:rPr lang="fr-FR" err="1"/>
              <a:t>some</a:t>
            </a:r>
            <a:r>
              <a:rPr lang="fr-FR"/>
              <a:t> issues,,, </a:t>
            </a:r>
          </a:p>
        </p:txBody>
      </p:sp>
      <p:sp>
        <p:nvSpPr>
          <p:cNvPr id="4" name="Espace réservé du numéro de diapositive 3"/>
          <p:cNvSpPr>
            <a:spLocks noGrp="1"/>
          </p:cNvSpPr>
          <p:nvPr>
            <p:ph type="sldNum" idx="10"/>
          </p:nvPr>
        </p:nvSpPr>
        <p:spPr/>
        <p:txBody>
          <a:bodyPr/>
          <a:lstStyle/>
          <a:p>
            <a:pPr>
              <a:defRPr/>
            </a:pPr>
            <a:fld id="{EC7F7DAB-3A80-46ED-AC46-76E9348916E6}" type="slidenum">
              <a:rPr lang="en-US" smtClean="0"/>
              <a:pPr>
                <a:defRPr/>
              </a:pPr>
              <a:t>7</a:t>
            </a:fld>
            <a:endParaRPr lang="en-US"/>
          </a:p>
        </p:txBody>
      </p:sp>
    </p:spTree>
    <p:extLst>
      <p:ext uri="{BB962C8B-B14F-4D97-AF65-F5344CB8AC3E}">
        <p14:creationId xmlns:p14="http://schemas.microsoft.com/office/powerpoint/2010/main" val="30252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304259">
              <a:defRPr/>
            </a:pPr>
            <a:r>
              <a:rPr lang="en-US" sz="1000" b="1" u="sng"/>
              <a:t>Dark blue area</a:t>
            </a:r>
            <a:r>
              <a:rPr lang="en-US" sz="1000"/>
              <a:t>: zone with the higher risk (80-100% probability of exceeding the threshold</a:t>
            </a:r>
          </a:p>
          <a:p>
            <a:endParaRPr lang="fr-FR"/>
          </a:p>
          <a:p>
            <a:r>
              <a:rPr lang="fr-FR" err="1"/>
              <a:t>With</a:t>
            </a:r>
            <a:r>
              <a:rPr lang="fr-FR"/>
              <a:t> </a:t>
            </a:r>
            <a:r>
              <a:rPr lang="fr-FR" err="1"/>
              <a:t>some</a:t>
            </a:r>
            <a:r>
              <a:rPr lang="fr-FR"/>
              <a:t> issues</a:t>
            </a:r>
            <a:r>
              <a:rPr lang="fr-FR" baseline="0"/>
              <a:t>… </a:t>
            </a:r>
          </a:p>
          <a:p>
            <a:r>
              <a:rPr lang="en-US"/>
              <a:t>Issues associated with the decision to relocate the population:</a:t>
            </a:r>
          </a:p>
          <a:p>
            <a:pPr lvl="1"/>
            <a:r>
              <a:rPr lang="en-US" sz="1700"/>
              <a:t>Relocation population on all the municipalities concerned or only a part of the municipalities?</a:t>
            </a:r>
          </a:p>
          <a:p>
            <a:pPr lvl="1"/>
            <a:r>
              <a:rPr lang="en-US" sz="1700"/>
              <a:t>For the following cases: what information to disseminate? What accompanying measures to implement? How to handle situations?</a:t>
            </a:r>
          </a:p>
          <a:p>
            <a:pPr lvl="2"/>
            <a:r>
              <a:rPr lang="en-US" sz="1500"/>
              <a:t>Population evacuated but allowed to return;</a:t>
            </a:r>
          </a:p>
          <a:p>
            <a:pPr lvl="2"/>
            <a:r>
              <a:rPr lang="en-US" sz="1500"/>
              <a:t>Population evacuated and relocated;</a:t>
            </a:r>
          </a:p>
          <a:p>
            <a:pPr lvl="2"/>
            <a:r>
              <a:rPr lang="en-US" sz="1500"/>
              <a:t>Population not evacuated but relocated;</a:t>
            </a:r>
          </a:p>
          <a:p>
            <a:pPr lvl="2"/>
            <a:r>
              <a:rPr lang="en-US" sz="1500"/>
              <a:t>Self-evacuated population;</a:t>
            </a:r>
          </a:p>
          <a:p>
            <a:pPr lvl="2"/>
            <a:r>
              <a:rPr lang="en-US" sz="1500"/>
              <a:t>Population living in territory near the relocation perimeter.</a:t>
            </a:r>
          </a:p>
          <a:p>
            <a:pPr lvl="1"/>
            <a:r>
              <a:rPr lang="en-US" sz="1700"/>
              <a:t>What weight to radiological criteria? How do these criteria guide the decision?</a:t>
            </a:r>
          </a:p>
          <a:p>
            <a:pPr lvl="1"/>
            <a:r>
              <a:rPr lang="en-US" sz="1700"/>
              <a:t>How to organize the return?</a:t>
            </a:r>
          </a:p>
          <a:p>
            <a:pPr lvl="1"/>
            <a:r>
              <a:rPr lang="en-US" sz="1700"/>
              <a:t>Is there sufficient knowledge of the situation to manage it? What information would be needed? What uncertainties about the future?</a:t>
            </a:r>
          </a:p>
          <a:p>
            <a:pPr lvl="1"/>
            <a:endParaRPr lang="en-US" sz="1700"/>
          </a:p>
          <a:p>
            <a:r>
              <a:rPr lang="en-US"/>
              <a:t>Issues associated with the decision to restrict the consumption / distribution of products:</a:t>
            </a:r>
          </a:p>
          <a:p>
            <a:pPr lvl="1"/>
            <a:r>
              <a:rPr lang="en-US" sz="1700"/>
              <a:t>Restrict consumption on which perimeter? And based on what criteria?</a:t>
            </a:r>
          </a:p>
          <a:p>
            <a:pPr lvl="1"/>
            <a:r>
              <a:rPr lang="en-US" sz="1700"/>
              <a:t>How to lift distribution restrictions? </a:t>
            </a:r>
          </a:p>
          <a:p>
            <a:pPr lvl="1"/>
            <a:r>
              <a:rPr lang="en-US" sz="1700"/>
              <a:t>What weight to radiological criteria? How do these criteria guide decisions?</a:t>
            </a:r>
          </a:p>
          <a:p>
            <a:endParaRPr lang="fr-FR"/>
          </a:p>
        </p:txBody>
      </p:sp>
      <p:sp>
        <p:nvSpPr>
          <p:cNvPr id="4" name="Espace réservé du numéro de diapositive 3"/>
          <p:cNvSpPr>
            <a:spLocks noGrp="1"/>
          </p:cNvSpPr>
          <p:nvPr>
            <p:ph type="sldNum" idx="10"/>
          </p:nvPr>
        </p:nvSpPr>
        <p:spPr/>
        <p:txBody>
          <a:bodyPr/>
          <a:lstStyle/>
          <a:p>
            <a:pPr>
              <a:defRPr/>
            </a:pPr>
            <a:fld id="{EC7F7DAB-3A80-46ED-AC46-76E9348916E6}" type="slidenum">
              <a:rPr lang="en-US" smtClean="0"/>
              <a:pPr>
                <a:defRPr/>
              </a:pPr>
              <a:t>8</a:t>
            </a:fld>
            <a:endParaRPr lang="en-US"/>
          </a:p>
        </p:txBody>
      </p:sp>
    </p:spTree>
    <p:extLst>
      <p:ext uri="{BB962C8B-B14F-4D97-AF65-F5344CB8AC3E}">
        <p14:creationId xmlns:p14="http://schemas.microsoft.com/office/powerpoint/2010/main" val="315279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smtClean="0"/>
              <a:t>External</a:t>
            </a:r>
            <a:r>
              <a:rPr lang="fr-FR" dirty="0" smtClean="0"/>
              <a:t>: </a:t>
            </a:r>
            <a:r>
              <a:rPr lang="en-GB" sz="1100" kern="1200" dirty="0" smtClean="0">
                <a:solidFill>
                  <a:srgbClr val="000000"/>
                </a:solidFill>
                <a:effectLst/>
                <a:latin typeface="Times New Roman" pitchFamily="18" charset="0"/>
                <a:ea typeface="+mn-ea"/>
                <a:cs typeface="+mn-cs"/>
              </a:rPr>
              <a:t>In general, these uncertainties refer to physical randomness (stochastic / aleatory uncertainties), reliability of the models (modelling uncertainties), lack of scientific knowledge (epistemological uncertainties), errors in calculations (computational uncertainties), setting of default values or parameters in models on the basis of personal knowledge (judgmental uncertainties), </a:t>
            </a:r>
            <a:r>
              <a:rPr lang="en-GB" sz="1100" i="1" kern="1200" dirty="0" smtClean="0">
                <a:solidFill>
                  <a:srgbClr val="000000"/>
                </a:solidFill>
                <a:effectLst/>
                <a:latin typeface="Times New Roman" pitchFamily="18" charset="0"/>
                <a:ea typeface="+mn-ea"/>
                <a:cs typeface="+mn-cs"/>
              </a:rPr>
              <a:t>etc</a:t>
            </a:r>
            <a:r>
              <a:rPr lang="en-GB" sz="1100" kern="1200" dirty="0" smtClean="0">
                <a:solidFill>
                  <a:srgbClr val="000000"/>
                </a:solidFill>
                <a:effectLst/>
                <a:latin typeface="Times New Roman" pitchFamily="18" charset="0"/>
                <a:ea typeface="+mn-ea"/>
                <a:cs typeface="+mn-cs"/>
              </a:rPr>
              <a:t>. In the case of nuclear accident management, these various uncertainties are mainly found in the process of producing data and information (e.g. producing contamination maps from modelling, from field measurements, etc.) which will be used as basis and support for the decision-making process. As a result, for our analysis, external uncertainties are directly related to the production of information.</a:t>
            </a:r>
          </a:p>
          <a:p>
            <a:endParaRPr lang="en-GB" sz="1100" kern="1200" dirty="0" smtClean="0">
              <a:solidFill>
                <a:srgbClr val="000000"/>
              </a:solidFill>
              <a:effectLst/>
              <a:latin typeface="Times New Roman" pitchFamily="18" charset="0"/>
              <a:ea typeface="+mn-ea"/>
              <a:cs typeface="+mn-cs"/>
            </a:endParaRPr>
          </a:p>
          <a:p>
            <a:r>
              <a:rPr lang="en-GB" sz="1100" kern="1200" dirty="0" smtClean="0">
                <a:solidFill>
                  <a:srgbClr val="000000"/>
                </a:solidFill>
                <a:effectLst/>
                <a:latin typeface="Times New Roman" pitchFamily="18" charset="0"/>
                <a:ea typeface="+mn-ea"/>
                <a:cs typeface="+mn-cs"/>
              </a:rPr>
              <a:t>Internal:</a:t>
            </a:r>
            <a:r>
              <a:rPr lang="en-GB" sz="1100" kern="1200" baseline="0" dirty="0" smtClean="0">
                <a:solidFill>
                  <a:srgbClr val="000000"/>
                </a:solidFill>
                <a:effectLst/>
                <a:latin typeface="Times New Roman" pitchFamily="18" charset="0"/>
                <a:ea typeface="+mn-ea"/>
                <a:cs typeface="+mn-cs"/>
              </a:rPr>
              <a:t> </a:t>
            </a:r>
            <a:r>
              <a:rPr lang="en-GB" sz="1100" kern="1200" dirty="0" smtClean="0">
                <a:solidFill>
                  <a:srgbClr val="000000"/>
                </a:solidFill>
                <a:effectLst/>
                <a:latin typeface="Times New Roman" pitchFamily="18" charset="0"/>
                <a:ea typeface="+mn-ea"/>
                <a:cs typeface="+mn-cs"/>
              </a:rPr>
              <a:t>In general, these uncertainties can take various forms and are difficult to apprehend and assess. For instance, internal uncertainties can be related to the decision maker's behaviour given the ambiguity or the lack of clarity of the situation, his understanding of the situation, his personal judgments, </a:t>
            </a:r>
            <a:r>
              <a:rPr lang="en-GB" sz="1100" i="1" kern="1200" dirty="0" smtClean="0">
                <a:solidFill>
                  <a:srgbClr val="000000"/>
                </a:solidFill>
                <a:effectLst/>
                <a:latin typeface="Times New Roman" pitchFamily="18" charset="0"/>
                <a:ea typeface="+mn-ea"/>
                <a:cs typeface="+mn-cs"/>
              </a:rPr>
              <a:t>etc</a:t>
            </a:r>
            <a:r>
              <a:rPr lang="en-GB" sz="1100" kern="1200" dirty="0" smtClean="0">
                <a:solidFill>
                  <a:srgbClr val="000000"/>
                </a:solidFill>
                <a:effectLst/>
                <a:latin typeface="Times New Roman" pitchFamily="18" charset="0"/>
                <a:ea typeface="+mn-ea"/>
                <a:cs typeface="+mn-cs"/>
              </a:rPr>
              <a:t>. Moreover, the way how the decision is formulated, disseminated and subsequently understood and implemented can also generate a lot of uncertainties (reactions of inhabitants, socio-economic impacts, etc.) which are also considered as ‘</a:t>
            </a:r>
            <a:r>
              <a:rPr lang="en-GB" sz="1100" i="1" kern="1200" dirty="0" smtClean="0">
                <a:solidFill>
                  <a:srgbClr val="000000"/>
                </a:solidFill>
                <a:effectLst/>
                <a:latin typeface="Times New Roman" pitchFamily="18" charset="0"/>
                <a:ea typeface="+mn-ea"/>
                <a:cs typeface="+mn-cs"/>
              </a:rPr>
              <a:t>internal uncertainties</a:t>
            </a:r>
            <a:r>
              <a:rPr lang="en-GB" sz="1100" kern="1200" dirty="0" smtClean="0">
                <a:solidFill>
                  <a:srgbClr val="000000"/>
                </a:solidFill>
                <a:effectLst/>
                <a:latin typeface="Times New Roman" pitchFamily="18" charset="0"/>
                <a:ea typeface="+mn-ea"/>
                <a:cs typeface="+mn-cs"/>
              </a:rPr>
              <a:t>’.</a:t>
            </a:r>
            <a:endParaRPr lang="fr-FR" dirty="0"/>
          </a:p>
        </p:txBody>
      </p:sp>
      <p:sp>
        <p:nvSpPr>
          <p:cNvPr id="4" name="Espace réservé du numéro de diapositive 3"/>
          <p:cNvSpPr>
            <a:spLocks noGrp="1"/>
          </p:cNvSpPr>
          <p:nvPr>
            <p:ph type="sldNum" idx="10"/>
          </p:nvPr>
        </p:nvSpPr>
        <p:spPr/>
        <p:txBody>
          <a:bodyPr/>
          <a:lstStyle/>
          <a:p>
            <a:pPr>
              <a:defRPr/>
            </a:pPr>
            <a:fld id="{EC7F7DAB-3A80-46ED-AC46-76E9348916E6}" type="slidenum">
              <a:rPr lang="en-US" smtClean="0"/>
              <a:pPr>
                <a:defRPr/>
              </a:pPr>
              <a:t>9</a:t>
            </a:fld>
            <a:endParaRPr lang="en-US"/>
          </a:p>
        </p:txBody>
      </p:sp>
    </p:spTree>
    <p:extLst>
      <p:ext uri="{BB962C8B-B14F-4D97-AF65-F5344CB8AC3E}">
        <p14:creationId xmlns:p14="http://schemas.microsoft.com/office/powerpoint/2010/main" val="4189162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32544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sz="1100" kern="1200" dirty="0" smtClean="0">
                <a:solidFill>
                  <a:srgbClr val="000000"/>
                </a:solidFill>
                <a:effectLst/>
                <a:latin typeface="Times New Roman" pitchFamily="18" charset="0"/>
                <a:ea typeface="+mn-ea"/>
                <a:cs typeface="+mn-cs"/>
              </a:rPr>
              <a:t>Although the participants of the French panel didn’t focus so much on these types of uncertainties, some questions were raised and referred directly to stochastic, epistemological, modelling or computational uncertainties. For instance…during the panel meeting, panel members questioned the probability maps and measurement maps which were given to them to take their decision.</a:t>
            </a:r>
            <a:endParaRPr lang="fr-FR" sz="1100" kern="1200" dirty="0" smtClean="0">
              <a:solidFill>
                <a:srgbClr val="000000"/>
              </a:solidFill>
              <a:effectLst/>
              <a:latin typeface="Times New Roman" pitchFamily="18" charset="0"/>
              <a:ea typeface="+mn-ea"/>
              <a:cs typeface="+mn-cs"/>
            </a:endParaRPr>
          </a:p>
          <a:p>
            <a:r>
              <a:rPr lang="en-GB" sz="1100" kern="1200" dirty="0" smtClean="0">
                <a:solidFill>
                  <a:srgbClr val="000000"/>
                </a:solidFill>
                <a:effectLst/>
                <a:latin typeface="Times New Roman" pitchFamily="18" charset="0"/>
                <a:ea typeface="+mn-ea"/>
                <a:cs typeface="+mn-cs"/>
              </a:rPr>
              <a:t>These external uncertainties, directly related with the production of information, can have direct impacts on decisions and their evolution in the long-term phase. it should be highlighted that these types of uncertainties do not constitute real brakes for them to take their decisions. In fact, these uncertainties are outside their direct area of responsibility. Indeed, in the case of an emergency, decision-makers will have to take decision on the basis of this information, whether they are tainted by uncertainties or not.</a:t>
            </a:r>
            <a:endParaRPr lang="fr-FR" baseline="0" dirty="0"/>
          </a:p>
        </p:txBody>
      </p:sp>
      <p:sp>
        <p:nvSpPr>
          <p:cNvPr id="4" name="Espace réservé du numéro de diapositive 3"/>
          <p:cNvSpPr>
            <a:spLocks noGrp="1"/>
          </p:cNvSpPr>
          <p:nvPr>
            <p:ph type="sldNum" idx="10"/>
          </p:nvPr>
        </p:nvSpPr>
        <p:spPr/>
        <p:txBody>
          <a:bodyPr/>
          <a:lstStyle/>
          <a:p>
            <a:pPr>
              <a:defRPr/>
            </a:pPr>
            <a:fld id="{EC7F7DAB-3A80-46ED-AC46-76E9348916E6}" type="slidenum">
              <a:rPr lang="en-US" smtClean="0"/>
              <a:pPr>
                <a:defRPr/>
              </a:pPr>
              <a:t>10</a:t>
            </a:fld>
            <a:endParaRPr lang="en-US"/>
          </a:p>
        </p:txBody>
      </p:sp>
    </p:spTree>
    <p:extLst>
      <p:ext uri="{BB962C8B-B14F-4D97-AF65-F5344CB8AC3E}">
        <p14:creationId xmlns:p14="http://schemas.microsoft.com/office/powerpoint/2010/main" val="2834095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a:p>
            <a:pPr marL="0" marR="0" lvl="0" indent="0" algn="l" defTabSz="32544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sz="1100" kern="1200" dirty="0" smtClean="0">
                <a:solidFill>
                  <a:srgbClr val="000000"/>
                </a:solidFill>
                <a:effectLst/>
                <a:latin typeface="Times New Roman" pitchFamily="18" charset="0"/>
                <a:ea typeface="+mn-ea"/>
                <a:cs typeface="+mn-cs"/>
              </a:rPr>
              <a:t>Another topic which appeared several times during the debates is the question of governance of the decision-making process, and the real weight of local decision-makers (mayors, prefect) facing a national or even international crisis.</a:t>
            </a:r>
            <a:endParaRPr lang="fr-FR" sz="1100" kern="1200" dirty="0" smtClean="0">
              <a:solidFill>
                <a:srgbClr val="000000"/>
              </a:solidFill>
              <a:effectLst/>
              <a:latin typeface="Times New Roman" pitchFamily="18" charset="0"/>
              <a:ea typeface="+mn-ea"/>
              <a:cs typeface="+mn-cs"/>
            </a:endParaRPr>
          </a:p>
          <a:p>
            <a:pPr marL="0" marR="0" lvl="0" indent="0" algn="l" defTabSz="32544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sz="1100" kern="1200" dirty="0" smtClean="0">
                <a:solidFill>
                  <a:srgbClr val="000000"/>
                </a:solidFill>
                <a:effectLst/>
                <a:latin typeface="Times New Roman" pitchFamily="18" charset="0"/>
                <a:ea typeface="+mn-ea"/>
                <a:cs typeface="+mn-cs"/>
              </a:rPr>
              <a:t>For instance, in the case of evacuation, the existence of “Safety Contingency Plan” gives the possibility to mayors to evacuate its population, regardless the local decisions. Therefore, during the debate on the evacuation, none of the participants underestimated the consequences of a possible incoherence between the decisions taken by (</a:t>
            </a:r>
            <a:r>
              <a:rPr lang="en-GB" sz="1100" kern="1200" dirty="0" err="1" smtClean="0">
                <a:solidFill>
                  <a:srgbClr val="000000"/>
                </a:solidFill>
                <a:effectLst/>
                <a:latin typeface="Times New Roman" pitchFamily="18" charset="0"/>
                <a:ea typeface="+mn-ea"/>
                <a:cs typeface="+mn-cs"/>
              </a:rPr>
              <a:t>i</a:t>
            </a:r>
            <a:r>
              <a:rPr lang="en-GB" sz="1100" kern="1200" dirty="0" smtClean="0">
                <a:solidFill>
                  <a:srgbClr val="000000"/>
                </a:solidFill>
                <a:effectLst/>
                <a:latin typeface="Times New Roman" pitchFamily="18" charset="0"/>
                <a:ea typeface="+mn-ea"/>
                <a:cs typeface="+mn-cs"/>
              </a:rPr>
              <a:t>) local elected people, (ii) the prefect of the affected territory, or even (iii) the national government. This highlights a strong uncertainty about the decision process itself, but also on the way to balance local, national and international interests. These elements were reflected by the following participants’ questions:</a:t>
            </a:r>
            <a:endParaRPr lang="fr-FR" sz="1100" kern="1200" dirty="0" smtClean="0">
              <a:solidFill>
                <a:srgbClr val="000000"/>
              </a:solidFill>
              <a:effectLst/>
              <a:latin typeface="Times New Roman" pitchFamily="18" charset="0"/>
              <a:ea typeface="+mn-ea"/>
              <a:cs typeface="+mn-cs"/>
            </a:endParaRPr>
          </a:p>
          <a:p>
            <a:endParaRPr lang="fr-FR" dirty="0" smtClean="0"/>
          </a:p>
          <a:p>
            <a:endParaRPr lang="fr-FR" dirty="0" smtClean="0"/>
          </a:p>
          <a:p>
            <a:pPr marL="0" marR="0" lvl="0" indent="0" algn="l" defTabSz="32544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100" kern="1200" dirty="0" smtClean="0">
                <a:solidFill>
                  <a:srgbClr val="000000"/>
                </a:solidFill>
                <a:effectLst/>
                <a:latin typeface="Times New Roman" pitchFamily="18" charset="0"/>
                <a:ea typeface="+mn-ea"/>
                <a:cs typeface="+mn-cs"/>
              </a:rPr>
              <a:t>During the emergency and transition phase, communication about decisions taken or about to be taken is a major lever of success for the management of the situation. During the debates, the timing at which communication shall be done about decisions (population protection, food restrictions…) appeared to be important. Any delay or lack of communication would be understood as a lack of capability to handle the situation and would result in a global mistrust towards the decision itself and beyond the authorities. The same mistrust would appear if the communication is done in advance compared to the implementation of the decision, giving time for other (legitimate) stakeholders to propose alternatives to the decision or to challenge the effectiveness of the decision. The speed at which information is broadcasted through social media imposes to decision-makers to communicate accurate information in limited time and in order to anticipate any false information. These issues were tackled by participants as we can see with their followings questions:</a:t>
            </a:r>
          </a:p>
          <a:p>
            <a:pPr marL="0" marR="0" lvl="0" indent="0" algn="l" defTabSz="32544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US" sz="1100" kern="1200" dirty="0" smtClean="0">
                <a:solidFill>
                  <a:srgbClr val="000000"/>
                </a:solidFill>
                <a:effectLst/>
                <a:latin typeface="Times New Roman" pitchFamily="18" charset="0"/>
                <a:ea typeface="+mn-ea"/>
                <a:cs typeface="+mn-cs"/>
              </a:rPr>
              <a:t>The ability of the decision makers to explain in plain language, simple terms the situation actually faced seems also an important issue.</a:t>
            </a:r>
            <a:endParaRPr lang="fr-FR" sz="1100" kern="1200" dirty="0" smtClean="0">
              <a:solidFill>
                <a:srgbClr val="000000"/>
              </a:solidFill>
              <a:effectLst/>
              <a:latin typeface="Times New Roman" pitchFamily="18" charset="0"/>
              <a:ea typeface="+mn-ea"/>
              <a:cs typeface="+mn-cs"/>
            </a:endParaRPr>
          </a:p>
          <a:p>
            <a:endParaRPr lang="fr-FR" dirty="0"/>
          </a:p>
        </p:txBody>
      </p:sp>
      <p:sp>
        <p:nvSpPr>
          <p:cNvPr id="4" name="Espace réservé du numéro de diapositive 3"/>
          <p:cNvSpPr>
            <a:spLocks noGrp="1"/>
          </p:cNvSpPr>
          <p:nvPr>
            <p:ph type="sldNum" idx="10"/>
          </p:nvPr>
        </p:nvSpPr>
        <p:spPr/>
        <p:txBody>
          <a:bodyPr/>
          <a:lstStyle/>
          <a:p>
            <a:pPr>
              <a:defRPr/>
            </a:pPr>
            <a:fld id="{EC7F7DAB-3A80-46ED-AC46-76E9348916E6}" type="slidenum">
              <a:rPr lang="en-US" smtClean="0"/>
              <a:pPr>
                <a:defRPr/>
              </a:pPr>
              <a:t>11</a:t>
            </a:fld>
            <a:endParaRPr lang="en-US"/>
          </a:p>
        </p:txBody>
      </p:sp>
    </p:spTree>
    <p:extLst>
      <p:ext uri="{BB962C8B-B14F-4D97-AF65-F5344CB8AC3E}">
        <p14:creationId xmlns:p14="http://schemas.microsoft.com/office/powerpoint/2010/main" val="4124110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100" kern="1200" dirty="0" smtClean="0">
                <a:solidFill>
                  <a:srgbClr val="000000"/>
                </a:solidFill>
                <a:effectLst/>
                <a:latin typeface="Times New Roman" pitchFamily="18" charset="0"/>
                <a:ea typeface="+mn-ea"/>
                <a:cs typeface="+mn-cs"/>
              </a:rPr>
              <a:t>Other uncertainties emerged several times during the debates related to reactions and behaviours of the various stakeholders (e.g. local inhabitants living in the affected territory, responders, economic actors, inhabitants living outside the evacuation/food restriction zones) following the implementation of the decision. These various uncertainties can be named ‘social uncertainties’.</a:t>
            </a:r>
            <a:endParaRPr lang="fr-FR" dirty="0" smtClean="0"/>
          </a:p>
          <a:p>
            <a:r>
              <a:rPr lang="fr-FR" dirty="0" smtClean="0"/>
              <a:t>There </a:t>
            </a:r>
            <a:r>
              <a:rPr lang="fr-FR" dirty="0" err="1"/>
              <a:t>is</a:t>
            </a:r>
            <a:r>
              <a:rPr lang="fr-FR" dirty="0"/>
              <a:t> </a:t>
            </a:r>
            <a:r>
              <a:rPr lang="fr-FR" dirty="0" err="1"/>
              <a:t>uncertainty</a:t>
            </a:r>
            <a:r>
              <a:rPr lang="fr-FR" dirty="0"/>
              <a:t> about the </a:t>
            </a:r>
            <a:r>
              <a:rPr lang="fr-FR" dirty="0" err="1"/>
              <a:t>behavior</a:t>
            </a:r>
            <a:r>
              <a:rPr lang="fr-FR" dirty="0"/>
              <a:t> of the </a:t>
            </a:r>
            <a:r>
              <a:rPr lang="fr-FR" dirty="0" err="1"/>
              <a:t>inhabitants</a:t>
            </a:r>
            <a:r>
              <a:rPr lang="fr-FR" baseline="0" dirty="0"/>
              <a:t> (How </a:t>
            </a:r>
            <a:r>
              <a:rPr lang="fr-FR" baseline="0" dirty="0" err="1"/>
              <a:t>will</a:t>
            </a:r>
            <a:r>
              <a:rPr lang="fr-FR" baseline="0" dirty="0"/>
              <a:t> </a:t>
            </a:r>
            <a:r>
              <a:rPr lang="fr-FR" baseline="0" dirty="0" err="1"/>
              <a:t>they</a:t>
            </a:r>
            <a:r>
              <a:rPr lang="fr-FR" baseline="0" dirty="0"/>
              <a:t> </a:t>
            </a:r>
            <a:r>
              <a:rPr lang="fr-FR" baseline="0" dirty="0" err="1"/>
              <a:t>react</a:t>
            </a:r>
            <a:r>
              <a:rPr lang="fr-FR" baseline="0" dirty="0"/>
              <a:t>?)</a:t>
            </a:r>
          </a:p>
          <a:p>
            <a:r>
              <a:rPr lang="fr-FR" baseline="0" dirty="0"/>
              <a:t>The </a:t>
            </a:r>
            <a:r>
              <a:rPr lang="fr-FR" baseline="0" dirty="0" err="1"/>
              <a:t>decision</a:t>
            </a:r>
            <a:r>
              <a:rPr lang="fr-FR" baseline="0" dirty="0"/>
              <a:t> maker </a:t>
            </a:r>
            <a:r>
              <a:rPr lang="fr-FR" baseline="0" dirty="0" err="1"/>
              <a:t>does</a:t>
            </a:r>
            <a:r>
              <a:rPr lang="fr-FR" baseline="0" dirty="0"/>
              <a:t> not have a </a:t>
            </a:r>
            <a:r>
              <a:rPr lang="fr-FR" baseline="0" dirty="0" err="1"/>
              <a:t>clear</a:t>
            </a:r>
            <a:r>
              <a:rPr lang="fr-FR" baseline="0" dirty="0"/>
              <a:t> </a:t>
            </a:r>
            <a:r>
              <a:rPr lang="fr-FR" baseline="0" dirty="0" err="1"/>
              <a:t>view</a:t>
            </a:r>
            <a:r>
              <a:rPr lang="fr-FR" baseline="0" dirty="0"/>
              <a:t> on </a:t>
            </a:r>
            <a:r>
              <a:rPr lang="fr-FR" baseline="0" dirty="0" err="1"/>
              <a:t>this</a:t>
            </a:r>
            <a:r>
              <a:rPr lang="fr-FR" baseline="0" dirty="0"/>
              <a:t> </a:t>
            </a:r>
            <a:r>
              <a:rPr lang="fr-FR" baseline="0" dirty="0" err="1"/>
              <a:t>subject</a:t>
            </a:r>
            <a:r>
              <a:rPr lang="fr-FR" baseline="0" dirty="0"/>
              <a:t>. It </a:t>
            </a:r>
            <a:r>
              <a:rPr lang="fr-FR" baseline="0" dirty="0" err="1"/>
              <a:t>would</a:t>
            </a:r>
            <a:r>
              <a:rPr lang="fr-FR" baseline="0" dirty="0"/>
              <a:t> </a:t>
            </a:r>
            <a:r>
              <a:rPr lang="fr-FR" baseline="0" dirty="0" err="1"/>
              <a:t>be</a:t>
            </a:r>
            <a:r>
              <a:rPr lang="fr-FR" baseline="0" dirty="0"/>
              <a:t> important to </a:t>
            </a:r>
            <a:r>
              <a:rPr lang="fr-FR" baseline="0" dirty="0" err="1"/>
              <a:t>be</a:t>
            </a:r>
            <a:r>
              <a:rPr lang="fr-FR" baseline="0" dirty="0"/>
              <a:t> able </a:t>
            </a:r>
            <a:r>
              <a:rPr lang="fr-FR" baseline="0" dirty="0" err="1"/>
              <a:t>collect</a:t>
            </a:r>
            <a:r>
              <a:rPr lang="fr-FR" baseline="0" dirty="0"/>
              <a:t>/</a:t>
            </a:r>
            <a:r>
              <a:rPr lang="fr-FR" baseline="0" dirty="0" err="1"/>
              <a:t>evaluate</a:t>
            </a:r>
            <a:r>
              <a:rPr lang="fr-FR" baseline="0" dirty="0"/>
              <a:t> information about </a:t>
            </a:r>
            <a:r>
              <a:rPr lang="fr-FR" baseline="0" dirty="0" err="1"/>
              <a:t>behavior</a:t>
            </a:r>
            <a:r>
              <a:rPr lang="fr-FR" baseline="0" dirty="0"/>
              <a:t> of </a:t>
            </a:r>
            <a:r>
              <a:rPr lang="fr-FR" baseline="0" dirty="0" err="1"/>
              <a:t>loacl</a:t>
            </a:r>
            <a:r>
              <a:rPr lang="fr-FR" baseline="0" dirty="0"/>
              <a:t> population but not </a:t>
            </a:r>
            <a:r>
              <a:rPr lang="fr-FR" baseline="0" dirty="0" err="1"/>
              <a:t>easy</a:t>
            </a:r>
            <a:r>
              <a:rPr lang="fr-FR" baseline="0" dirty="0"/>
              <a:t> to </a:t>
            </a:r>
            <a:r>
              <a:rPr lang="fr-FR" baseline="0" dirty="0" err="1"/>
              <a:t>obtain</a:t>
            </a:r>
            <a:r>
              <a:rPr lang="fr-FR" baseline="0" dirty="0"/>
              <a:t>.</a:t>
            </a:r>
          </a:p>
          <a:p>
            <a:r>
              <a:rPr lang="en-US" sz="1100" kern="1200" dirty="0" smtClean="0">
                <a:solidFill>
                  <a:srgbClr val="000000"/>
                </a:solidFill>
                <a:effectLst/>
                <a:latin typeface="Times New Roman" pitchFamily="18" charset="0"/>
                <a:ea typeface="+mn-ea"/>
                <a:cs typeface="+mn-cs"/>
              </a:rPr>
              <a:t>In fact, discussions of the French panel revealed that decision-makers do not have a clear vision on social uncertainties and do not know how to cope with such aspects. According to the participants, it would be important to collect/assess data focused on the possible reactions and </a:t>
            </a:r>
            <a:r>
              <a:rPr lang="en-US" sz="1100" kern="1200" dirty="0" err="1" smtClean="0">
                <a:solidFill>
                  <a:srgbClr val="000000"/>
                </a:solidFill>
                <a:effectLst/>
                <a:latin typeface="Times New Roman" pitchFamily="18" charset="0"/>
                <a:ea typeface="+mn-ea"/>
                <a:cs typeface="+mn-cs"/>
              </a:rPr>
              <a:t>behaviours</a:t>
            </a:r>
            <a:r>
              <a:rPr lang="en-US" sz="1100" kern="1200" dirty="0" smtClean="0">
                <a:solidFill>
                  <a:srgbClr val="000000"/>
                </a:solidFill>
                <a:effectLst/>
                <a:latin typeface="Times New Roman" pitchFamily="18" charset="0"/>
                <a:ea typeface="+mn-ea"/>
                <a:cs typeface="+mn-cs"/>
              </a:rPr>
              <a:t> of local residents and other stakeholders, trying notably to identify criteria which could make sense for them and foster their understanding. Unfortunately, these data are not easy to obtain objectively, which again, constitutes real uncertainties.</a:t>
            </a:r>
          </a:p>
          <a:p>
            <a:endParaRPr lang="en-US" sz="1100" kern="1200" baseline="0" dirty="0" smtClean="0">
              <a:solidFill>
                <a:srgbClr val="000000"/>
              </a:solidFill>
              <a:effectLst/>
              <a:latin typeface="Times New Roman" pitchFamily="18" charset="0"/>
              <a:ea typeface="+mn-ea"/>
              <a:cs typeface="+mn-cs"/>
            </a:endParaRPr>
          </a:p>
          <a:p>
            <a:r>
              <a:rPr lang="en-US" sz="1100" kern="1200" dirty="0" smtClean="0">
                <a:solidFill>
                  <a:srgbClr val="000000"/>
                </a:solidFill>
                <a:effectLst/>
                <a:latin typeface="Times New Roman" pitchFamily="18" charset="0"/>
                <a:ea typeface="+mn-ea"/>
                <a:cs typeface="+mn-cs"/>
              </a:rPr>
              <a:t>During the emergency phase, decisions are made according to several criteria (radiation protection and feasibility) but the economic factor is not taken into account. This was confirmed by the debates at the first meeting on the emergency phase: there has been very little issues about the economic aspects. </a:t>
            </a:r>
            <a:endParaRPr lang="fr-FR" sz="1100" kern="1200" dirty="0" smtClean="0">
              <a:solidFill>
                <a:srgbClr val="000000"/>
              </a:solidFill>
              <a:effectLst/>
              <a:latin typeface="Times New Roman" pitchFamily="18" charset="0"/>
              <a:ea typeface="+mn-ea"/>
              <a:cs typeface="+mn-cs"/>
            </a:endParaRPr>
          </a:p>
          <a:p>
            <a:r>
              <a:rPr lang="en-US" sz="1100" kern="1200" dirty="0" smtClean="0">
                <a:solidFill>
                  <a:srgbClr val="000000"/>
                </a:solidFill>
                <a:effectLst/>
                <a:latin typeface="Times New Roman" pitchFamily="18" charset="0"/>
                <a:ea typeface="+mn-ea"/>
                <a:cs typeface="+mn-cs"/>
              </a:rPr>
              <a:t>Otherwise, during the transition phase and more, in the recovery process, the economic dimension is progressively introduced although it was not the main criterion at the time of the decision was taken. Thus the economic impact of a decision is usually measured after taking the latter which is often irreversible. Concerning the debates, some participants asked about the economic impact of the long term relocation strategy on the affected territory:</a:t>
            </a:r>
            <a:endParaRPr lang="fr-FR" sz="1100" kern="1200" dirty="0" smtClean="0">
              <a:solidFill>
                <a:srgbClr val="000000"/>
              </a:solidFill>
              <a:effectLst/>
              <a:latin typeface="Times New Roman" pitchFamily="18" charset="0"/>
              <a:ea typeface="+mn-ea"/>
              <a:cs typeface="+mn-cs"/>
            </a:endParaRPr>
          </a:p>
          <a:p>
            <a:endParaRPr lang="en-US" baseline="0" dirty="0"/>
          </a:p>
          <a:p>
            <a:endParaRPr lang="en-US" baseline="0" dirty="0"/>
          </a:p>
        </p:txBody>
      </p:sp>
      <p:sp>
        <p:nvSpPr>
          <p:cNvPr id="4" name="Espace réservé du numéro de diapositive 3"/>
          <p:cNvSpPr>
            <a:spLocks noGrp="1"/>
          </p:cNvSpPr>
          <p:nvPr>
            <p:ph type="sldNum" idx="10"/>
          </p:nvPr>
        </p:nvSpPr>
        <p:spPr/>
        <p:txBody>
          <a:bodyPr/>
          <a:lstStyle/>
          <a:p>
            <a:pPr>
              <a:defRPr/>
            </a:pPr>
            <a:fld id="{EC7F7DAB-3A80-46ED-AC46-76E9348916E6}" type="slidenum">
              <a:rPr lang="en-US" smtClean="0"/>
              <a:pPr>
                <a:defRPr/>
              </a:pPr>
              <a:t>12</a:t>
            </a:fld>
            <a:endParaRPr lang="en-US"/>
          </a:p>
        </p:txBody>
      </p:sp>
    </p:spTree>
    <p:extLst>
      <p:ext uri="{BB962C8B-B14F-4D97-AF65-F5344CB8AC3E}">
        <p14:creationId xmlns:p14="http://schemas.microsoft.com/office/powerpoint/2010/main" val="191100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325445"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en-GB" sz="1100" kern="1200" dirty="0" smtClean="0">
                <a:solidFill>
                  <a:srgbClr val="000000"/>
                </a:solidFill>
                <a:effectLst/>
                <a:latin typeface="Times New Roman" pitchFamily="18" charset="0"/>
                <a:ea typeface="+mn-ea"/>
                <a:cs typeface="+mn-cs"/>
              </a:rPr>
              <a:t>From the first panel meeting dedicated to the emergency phase, participants wondered about the evolution of the situation over time:</a:t>
            </a:r>
          </a:p>
          <a:p>
            <a:r>
              <a:rPr lang="en-GB" sz="1100" kern="1200" dirty="0" smtClean="0">
                <a:solidFill>
                  <a:srgbClr val="000000"/>
                </a:solidFill>
                <a:effectLst/>
                <a:latin typeface="Times New Roman" pitchFamily="18" charset="0"/>
                <a:ea typeface="+mn-ea"/>
                <a:cs typeface="+mn-cs"/>
              </a:rPr>
              <a:t>Indeed, even if these projections are tainted of uncertainties (external), it appears that decision-makers need them to guide their decisions. </a:t>
            </a:r>
            <a:endParaRPr lang="fr-FR" sz="1100" kern="1200" dirty="0" smtClean="0">
              <a:solidFill>
                <a:srgbClr val="000000"/>
              </a:solidFill>
              <a:effectLst/>
              <a:latin typeface="Times New Roman" pitchFamily="18" charset="0"/>
              <a:ea typeface="+mn-ea"/>
              <a:cs typeface="+mn-cs"/>
            </a:endParaRPr>
          </a:p>
          <a:p>
            <a:r>
              <a:rPr lang="en-GB" sz="1100" kern="1200" dirty="0" smtClean="0">
                <a:solidFill>
                  <a:srgbClr val="000000"/>
                </a:solidFill>
                <a:effectLst/>
                <a:latin typeface="Times New Roman" pitchFamily="18" charset="0"/>
                <a:ea typeface="+mn-ea"/>
                <a:cs typeface="+mn-cs"/>
              </a:rPr>
              <a:t>So, the panel members expressed the need to have elements allowing them to anticipate the evolution of the situation with time, especially to assess the influence of the decisions which could be taken at the beginning of the recovery phase on the longer term phases. </a:t>
            </a:r>
            <a:endParaRPr lang="fr-FR" sz="1100" kern="1200" dirty="0" smtClean="0">
              <a:solidFill>
                <a:srgbClr val="000000"/>
              </a:solidFill>
              <a:effectLst/>
              <a:latin typeface="Times New Roman" pitchFamily="18" charset="0"/>
              <a:ea typeface="+mn-ea"/>
              <a:cs typeface="+mn-cs"/>
            </a:endParaRPr>
          </a:p>
          <a:p>
            <a:endParaRPr lang="fr-FR" dirty="0"/>
          </a:p>
          <a:p>
            <a:r>
              <a:rPr lang="en-US" sz="1100" kern="1200" dirty="0" smtClean="0">
                <a:solidFill>
                  <a:srgbClr val="000000"/>
                </a:solidFill>
                <a:effectLst/>
                <a:latin typeface="Times New Roman" pitchFamily="18" charset="0"/>
                <a:ea typeface="+mn-ea"/>
                <a:cs typeface="+mn-cs"/>
              </a:rPr>
              <a:t>It will be also interesting to get feedback on the effectiveness of the decisions taken (from the radiological protection point of view on the relevance for the various actors). What criteria to evaluate this effectiveness and make this information available to decision-makers? How to take into account the temporal evolution? How to anticipate this at the moment of the decision?</a:t>
            </a:r>
            <a:endParaRPr lang="fr-FR" sz="1100" kern="1200" dirty="0" smtClean="0">
              <a:solidFill>
                <a:srgbClr val="000000"/>
              </a:solidFill>
              <a:effectLst/>
              <a:latin typeface="Times New Roman" pitchFamily="18" charset="0"/>
              <a:ea typeface="+mn-ea"/>
              <a:cs typeface="+mn-cs"/>
            </a:endParaRPr>
          </a:p>
          <a:p>
            <a:endParaRPr lang="en-US" baseline="0" dirty="0"/>
          </a:p>
          <a:p>
            <a:endParaRPr lang="en-US" baseline="0" dirty="0"/>
          </a:p>
          <a:p>
            <a:pPr>
              <a:buFontTx/>
            </a:pPr>
            <a:r>
              <a:rPr lang="en-US" sz="1800" kern="0" dirty="0"/>
              <a:t>What information</a:t>
            </a:r>
            <a:r>
              <a:rPr lang="en-US" sz="1800" kern="0" dirty="0" smtClean="0"/>
              <a:t>?</a:t>
            </a:r>
          </a:p>
          <a:p>
            <a:pPr marL="0" marR="0" lvl="0" indent="0" algn="l" defTabSz="325445" rtl="0" eaLnBrk="0" fontAlgn="base" latinLnBrk="0" hangingPunct="0">
              <a:lnSpc>
                <a:spcPct val="100000"/>
              </a:lnSpc>
              <a:spcBef>
                <a:spcPct val="30000"/>
              </a:spcBef>
              <a:spcAft>
                <a:spcPct val="0"/>
              </a:spcAft>
              <a:buClr>
                <a:srgbClr val="000000"/>
              </a:buClr>
              <a:buSzPct val="100000"/>
              <a:buFontTx/>
              <a:buNone/>
              <a:tabLst/>
              <a:defRPr/>
            </a:pPr>
            <a:r>
              <a:rPr lang="en-GB" sz="1100" kern="1200" dirty="0" smtClean="0">
                <a:solidFill>
                  <a:srgbClr val="000000"/>
                </a:solidFill>
                <a:effectLst/>
                <a:latin typeface="Times New Roman" pitchFamily="18" charset="0"/>
                <a:ea typeface="+mn-ea"/>
                <a:cs typeface="+mn-cs"/>
              </a:rPr>
              <a:t>During the two meetings, discussions of the French panel clearly emphasised the importance of providing to decision-makers various information which are not only focusing on radiological aspects. Moreover, the French panel highlighted several times the need to produce support of information which can reflect external uncertainties, as much as it can be done.</a:t>
            </a:r>
            <a:endParaRPr lang="fr-FR" sz="1100" kern="1200" dirty="0" smtClean="0">
              <a:solidFill>
                <a:srgbClr val="000000"/>
              </a:solidFill>
              <a:effectLst/>
              <a:latin typeface="Times New Roman" pitchFamily="18" charset="0"/>
              <a:ea typeface="+mn-ea"/>
              <a:cs typeface="+mn-cs"/>
            </a:endParaRPr>
          </a:p>
          <a:p>
            <a:pPr>
              <a:buFontTx/>
            </a:pPr>
            <a:endParaRPr lang="en-US" sz="1800" kern="0" dirty="0"/>
          </a:p>
          <a:p>
            <a:pPr lvl="1"/>
            <a:r>
              <a:rPr lang="en-US" sz="1800" kern="0" dirty="0"/>
              <a:t>how to reflect the various issues of a territory (beyond the potential radiological contamination) to make an informed decision? </a:t>
            </a:r>
          </a:p>
          <a:p>
            <a:pPr lvl="1"/>
            <a:r>
              <a:rPr lang="en-US" sz="1800" kern="0" dirty="0"/>
              <a:t>In the case of evacuation: data related to the socio-economic issues in the territory could present added value to take the decision. How to collect these data ? </a:t>
            </a:r>
          </a:p>
          <a:p>
            <a:endParaRPr lang="fr-FR" dirty="0"/>
          </a:p>
        </p:txBody>
      </p:sp>
      <p:sp>
        <p:nvSpPr>
          <p:cNvPr id="4" name="Espace réservé du numéro de diapositive 3"/>
          <p:cNvSpPr>
            <a:spLocks noGrp="1"/>
          </p:cNvSpPr>
          <p:nvPr>
            <p:ph type="sldNum" idx="10"/>
          </p:nvPr>
        </p:nvSpPr>
        <p:spPr/>
        <p:txBody>
          <a:bodyPr/>
          <a:lstStyle/>
          <a:p>
            <a:pPr>
              <a:defRPr/>
            </a:pPr>
            <a:fld id="{EC7F7DAB-3A80-46ED-AC46-76E9348916E6}" type="slidenum">
              <a:rPr lang="en-US" smtClean="0"/>
              <a:pPr>
                <a:defRPr/>
              </a:pPr>
              <a:t>13</a:t>
            </a:fld>
            <a:endParaRPr lang="en-US"/>
          </a:p>
        </p:txBody>
      </p:sp>
    </p:spTree>
    <p:extLst>
      <p:ext uri="{BB962C8B-B14F-4D97-AF65-F5344CB8AC3E}">
        <p14:creationId xmlns:p14="http://schemas.microsoft.com/office/powerpoint/2010/main" val="590766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0"/>
          </p:nvPr>
        </p:nvSpPr>
        <p:spPr/>
        <p:txBody>
          <a:bodyPr/>
          <a:lstStyle/>
          <a:p>
            <a:pPr>
              <a:defRPr/>
            </a:pPr>
            <a:fld id="{EC7F7DAB-3A80-46ED-AC46-76E9348916E6}" type="slidenum">
              <a:rPr lang="en-US" smtClean="0"/>
              <a:pPr>
                <a:defRPr/>
              </a:pPr>
              <a:t>14</a:t>
            </a:fld>
            <a:endParaRPr lang="en-US"/>
          </a:p>
        </p:txBody>
      </p:sp>
    </p:spTree>
    <p:extLst>
      <p:ext uri="{BB962C8B-B14F-4D97-AF65-F5344CB8AC3E}">
        <p14:creationId xmlns:p14="http://schemas.microsoft.com/office/powerpoint/2010/main" val="511197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pal">
    <p:spTree>
      <p:nvGrpSpPr>
        <p:cNvPr id="1" name=""/>
        <p:cNvGrpSpPr/>
        <p:nvPr/>
      </p:nvGrpSpPr>
      <p:grpSpPr>
        <a:xfrm>
          <a:off x="0" y="0"/>
          <a:ext cx="0" cy="0"/>
          <a:chOff x="0" y="0"/>
          <a:chExt cx="0" cy="0"/>
        </a:xfrm>
      </p:grpSpPr>
      <p:sp>
        <p:nvSpPr>
          <p:cNvPr id="6" name="Rectangle 11"/>
          <p:cNvSpPr>
            <a:spLocks noChangeArrowheads="1"/>
          </p:cNvSpPr>
          <p:nvPr/>
        </p:nvSpPr>
        <p:spPr bwMode="auto">
          <a:xfrm>
            <a:off x="0" y="0"/>
            <a:ext cx="9144000" cy="6858000"/>
          </a:xfrm>
          <a:prstGeom prst="rect">
            <a:avLst/>
          </a:prstGeom>
          <a:noFill/>
          <a:ln w="180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pPr algn="l" eaLnBrk="1"/>
            <a:endParaRPr lang="es-ES" altLang="es-ES" sz="1600" b="0">
              <a:solidFill>
                <a:schemeClr val="tx1"/>
              </a:solidFill>
            </a:endParaRPr>
          </a:p>
        </p:txBody>
      </p:sp>
      <p:sp>
        <p:nvSpPr>
          <p:cNvPr id="6150" name="Rectangle 5"/>
          <p:cNvSpPr>
            <a:spLocks noGrp="1" noChangeArrowheads="1"/>
          </p:cNvSpPr>
          <p:nvPr>
            <p:ph type="subTitle" idx="1"/>
          </p:nvPr>
        </p:nvSpPr>
        <p:spPr>
          <a:xfrm>
            <a:off x="1674000" y="4694080"/>
            <a:ext cx="5796000" cy="867600"/>
          </a:xfrm>
          <a:effectLst/>
          <a:extLst>
            <a:ext uri="{AF507438-7753-43E0-B8FC-AC1667EBCBE1}">
              <a14:hiddenEffects xmlns:a14="http://schemas.microsoft.com/office/drawing/2010/main">
                <a:effectLst>
                  <a:outerShdw dist="28398" dir="1593903" algn="ctr" rotWithShape="0">
                    <a:srgbClr val="C0C0C0"/>
                  </a:outerShdw>
                </a:effectLst>
              </a14:hiddenEffects>
            </a:ext>
          </a:extLst>
        </p:spPr>
        <p:txBody>
          <a:bodyPr/>
          <a:lstStyle>
            <a:lvl1pPr marL="0" indent="0" algn="ctr">
              <a:buFontTx/>
              <a:buNone/>
              <a:defRPr sz="2000" b="0" smtClean="0">
                <a:solidFill>
                  <a:schemeClr val="accent1">
                    <a:lumMod val="50000"/>
                  </a:schemeClr>
                </a:solidFill>
                <a:latin typeface="Futura Md BT" pitchFamily="34" charset="0"/>
                <a:cs typeface="Arial" panose="020B0604020202020204" pitchFamily="34" charset="0"/>
              </a:defRPr>
            </a:lvl1pPr>
          </a:lstStyle>
          <a:p>
            <a:pPr lvl="0"/>
            <a:r>
              <a:rPr lang="es-ES" altLang="es-ES" noProof="0"/>
              <a:t>Haga clic para modificar el estilo de subtítulo del patrón</a:t>
            </a:r>
            <a:endParaRPr lang="es-ES" altLang="es-ES" noProof="0" dirty="0"/>
          </a:p>
        </p:txBody>
      </p:sp>
      <p:sp>
        <p:nvSpPr>
          <p:cNvPr id="6152" name="Rectangle 7"/>
          <p:cNvSpPr>
            <a:spLocks noGrp="1" noChangeArrowheads="1"/>
          </p:cNvSpPr>
          <p:nvPr>
            <p:ph type="ctrTitle" hasCustomPrompt="1"/>
          </p:nvPr>
        </p:nvSpPr>
        <p:spPr>
          <a:xfrm>
            <a:off x="684000" y="2543968"/>
            <a:ext cx="7773120" cy="1952845"/>
          </a:xfrm>
          <a:gradFill>
            <a:gsLst>
              <a:gs pos="0">
                <a:schemeClr val="bg2"/>
              </a:gs>
              <a:gs pos="100000">
                <a:srgbClr val="F9F8F5"/>
              </a:gs>
            </a:gsLst>
            <a:lin ang="5400000" scaled="1"/>
          </a:gradFill>
          <a:effectLst>
            <a:outerShdw blurRad="50800" dist="38100" dir="5400000" algn="ctr" rotWithShape="0">
              <a:schemeClr val="accent1">
                <a:lumMod val="75000"/>
                <a:alpha val="40000"/>
              </a:schemeClr>
            </a:outerShdw>
          </a:effectLst>
        </p:spPr>
        <p:txBody>
          <a:bodyPr/>
          <a:lstStyle>
            <a:lvl1pPr algn="ctr">
              <a:defRPr sz="4400" b="1" baseline="0" smtClean="0">
                <a:solidFill>
                  <a:schemeClr val="accent1"/>
                </a:solidFill>
                <a:effectLst/>
                <a:latin typeface="+mj-lt"/>
              </a:defRPr>
            </a:lvl1pPr>
          </a:lstStyle>
          <a:p>
            <a:pPr lvl="0"/>
            <a:r>
              <a:rPr lang="es-ES" altLang="es-ES" noProof="0" dirty="0"/>
              <a:t>Poner titulo principal</a:t>
            </a:r>
            <a:br>
              <a:rPr lang="es-ES" altLang="es-ES" noProof="0" dirty="0"/>
            </a:br>
            <a:r>
              <a:rPr lang="es-ES" altLang="es-ES" noProof="0" dirty="0"/>
              <a:t>	</a:t>
            </a:r>
          </a:p>
        </p:txBody>
      </p:sp>
      <p:pic>
        <p:nvPicPr>
          <p:cNvPr id="13" name="12 Imagen" descr="Logo_CONFIDENCE_v2.png"/>
          <p:cNvPicPr>
            <a:picLocks noChangeAspect="1"/>
          </p:cNvPicPr>
          <p:nvPr/>
        </p:nvPicPr>
        <p:blipFill>
          <a:blip r:embed="rId2" cstate="print"/>
          <a:stretch>
            <a:fillRect/>
          </a:stretch>
        </p:blipFill>
        <p:spPr>
          <a:xfrm>
            <a:off x="124415" y="55125"/>
            <a:ext cx="4227746" cy="1341069"/>
          </a:xfrm>
          <a:prstGeom prst="rect">
            <a:avLst/>
          </a:prstGeom>
        </p:spPr>
      </p:pic>
      <p:pic>
        <p:nvPicPr>
          <p:cNvPr id="14" name="13 Imagen"/>
          <p:cNvPicPr>
            <a:picLocks noChangeAspect="1"/>
          </p:cNvPicPr>
          <p:nvPr/>
        </p:nvPicPr>
        <p:blipFill>
          <a:blip r:embed="rId3" cstate="print"/>
          <a:srcRect/>
          <a:stretch>
            <a:fillRect/>
          </a:stretch>
        </p:blipFill>
        <p:spPr bwMode="auto">
          <a:xfrm>
            <a:off x="5635114" y="54259"/>
            <a:ext cx="3441592" cy="1342800"/>
          </a:xfrm>
          <a:prstGeom prst="rect">
            <a:avLst/>
          </a:prstGeom>
          <a:noFill/>
        </p:spPr>
      </p:pic>
      <p:pic>
        <p:nvPicPr>
          <p:cNvPr id="9" name="8 Imagen" descr="Logo_CONFIDENCE_v2.png"/>
          <p:cNvPicPr>
            <a:picLocks noChangeAspect="1"/>
          </p:cNvPicPr>
          <p:nvPr/>
        </p:nvPicPr>
        <p:blipFill>
          <a:blip r:embed="rId2" cstate="print"/>
          <a:stretch>
            <a:fillRect/>
          </a:stretch>
        </p:blipFill>
        <p:spPr>
          <a:xfrm>
            <a:off x="124415" y="55125"/>
            <a:ext cx="4227746" cy="1341069"/>
          </a:xfrm>
          <a:prstGeom prst="rect">
            <a:avLst/>
          </a:prstGeom>
        </p:spPr>
      </p:pic>
      <p:pic>
        <p:nvPicPr>
          <p:cNvPr id="10" name="9 Imagen"/>
          <p:cNvPicPr>
            <a:picLocks noChangeAspect="1"/>
          </p:cNvPicPr>
          <p:nvPr/>
        </p:nvPicPr>
        <p:blipFill>
          <a:blip r:embed="rId3" cstate="print"/>
          <a:srcRect/>
          <a:stretch>
            <a:fillRect/>
          </a:stretch>
        </p:blipFill>
        <p:spPr bwMode="auto">
          <a:xfrm>
            <a:off x="5635114" y="54259"/>
            <a:ext cx="3441592" cy="1342800"/>
          </a:xfrm>
          <a:prstGeom prst="rect">
            <a:avLst/>
          </a:prstGeom>
          <a:noFill/>
        </p:spPr>
      </p:pic>
      <p:pic>
        <p:nvPicPr>
          <p:cNvPr id="17" name="16 Imagen" descr="Logo_CONFIDENCE_v2.png"/>
          <p:cNvPicPr>
            <a:picLocks noChangeAspect="1"/>
          </p:cNvPicPr>
          <p:nvPr/>
        </p:nvPicPr>
        <p:blipFill>
          <a:blip r:embed="rId2" cstate="print"/>
          <a:stretch>
            <a:fillRect/>
          </a:stretch>
        </p:blipFill>
        <p:spPr>
          <a:xfrm>
            <a:off x="124415" y="55125"/>
            <a:ext cx="4227746" cy="1341069"/>
          </a:xfrm>
          <a:prstGeom prst="rect">
            <a:avLst/>
          </a:prstGeom>
        </p:spPr>
      </p:pic>
      <p:pic>
        <p:nvPicPr>
          <p:cNvPr id="18" name="17 Imagen"/>
          <p:cNvPicPr>
            <a:picLocks noChangeAspect="1"/>
          </p:cNvPicPr>
          <p:nvPr/>
        </p:nvPicPr>
        <p:blipFill>
          <a:blip r:embed="rId3" cstate="print"/>
          <a:srcRect/>
          <a:stretch>
            <a:fillRect/>
          </a:stretch>
        </p:blipFill>
        <p:spPr bwMode="auto">
          <a:xfrm>
            <a:off x="5635114" y="54259"/>
            <a:ext cx="3441592" cy="1342800"/>
          </a:xfrm>
          <a:prstGeom prst="rect">
            <a:avLst/>
          </a:prstGeom>
          <a:noFill/>
        </p:spPr>
      </p:pic>
      <p:pic>
        <p:nvPicPr>
          <p:cNvPr id="20" name="19 Imagen" descr="Logo_CONFIDENCE_v2.png"/>
          <p:cNvPicPr>
            <a:picLocks noChangeAspect="1"/>
          </p:cNvPicPr>
          <p:nvPr userDrawn="1"/>
        </p:nvPicPr>
        <p:blipFill>
          <a:blip r:embed="rId2" cstate="print"/>
          <a:stretch>
            <a:fillRect/>
          </a:stretch>
        </p:blipFill>
        <p:spPr>
          <a:xfrm>
            <a:off x="124415" y="55125"/>
            <a:ext cx="4227746" cy="1341069"/>
          </a:xfrm>
          <a:prstGeom prst="rect">
            <a:avLst/>
          </a:prstGeom>
        </p:spPr>
      </p:pic>
      <p:pic>
        <p:nvPicPr>
          <p:cNvPr id="21" name="20 Imagen"/>
          <p:cNvPicPr>
            <a:picLocks noChangeAspect="1"/>
          </p:cNvPicPr>
          <p:nvPr userDrawn="1"/>
        </p:nvPicPr>
        <p:blipFill>
          <a:blip r:embed="rId3" cstate="print"/>
          <a:srcRect/>
          <a:stretch>
            <a:fillRect/>
          </a:stretch>
        </p:blipFill>
        <p:spPr bwMode="auto">
          <a:xfrm>
            <a:off x="5635114" y="54259"/>
            <a:ext cx="3441592" cy="1342800"/>
          </a:xfrm>
          <a:prstGeom prst="rect">
            <a:avLst/>
          </a:prstGeom>
          <a:noFill/>
        </p:spPr>
      </p:pic>
    </p:spTree>
    <p:extLst>
      <p:ext uri="{BB962C8B-B14F-4D97-AF65-F5344CB8AC3E}">
        <p14:creationId xmlns:p14="http://schemas.microsoft.com/office/powerpoint/2010/main" val="98749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480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920" y="688393"/>
            <a:ext cx="3008160" cy="1160762"/>
          </a:xfrm>
        </p:spPr>
        <p:txBody>
          <a:bodyPr anchor="b"/>
          <a:lstStyle>
            <a:lvl1pPr algn="l">
              <a:defRPr sz="1800" b="1"/>
            </a:lvl1pPr>
          </a:lstStyle>
          <a:p>
            <a:r>
              <a:rPr lang="es-ES"/>
              <a:t>Haga clic para modificar el estilo de título del patrón</a:t>
            </a:r>
            <a:endParaRPr lang="en-GB"/>
          </a:p>
        </p:txBody>
      </p:sp>
      <p:sp>
        <p:nvSpPr>
          <p:cNvPr id="3" name="Inhaltsplatzhalter 2"/>
          <p:cNvSpPr>
            <a:spLocks noGrp="1"/>
          </p:cNvSpPr>
          <p:nvPr>
            <p:ph idx="1"/>
          </p:nvPr>
        </p:nvSpPr>
        <p:spPr>
          <a:xfrm>
            <a:off x="3575521" y="677447"/>
            <a:ext cx="5112000" cy="561486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Textplatzhalter 3"/>
          <p:cNvSpPr>
            <a:spLocks noGrp="1"/>
          </p:cNvSpPr>
          <p:nvPr>
            <p:ph type="body" sz="half" idx="2"/>
          </p:nvPr>
        </p:nvSpPr>
        <p:spPr>
          <a:xfrm>
            <a:off x="457920" y="1866436"/>
            <a:ext cx="3008160" cy="442587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s-ES"/>
              <a:t>Haga clic para modificar el estilo de texto del patrón</a:t>
            </a:r>
          </a:p>
        </p:txBody>
      </p:sp>
    </p:spTree>
    <p:extLst>
      <p:ext uri="{BB962C8B-B14F-4D97-AF65-F5344CB8AC3E}">
        <p14:creationId xmlns:p14="http://schemas.microsoft.com/office/powerpoint/2010/main" val="3503032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801" y="4800025"/>
            <a:ext cx="5486400" cy="567420"/>
          </a:xfrm>
        </p:spPr>
        <p:txBody>
          <a:bodyPr anchor="b"/>
          <a:lstStyle>
            <a:lvl1pPr algn="l">
              <a:defRPr sz="1800" b="1"/>
            </a:lvl1pPr>
          </a:lstStyle>
          <a:p>
            <a:r>
              <a:rPr lang="es-ES"/>
              <a:t>Haga clic para modificar el estilo de título del patrón</a:t>
            </a:r>
            <a:endParaRPr lang="en-GB"/>
          </a:p>
        </p:txBody>
      </p:sp>
      <p:sp>
        <p:nvSpPr>
          <p:cNvPr id="3" name="Bildplatzhalt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s-ES" noProof="0"/>
              <a:t>Haga clic en el icono para agregar una imagen</a:t>
            </a:r>
            <a:endParaRPr lang="en-GB" noProof="0"/>
          </a:p>
        </p:txBody>
      </p:sp>
      <p:sp>
        <p:nvSpPr>
          <p:cNvPr id="4" name="Textplatzhalt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s-ES"/>
              <a:t>Haga clic para modificar el estilo de texto del patrón</a:t>
            </a:r>
          </a:p>
        </p:txBody>
      </p:sp>
    </p:spTree>
    <p:extLst>
      <p:ext uri="{BB962C8B-B14F-4D97-AF65-F5344CB8AC3E}">
        <p14:creationId xmlns:p14="http://schemas.microsoft.com/office/powerpoint/2010/main" val="1980703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a:t>Haga clic para modificar el estilo de título del patrón</a:t>
            </a:r>
            <a:endParaRPr lang="en-GB"/>
          </a:p>
        </p:txBody>
      </p:sp>
      <p:sp>
        <p:nvSpPr>
          <p:cNvPr id="3" name="Vertikaler Textplatzhalt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2579092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6880" y="33124"/>
            <a:ext cx="2056320" cy="5471134"/>
          </a:xfrm>
        </p:spPr>
        <p:txBody>
          <a:bodyPr vert="eaVert"/>
          <a:lstStyle/>
          <a:p>
            <a:r>
              <a:rPr lang="es-ES"/>
              <a:t>Haga clic para modificar el estilo de título del patrón</a:t>
            </a:r>
            <a:endParaRPr lang="en-GB"/>
          </a:p>
        </p:txBody>
      </p:sp>
      <p:sp>
        <p:nvSpPr>
          <p:cNvPr id="3" name="Vertikaler Textplatzhalter 2"/>
          <p:cNvSpPr>
            <a:spLocks noGrp="1"/>
          </p:cNvSpPr>
          <p:nvPr>
            <p:ph type="body" orient="vert" idx="1"/>
          </p:nvPr>
        </p:nvSpPr>
        <p:spPr>
          <a:xfrm>
            <a:off x="456481" y="33124"/>
            <a:ext cx="6032160" cy="5471134"/>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a:p>
        </p:txBody>
      </p:sp>
    </p:spTree>
    <p:extLst>
      <p:ext uri="{BB962C8B-B14F-4D97-AF65-F5344CB8AC3E}">
        <p14:creationId xmlns:p14="http://schemas.microsoft.com/office/powerpoint/2010/main" val="2515742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ulo de capitulo">
    <p:spTree>
      <p:nvGrpSpPr>
        <p:cNvPr id="1" name=""/>
        <p:cNvGrpSpPr/>
        <p:nvPr/>
      </p:nvGrpSpPr>
      <p:grpSpPr>
        <a:xfrm>
          <a:off x="0" y="0"/>
          <a:ext cx="0" cy="0"/>
          <a:chOff x="0" y="0"/>
          <a:chExt cx="0" cy="0"/>
        </a:xfrm>
      </p:grpSpPr>
      <p:sp>
        <p:nvSpPr>
          <p:cNvPr id="2" name="Titel 1"/>
          <p:cNvSpPr>
            <a:spLocks noGrp="1"/>
          </p:cNvSpPr>
          <p:nvPr>
            <p:ph type="ctrTitle"/>
          </p:nvPr>
        </p:nvSpPr>
        <p:spPr>
          <a:xfrm>
            <a:off x="1178836" y="2129984"/>
            <a:ext cx="6786328" cy="2771767"/>
          </a:xfrm>
        </p:spPr>
        <p:txBody>
          <a:bodyPr/>
          <a:lstStyle>
            <a:lvl1pPr algn="ctr">
              <a:defRPr sz="3300" b="0">
                <a:solidFill>
                  <a:schemeClr val="accent1"/>
                </a:solidFill>
                <a:latin typeface="Futura Md BT" pitchFamily="34" charset="0"/>
              </a:defRPr>
            </a:lvl1pPr>
          </a:lstStyle>
          <a:p>
            <a:r>
              <a:rPr lang="es-ES" noProof="0"/>
              <a:t>Haga clic para modificar el estilo de título del patrón</a:t>
            </a:r>
            <a:endParaRPr lang="es-ES" noProof="0" dirty="0"/>
          </a:p>
        </p:txBody>
      </p:sp>
    </p:spTree>
    <p:extLst>
      <p:ext uri="{BB962C8B-B14F-4D97-AF65-F5344CB8AC3E}">
        <p14:creationId xmlns:p14="http://schemas.microsoft.com/office/powerpoint/2010/main" val="4053088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Titulo de capitulo">
    <p:spTree>
      <p:nvGrpSpPr>
        <p:cNvPr id="1" name=""/>
        <p:cNvGrpSpPr/>
        <p:nvPr/>
      </p:nvGrpSpPr>
      <p:grpSpPr>
        <a:xfrm>
          <a:off x="0" y="0"/>
          <a:ext cx="0" cy="0"/>
          <a:chOff x="0" y="0"/>
          <a:chExt cx="0" cy="0"/>
        </a:xfrm>
      </p:grpSpPr>
      <p:sp>
        <p:nvSpPr>
          <p:cNvPr id="2" name="Titel 1"/>
          <p:cNvSpPr>
            <a:spLocks noGrp="1"/>
          </p:cNvSpPr>
          <p:nvPr>
            <p:ph type="ctrTitle"/>
          </p:nvPr>
        </p:nvSpPr>
        <p:spPr>
          <a:xfrm>
            <a:off x="1178836" y="2129984"/>
            <a:ext cx="6786328" cy="2771767"/>
          </a:xfrm>
        </p:spPr>
        <p:txBody>
          <a:bodyPr/>
          <a:lstStyle>
            <a:lvl1pPr algn="ctr">
              <a:defRPr sz="3300" b="0">
                <a:solidFill>
                  <a:schemeClr val="accent1"/>
                </a:solidFill>
                <a:latin typeface="Futura Md BT" pitchFamily="34" charset="0"/>
              </a:defRPr>
            </a:lvl1pPr>
          </a:lstStyle>
          <a:p>
            <a:r>
              <a:rPr lang="es-ES" noProof="0"/>
              <a:t>Haga clic para modificar el estilo de título del patrón</a:t>
            </a:r>
            <a:endParaRPr lang="es-ES" noProof="0" dirty="0"/>
          </a:p>
        </p:txBody>
      </p:sp>
    </p:spTree>
    <p:extLst>
      <p:ext uri="{BB962C8B-B14F-4D97-AF65-F5344CB8AC3E}">
        <p14:creationId xmlns:p14="http://schemas.microsoft.com/office/powerpoint/2010/main" val="4053088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ulo de capitulo">
    <p:spTree>
      <p:nvGrpSpPr>
        <p:cNvPr id="1" name=""/>
        <p:cNvGrpSpPr/>
        <p:nvPr/>
      </p:nvGrpSpPr>
      <p:grpSpPr>
        <a:xfrm>
          <a:off x="0" y="0"/>
          <a:ext cx="0" cy="0"/>
          <a:chOff x="0" y="0"/>
          <a:chExt cx="0" cy="0"/>
        </a:xfrm>
      </p:grpSpPr>
      <p:sp>
        <p:nvSpPr>
          <p:cNvPr id="2" name="Titel 1"/>
          <p:cNvSpPr>
            <a:spLocks noGrp="1"/>
          </p:cNvSpPr>
          <p:nvPr>
            <p:ph type="ctrTitle"/>
          </p:nvPr>
        </p:nvSpPr>
        <p:spPr>
          <a:xfrm>
            <a:off x="1178836" y="2129984"/>
            <a:ext cx="6786328" cy="2771767"/>
          </a:xfrm>
        </p:spPr>
        <p:txBody>
          <a:bodyPr/>
          <a:lstStyle>
            <a:lvl1pPr algn="ctr">
              <a:defRPr sz="3300" b="0">
                <a:solidFill>
                  <a:schemeClr val="accent1"/>
                </a:solidFill>
                <a:latin typeface="Futura Md BT" pitchFamily="34" charset="0"/>
              </a:defRPr>
            </a:lvl1pPr>
          </a:lstStyle>
          <a:p>
            <a:r>
              <a:rPr lang="es-ES" noProof="0" dirty="0"/>
              <a:t>Haga clic para modificar el estilo de título del patrón</a:t>
            </a:r>
          </a:p>
        </p:txBody>
      </p:sp>
    </p:spTree>
    <p:extLst>
      <p:ext uri="{BB962C8B-B14F-4D97-AF65-F5344CB8AC3E}">
        <p14:creationId xmlns:p14="http://schemas.microsoft.com/office/powerpoint/2010/main" val="4053088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Secundario">
    <p:spTree>
      <p:nvGrpSpPr>
        <p:cNvPr id="1" name=""/>
        <p:cNvGrpSpPr/>
        <p:nvPr/>
      </p:nvGrpSpPr>
      <p:grpSpPr>
        <a:xfrm>
          <a:off x="0" y="0"/>
          <a:ext cx="0" cy="0"/>
          <a:chOff x="0" y="0"/>
          <a:chExt cx="0" cy="0"/>
        </a:xfrm>
      </p:grpSpPr>
      <p:sp>
        <p:nvSpPr>
          <p:cNvPr id="6" name="Rectangle 11"/>
          <p:cNvSpPr>
            <a:spLocks noChangeArrowheads="1"/>
          </p:cNvSpPr>
          <p:nvPr/>
        </p:nvSpPr>
        <p:spPr bwMode="auto">
          <a:xfrm>
            <a:off x="0" y="0"/>
            <a:ext cx="9144000" cy="6858000"/>
          </a:xfrm>
          <a:prstGeom prst="rect">
            <a:avLst/>
          </a:prstGeom>
          <a:noFill/>
          <a:ln w="180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pPr algn="l" eaLnBrk="1"/>
            <a:endParaRPr lang="es-ES" altLang="es-ES" sz="1600" b="0">
              <a:solidFill>
                <a:schemeClr val="tx1"/>
              </a:solidFill>
            </a:endParaRPr>
          </a:p>
        </p:txBody>
      </p:sp>
      <p:sp>
        <p:nvSpPr>
          <p:cNvPr id="6150" name="Rectangle 5"/>
          <p:cNvSpPr>
            <a:spLocks noGrp="1" noChangeArrowheads="1"/>
          </p:cNvSpPr>
          <p:nvPr>
            <p:ph type="subTitle" idx="1"/>
          </p:nvPr>
        </p:nvSpPr>
        <p:spPr>
          <a:xfrm>
            <a:off x="1673280" y="4715055"/>
            <a:ext cx="5797440" cy="868412"/>
          </a:xfrm>
          <a:extLst>
            <a:ext uri="{AF507438-7753-43E0-B8FC-AC1667EBCBE1}">
              <a14:hiddenEffects xmlns:a14="http://schemas.microsoft.com/office/drawing/2010/main">
                <a:effectLst>
                  <a:outerShdw dist="28398" dir="1593903" algn="ctr" rotWithShape="0">
                    <a:srgbClr val="C0C0C0"/>
                  </a:outerShdw>
                </a:effectLst>
              </a14:hiddenEffects>
            </a:ext>
          </a:extLst>
        </p:spPr>
        <p:txBody>
          <a:bodyPr/>
          <a:lstStyle>
            <a:lvl1pPr marL="0" indent="0" algn="ctr">
              <a:buFontTx/>
              <a:buNone/>
              <a:defRPr sz="2000" b="0" smtClean="0">
                <a:solidFill>
                  <a:schemeClr val="accent1">
                    <a:lumMod val="75000"/>
                  </a:schemeClr>
                </a:solidFill>
                <a:latin typeface="Futura Md BT" panose="020B0802020204020204" pitchFamily="34" charset="0"/>
              </a:defRPr>
            </a:lvl1pPr>
          </a:lstStyle>
          <a:p>
            <a:pPr lvl="0"/>
            <a:r>
              <a:rPr lang="es-ES" altLang="es-ES" noProof="0"/>
              <a:t>Haga clic para modificar el estilo de subtítulo del patrón</a:t>
            </a:r>
            <a:endParaRPr lang="es-ES" altLang="es-ES" noProof="0" dirty="0"/>
          </a:p>
        </p:txBody>
      </p:sp>
      <p:sp>
        <p:nvSpPr>
          <p:cNvPr id="6152" name="Rectangle 7"/>
          <p:cNvSpPr>
            <a:spLocks noGrp="1" noChangeArrowheads="1"/>
          </p:cNvSpPr>
          <p:nvPr>
            <p:ph type="ctrTitle" hasCustomPrompt="1"/>
          </p:nvPr>
        </p:nvSpPr>
        <p:spPr>
          <a:xfrm>
            <a:off x="685440" y="2466979"/>
            <a:ext cx="7773120" cy="1952845"/>
          </a:xfrm>
          <a:effectLst/>
        </p:spPr>
        <p:txBody>
          <a:bodyPr/>
          <a:lstStyle>
            <a:lvl1pPr algn="ctr">
              <a:defRPr sz="3300" b="0" baseline="0" smtClean="0">
                <a:solidFill>
                  <a:schemeClr val="accent1"/>
                </a:solidFill>
              </a:defRPr>
            </a:lvl1pPr>
          </a:lstStyle>
          <a:p>
            <a:pPr lvl="0"/>
            <a:r>
              <a:rPr lang="es-ES" altLang="es-ES" noProof="0" dirty="0"/>
              <a:t>Haga clic para cambiar el estilo de título	</a:t>
            </a:r>
          </a:p>
        </p:txBody>
      </p:sp>
      <p:pic>
        <p:nvPicPr>
          <p:cNvPr id="17" name="16 Imagen" descr="Logo_CONFIDENCE_v2.png"/>
          <p:cNvPicPr>
            <a:picLocks noChangeAspect="1"/>
          </p:cNvPicPr>
          <p:nvPr userDrawn="1"/>
        </p:nvPicPr>
        <p:blipFill>
          <a:blip r:embed="rId2" cstate="print"/>
          <a:stretch>
            <a:fillRect/>
          </a:stretch>
        </p:blipFill>
        <p:spPr>
          <a:xfrm>
            <a:off x="44935" y="241184"/>
            <a:ext cx="1933742" cy="613396"/>
          </a:xfrm>
          <a:prstGeom prst="rect">
            <a:avLst/>
          </a:prstGeom>
        </p:spPr>
      </p:pic>
      <p:sp>
        <p:nvSpPr>
          <p:cNvPr id="18" name="Rechteck 8"/>
          <p:cNvSpPr/>
          <p:nvPr userDrawn="1"/>
        </p:nvSpPr>
        <p:spPr bwMode="auto">
          <a:xfrm>
            <a:off x="2205" y="0"/>
            <a:ext cx="9149953" cy="232638"/>
          </a:xfrm>
          <a:prstGeom prst="rect">
            <a:avLst/>
          </a:prstGeom>
          <a:gradFill>
            <a:gsLst>
              <a:gs pos="27000">
                <a:srgbClr val="4AA0B1"/>
              </a:gs>
              <a:gs pos="59000">
                <a:schemeClr val="bg2">
                  <a:lumMod val="85000"/>
                </a:schemeClr>
              </a:gs>
            </a:gsLst>
            <a:lin ang="5400000" scaled="1"/>
          </a:gra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pic>
        <p:nvPicPr>
          <p:cNvPr id="19"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58296" y="232638"/>
            <a:ext cx="1104979" cy="403317"/>
          </a:xfrm>
          <a:prstGeom prst="rect">
            <a:avLst/>
          </a:prstGeom>
        </p:spPr>
      </p:pic>
      <p:cxnSp>
        <p:nvCxnSpPr>
          <p:cNvPr id="20" name="Straight Connector 6"/>
          <p:cNvCxnSpPr/>
          <p:nvPr userDrawn="1"/>
        </p:nvCxnSpPr>
        <p:spPr bwMode="auto">
          <a:xfrm flipH="1">
            <a:off x="202258" y="1099239"/>
            <a:ext cx="8788399" cy="0"/>
          </a:xfrm>
          <a:prstGeom prst="line">
            <a:avLst/>
          </a:prstGeom>
          <a:solidFill>
            <a:schemeClr val="accent1"/>
          </a:solidFill>
          <a:ln w="25400" cap="flat" cmpd="sng" algn="ctr">
            <a:solidFill>
              <a:srgbClr val="4AA0B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984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número de diapositiva"/>
          <p:cNvSpPr>
            <a:spLocks noGrp="1"/>
          </p:cNvSpPr>
          <p:nvPr>
            <p:ph type="sldNum" sz="quarter" idx="10"/>
          </p:nvPr>
        </p:nvSpPr>
        <p:spPr/>
        <p:txBody>
          <a:bodyPr/>
          <a:lstStyle/>
          <a:p>
            <a:fld id="{42F27A86-3EBD-484D-B899-C8EAC5B43362}" type="slidenum">
              <a:rPr lang="es-ES" smtClean="0"/>
              <a:pPr/>
              <a:t>‹N°›</a:t>
            </a:fld>
            <a:endParaRPr lang="es-ES"/>
          </a:p>
        </p:txBody>
      </p:sp>
    </p:spTree>
    <p:extLst>
      <p:ext uri="{BB962C8B-B14F-4D97-AF65-F5344CB8AC3E}">
        <p14:creationId xmlns:p14="http://schemas.microsoft.com/office/powerpoint/2010/main" val="337390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ulo de capitulo">
    <p:spTree>
      <p:nvGrpSpPr>
        <p:cNvPr id="1" name=""/>
        <p:cNvGrpSpPr/>
        <p:nvPr/>
      </p:nvGrpSpPr>
      <p:grpSpPr>
        <a:xfrm>
          <a:off x="0" y="0"/>
          <a:ext cx="0" cy="0"/>
          <a:chOff x="0" y="0"/>
          <a:chExt cx="0" cy="0"/>
        </a:xfrm>
      </p:grpSpPr>
      <p:sp>
        <p:nvSpPr>
          <p:cNvPr id="2" name="Titel 1"/>
          <p:cNvSpPr>
            <a:spLocks noGrp="1"/>
          </p:cNvSpPr>
          <p:nvPr>
            <p:ph type="ctrTitle"/>
          </p:nvPr>
        </p:nvSpPr>
        <p:spPr>
          <a:xfrm>
            <a:off x="1178836" y="2129984"/>
            <a:ext cx="6786328" cy="2771767"/>
          </a:xfrm>
        </p:spPr>
        <p:txBody>
          <a:bodyPr/>
          <a:lstStyle>
            <a:lvl1pPr algn="ctr">
              <a:defRPr sz="3300" b="0">
                <a:solidFill>
                  <a:schemeClr val="accent1"/>
                </a:solidFill>
                <a:latin typeface="Futura Md BT" pitchFamily="34" charset="0"/>
              </a:defRPr>
            </a:lvl1pPr>
          </a:lstStyle>
          <a:p>
            <a:r>
              <a:rPr lang="es-ES" noProof="0"/>
              <a:t>Haga clic para modificar el estilo de título del patrón</a:t>
            </a:r>
            <a:endParaRPr lang="es-ES" noProof="0" dirty="0"/>
          </a:p>
        </p:txBody>
      </p:sp>
    </p:spTree>
    <p:extLst>
      <p:ext uri="{BB962C8B-B14F-4D97-AF65-F5344CB8AC3E}">
        <p14:creationId xmlns:p14="http://schemas.microsoft.com/office/powerpoint/2010/main" val="4053088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ulo y text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a:t>Haga clic para modificar el estilo de título del patrón</a:t>
            </a:r>
            <a:endParaRPr lang="en-GB" dirty="0"/>
          </a:p>
        </p:txBody>
      </p:sp>
      <p:sp>
        <p:nvSpPr>
          <p:cNvPr id="3" name="Inhaltsplatzhalter 2"/>
          <p:cNvSpPr>
            <a:spLocks noGrp="1"/>
          </p:cNvSpPr>
          <p:nvPr>
            <p:ph idx="1"/>
          </p:nvPr>
        </p:nvSpPr>
        <p:spPr>
          <a:xfrm>
            <a:off x="262656" y="979303"/>
            <a:ext cx="8685616" cy="5258644"/>
          </a:xfrm>
        </p:spPr>
        <p:txBody>
          <a:bodyPr/>
          <a:lstStyle>
            <a:lvl1pPr>
              <a:defRPr>
                <a:solidFill>
                  <a:schemeClr val="tx1"/>
                </a:solidFill>
              </a:defRPr>
            </a:lvl1pPr>
            <a:lvl2pPr marL="673930" indent="-259204">
              <a:buFontTx/>
              <a:buBlip>
                <a:blip r:embed="rId2"/>
              </a:buBlip>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4" name="3 Marcador de número de diapositiva"/>
          <p:cNvSpPr>
            <a:spLocks noGrp="1"/>
          </p:cNvSpPr>
          <p:nvPr>
            <p:ph type="sldNum" sz="quarter" idx="10"/>
          </p:nvPr>
        </p:nvSpPr>
        <p:spPr/>
        <p:txBody>
          <a:bodyPr/>
          <a:lstStyle/>
          <a:p>
            <a:fld id="{42F27A86-3EBD-484D-B899-C8EAC5B43362}" type="slidenum">
              <a:rPr lang="es-ES" smtClean="0"/>
              <a:pPr/>
              <a:t>‹N°›</a:t>
            </a:fld>
            <a:endParaRPr lang="es-ES"/>
          </a:p>
        </p:txBody>
      </p:sp>
      <p:sp>
        <p:nvSpPr>
          <p:cNvPr id="5" name="4 Marcador de pie de página"/>
          <p:cNvSpPr>
            <a:spLocks noGrp="1"/>
          </p:cNvSpPr>
          <p:nvPr>
            <p:ph type="ftr" sz="quarter" idx="11"/>
          </p:nvPr>
        </p:nvSpPr>
        <p:spPr>
          <a:xfrm>
            <a:off x="5868537" y="6591869"/>
            <a:ext cx="1543334" cy="266131"/>
          </a:xfrm>
          <a:prstGeom prst="rect">
            <a:avLst/>
          </a:prstGeom>
        </p:spPr>
        <p:txBody>
          <a:bodyPr/>
          <a:lstStyle/>
          <a:p>
            <a:endParaRPr lang="es-ES"/>
          </a:p>
        </p:txBody>
      </p:sp>
    </p:spTree>
    <p:extLst>
      <p:ext uri="{BB962C8B-B14F-4D97-AF65-F5344CB8AC3E}">
        <p14:creationId xmlns:p14="http://schemas.microsoft.com/office/powerpoint/2010/main" val="107051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880" y="4406863"/>
            <a:ext cx="7771680" cy="1362383"/>
          </a:xfrm>
        </p:spPr>
        <p:txBody>
          <a:bodyPr anchor="t"/>
          <a:lstStyle>
            <a:lvl1pPr algn="l">
              <a:defRPr sz="3600" b="1" cap="all"/>
            </a:lvl1pPr>
          </a:lstStyle>
          <a:p>
            <a:r>
              <a:rPr lang="es-ES"/>
              <a:t>Haga clic para modificar el estilo de título del patrón</a:t>
            </a:r>
            <a:endParaRPr lang="en-GB"/>
          </a:p>
        </p:txBody>
      </p:sp>
      <p:sp>
        <p:nvSpPr>
          <p:cNvPr id="3" name="Textplatzhalt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s-ES"/>
              <a:t>Haga clic para modificar el estilo de texto del patrón</a:t>
            </a:r>
          </a:p>
        </p:txBody>
      </p:sp>
    </p:spTree>
    <p:extLst>
      <p:ext uri="{BB962C8B-B14F-4D97-AF65-F5344CB8AC3E}">
        <p14:creationId xmlns:p14="http://schemas.microsoft.com/office/powerpoint/2010/main" val="3023306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a:t>Haga clic para modificar el estilo de título del patrón</a:t>
            </a:r>
            <a:endParaRPr lang="en-GB" dirty="0"/>
          </a:p>
        </p:txBody>
      </p:sp>
      <p:sp>
        <p:nvSpPr>
          <p:cNvPr id="3" name="Inhaltsplatzhalter 2"/>
          <p:cNvSpPr>
            <a:spLocks noGrp="1"/>
          </p:cNvSpPr>
          <p:nvPr>
            <p:ph sz="half" idx="1"/>
          </p:nvPr>
        </p:nvSpPr>
        <p:spPr>
          <a:xfrm>
            <a:off x="456480" y="979303"/>
            <a:ext cx="4043520" cy="4524955"/>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4" name="Inhaltsplatzhalter 3"/>
          <p:cNvSpPr>
            <a:spLocks noGrp="1"/>
          </p:cNvSpPr>
          <p:nvPr>
            <p:ph sz="half" idx="2"/>
          </p:nvPr>
        </p:nvSpPr>
        <p:spPr>
          <a:xfrm>
            <a:off x="4638241" y="979303"/>
            <a:ext cx="4044960" cy="4524955"/>
          </a:xfrm>
        </p:spPr>
        <p:txBody>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5" name="4 Marcador de número de diapositiva"/>
          <p:cNvSpPr>
            <a:spLocks noGrp="1"/>
          </p:cNvSpPr>
          <p:nvPr>
            <p:ph type="sldNum" sz="quarter" idx="10"/>
          </p:nvPr>
        </p:nvSpPr>
        <p:spPr/>
        <p:txBody>
          <a:bodyPr/>
          <a:lstStyle/>
          <a:p>
            <a:fld id="{42F27A86-3EBD-484D-B899-C8EAC5B43362}" type="slidenum">
              <a:rPr lang="es-ES" smtClean="0"/>
              <a:pPr/>
              <a:t>‹N°›</a:t>
            </a:fld>
            <a:endParaRPr lang="es-ES"/>
          </a:p>
        </p:txBody>
      </p:sp>
    </p:spTree>
    <p:extLst>
      <p:ext uri="{BB962C8B-B14F-4D97-AF65-F5344CB8AC3E}">
        <p14:creationId xmlns:p14="http://schemas.microsoft.com/office/powerpoint/2010/main" val="3548779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235009" y="1"/>
            <a:ext cx="6718464" cy="691273"/>
          </a:xfrm>
        </p:spPr>
        <p:txBody>
          <a:bodyPr/>
          <a:lstStyle>
            <a:lvl1pPr>
              <a:defRPr/>
            </a:lvl1pPr>
          </a:lstStyle>
          <a:p>
            <a:r>
              <a:rPr lang="es-ES"/>
              <a:t>Haga clic para modificar el estilo de título del patrón</a:t>
            </a:r>
            <a:endParaRPr lang="en-GB"/>
          </a:p>
        </p:txBody>
      </p:sp>
      <p:sp>
        <p:nvSpPr>
          <p:cNvPr id="3" name="Textplatzhalter 2"/>
          <p:cNvSpPr>
            <a:spLocks noGrp="1"/>
          </p:cNvSpPr>
          <p:nvPr>
            <p:ph type="body" idx="1"/>
          </p:nvPr>
        </p:nvSpPr>
        <p:spPr>
          <a:xfrm>
            <a:off x="304129" y="954532"/>
            <a:ext cx="4206816"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s-ES"/>
              <a:t>Haga clic para modificar el estilo de texto del patrón</a:t>
            </a:r>
          </a:p>
        </p:txBody>
      </p:sp>
      <p:sp>
        <p:nvSpPr>
          <p:cNvPr id="4" name="Inhaltsplatzhalter 3"/>
          <p:cNvSpPr>
            <a:spLocks noGrp="1"/>
          </p:cNvSpPr>
          <p:nvPr>
            <p:ph sz="half" idx="2"/>
          </p:nvPr>
        </p:nvSpPr>
        <p:spPr>
          <a:xfrm>
            <a:off x="317953" y="1645229"/>
            <a:ext cx="4179168" cy="4481174"/>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
        <p:nvSpPr>
          <p:cNvPr id="5" name="Textplatzhalter 4"/>
          <p:cNvSpPr>
            <a:spLocks noGrp="1"/>
          </p:cNvSpPr>
          <p:nvPr>
            <p:ph type="body" sz="quarter" idx="3"/>
          </p:nvPr>
        </p:nvSpPr>
        <p:spPr>
          <a:xfrm>
            <a:off x="4617792" y="940707"/>
            <a:ext cx="4229568"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s-ES"/>
              <a:t>Haga clic para modificar el estilo de texto del patrón</a:t>
            </a:r>
          </a:p>
        </p:txBody>
      </p:sp>
      <p:sp>
        <p:nvSpPr>
          <p:cNvPr id="6" name="Inhaltsplatzhalter 5"/>
          <p:cNvSpPr>
            <a:spLocks noGrp="1"/>
          </p:cNvSpPr>
          <p:nvPr>
            <p:ph sz="quarter" idx="4"/>
          </p:nvPr>
        </p:nvSpPr>
        <p:spPr>
          <a:xfrm>
            <a:off x="4645440" y="1672880"/>
            <a:ext cx="4201920" cy="4453524"/>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GB" dirty="0"/>
          </a:p>
        </p:txBody>
      </p:sp>
    </p:spTree>
    <p:extLst>
      <p:ext uri="{BB962C8B-B14F-4D97-AF65-F5344CB8AC3E}">
        <p14:creationId xmlns:p14="http://schemas.microsoft.com/office/powerpoint/2010/main" val="4113467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s-ES"/>
              <a:t>Haga clic para modificar el estilo de título del patrón</a:t>
            </a:r>
            <a:endParaRPr lang="en-GB" dirty="0"/>
          </a:p>
        </p:txBody>
      </p:sp>
    </p:spTree>
    <p:extLst>
      <p:ext uri="{BB962C8B-B14F-4D97-AF65-F5344CB8AC3E}">
        <p14:creationId xmlns:p14="http://schemas.microsoft.com/office/powerpoint/2010/main" val="407179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 name="Rechteck 7"/>
          <p:cNvSpPr/>
          <p:nvPr userDrawn="1"/>
        </p:nvSpPr>
        <p:spPr bwMode="auto">
          <a:xfrm rot="10800000">
            <a:off x="5164" y="6630102"/>
            <a:ext cx="9149953" cy="232638"/>
          </a:xfrm>
          <a:prstGeom prst="rect">
            <a:avLst/>
          </a:prstGeom>
          <a:gradFill>
            <a:gsLst>
              <a:gs pos="27000">
                <a:srgbClr val="4AA0B1"/>
              </a:gs>
              <a:gs pos="59000">
                <a:schemeClr val="bg2">
                  <a:lumMod val="85000"/>
                </a:schemeClr>
              </a:gs>
            </a:gsLst>
            <a:lin ang="5400000" scaled="1"/>
          </a:gra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sp>
        <p:nvSpPr>
          <p:cNvPr id="1029" name="Rectangle 5"/>
          <p:cNvSpPr>
            <a:spLocks noGrp="1" noChangeArrowheads="1"/>
          </p:cNvSpPr>
          <p:nvPr>
            <p:ph type="body" idx="1"/>
          </p:nvPr>
        </p:nvSpPr>
        <p:spPr bwMode="auto">
          <a:xfrm>
            <a:off x="248833" y="1268047"/>
            <a:ext cx="8634528" cy="52939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201" rIns="0" bIns="0" numCol="1" anchor="t" anchorCtr="0" compatLnSpc="1">
            <a:prstTxWarp prst="textNoShape">
              <a:avLst/>
            </a:prstTxWarp>
          </a:bodyPr>
          <a:lstStyle/>
          <a:p>
            <a:pPr lvl="0"/>
            <a:r>
              <a:rPr lang="en-GB" altLang="es-ES" dirty="0"/>
              <a:t>Click to edit the outline text format</a:t>
            </a:r>
          </a:p>
          <a:p>
            <a:pPr lvl="1"/>
            <a:r>
              <a:rPr lang="en-GB" altLang="es-ES" dirty="0"/>
              <a:t>Second Outline Level</a:t>
            </a:r>
          </a:p>
          <a:p>
            <a:pPr lvl="2"/>
            <a:r>
              <a:rPr lang="en-GB" altLang="es-ES" dirty="0"/>
              <a:t>Third Outline Level</a:t>
            </a:r>
          </a:p>
          <a:p>
            <a:pPr lvl="3"/>
            <a:r>
              <a:rPr lang="en-GB" altLang="es-ES" dirty="0"/>
              <a:t>Fourth Outline Level</a:t>
            </a:r>
          </a:p>
          <a:p>
            <a:pPr lvl="4"/>
            <a:r>
              <a:rPr lang="en-GB" altLang="es-ES" dirty="0"/>
              <a:t>Fifth Outline Level</a:t>
            </a:r>
          </a:p>
          <a:p>
            <a:pPr lvl="4"/>
            <a:r>
              <a:rPr lang="en-GB" altLang="es-ES" dirty="0"/>
              <a:t>Sixth Outline Level</a:t>
            </a:r>
          </a:p>
          <a:p>
            <a:pPr lvl="4"/>
            <a:r>
              <a:rPr lang="en-GB" altLang="es-ES" dirty="0"/>
              <a:t>Seventh Outline Level</a:t>
            </a:r>
          </a:p>
          <a:p>
            <a:pPr lvl="4"/>
            <a:r>
              <a:rPr lang="en-GB" altLang="es-ES" dirty="0"/>
              <a:t>Eighth Outline Level</a:t>
            </a:r>
          </a:p>
          <a:p>
            <a:pPr lvl="4"/>
            <a:r>
              <a:rPr lang="en-GB" altLang="es-ES" dirty="0"/>
              <a:t>Ninth Outline Level</a:t>
            </a:r>
          </a:p>
        </p:txBody>
      </p:sp>
      <p:sp>
        <p:nvSpPr>
          <p:cNvPr id="1032" name="Rectangle 7"/>
          <p:cNvSpPr>
            <a:spLocks noGrp="1" noChangeArrowheads="1"/>
          </p:cNvSpPr>
          <p:nvPr>
            <p:ph type="title"/>
          </p:nvPr>
        </p:nvSpPr>
        <p:spPr bwMode="auto">
          <a:xfrm>
            <a:off x="1999728" y="232638"/>
            <a:ext cx="6050410" cy="848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000" tIns="0" rIns="0" bIns="0" numCol="1" anchor="ctr" anchorCtr="0" compatLnSpc="1">
            <a:prstTxWarp prst="textNoShape">
              <a:avLst/>
            </a:prstTxWarp>
          </a:bodyPr>
          <a:lstStyle/>
          <a:p>
            <a:pPr lvl="0"/>
            <a:r>
              <a:rPr lang="en-GB" altLang="es-ES" dirty="0"/>
              <a:t>Click to edit the title text format</a:t>
            </a:r>
          </a:p>
        </p:txBody>
      </p:sp>
      <p:sp>
        <p:nvSpPr>
          <p:cNvPr id="1031" name="Rectangle 11"/>
          <p:cNvSpPr>
            <a:spLocks noChangeArrowheads="1"/>
          </p:cNvSpPr>
          <p:nvPr/>
        </p:nvSpPr>
        <p:spPr bwMode="auto">
          <a:xfrm>
            <a:off x="0" y="0"/>
            <a:ext cx="9144000" cy="6858000"/>
          </a:xfrm>
          <a:prstGeom prst="rect">
            <a:avLst/>
          </a:prstGeom>
          <a:noFill/>
          <a:ln w="18000">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945" tIns="41473" rIns="82945" bIns="41473" anchor="ctr"/>
          <a:lstStyle/>
          <a:p>
            <a:pPr algn="l" eaLnBrk="1"/>
            <a:endParaRPr lang="es-ES" altLang="es-ES" sz="1600" b="0">
              <a:solidFill>
                <a:schemeClr val="tx1"/>
              </a:solidFill>
            </a:endParaRPr>
          </a:p>
        </p:txBody>
      </p:sp>
      <p:pic>
        <p:nvPicPr>
          <p:cNvPr id="22" name="21 Imagen" descr="Logo_CONFIDENCE_v2.png"/>
          <p:cNvPicPr>
            <a:picLocks noChangeAspect="1"/>
          </p:cNvPicPr>
          <p:nvPr userDrawn="1"/>
        </p:nvPicPr>
        <p:blipFill>
          <a:blip r:embed="rId19" cstate="print"/>
          <a:stretch>
            <a:fillRect/>
          </a:stretch>
        </p:blipFill>
        <p:spPr>
          <a:xfrm>
            <a:off x="36777" y="241184"/>
            <a:ext cx="1933742" cy="613396"/>
          </a:xfrm>
          <a:prstGeom prst="rect">
            <a:avLst/>
          </a:prstGeom>
        </p:spPr>
      </p:pic>
      <p:grpSp>
        <p:nvGrpSpPr>
          <p:cNvPr id="27" name="Gruppieren 14"/>
          <p:cNvGrpSpPr/>
          <p:nvPr userDrawn="1"/>
        </p:nvGrpSpPr>
        <p:grpSpPr>
          <a:xfrm>
            <a:off x="116871" y="6649637"/>
            <a:ext cx="5564262" cy="194170"/>
            <a:chOff x="116871" y="6641091"/>
            <a:chExt cx="5091962" cy="194170"/>
          </a:xfrm>
        </p:grpSpPr>
        <p:pic>
          <p:nvPicPr>
            <p:cNvPr id="28" name="Grafik 15"/>
            <p:cNvPicPr>
              <a:picLocks noChangeAspect="1"/>
            </p:cNvPicPr>
            <p:nvPr userDrawn="1"/>
          </p:nvPicPr>
          <p:blipFill>
            <a:blip r:embed="rId20" cstate="print"/>
            <a:stretch>
              <a:fillRect/>
            </a:stretch>
          </p:blipFill>
          <p:spPr>
            <a:xfrm>
              <a:off x="116871" y="6641091"/>
              <a:ext cx="286959" cy="194170"/>
            </a:xfrm>
            <a:prstGeom prst="rect">
              <a:avLst/>
            </a:prstGeom>
          </p:spPr>
        </p:pic>
        <p:sp>
          <p:nvSpPr>
            <p:cNvPr id="29" name="Textfeld 16"/>
            <p:cNvSpPr txBox="1"/>
            <p:nvPr userDrawn="1"/>
          </p:nvSpPr>
          <p:spPr>
            <a:xfrm>
              <a:off x="403830" y="6641091"/>
              <a:ext cx="4805003"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Interstate-Regular" panose="02000603020000020004" pitchFamily="2" charset="0"/>
                  <a:ea typeface="+mn-ea"/>
                  <a:cs typeface="+mn-cs"/>
                </a:rPr>
                <a:t>This project has received funding from the </a:t>
              </a:r>
              <a:r>
                <a:rPr kumimoji="0" lang="en-GB" sz="600" b="0" i="0" u="none" strike="noStrike" kern="1200" cap="none" spc="0" normalizeH="0" baseline="0" noProof="0" err="1">
                  <a:ln>
                    <a:noFill/>
                  </a:ln>
                  <a:solidFill>
                    <a:prstClr val="black"/>
                  </a:solidFill>
                  <a:effectLst/>
                  <a:uLnTx/>
                  <a:uFillTx/>
                  <a:latin typeface="Interstate-Regular" panose="02000603020000020004" pitchFamily="2" charset="0"/>
                  <a:ea typeface="+mn-ea"/>
                  <a:cs typeface="+mn-cs"/>
                </a:rPr>
                <a:t>Euratom</a:t>
              </a:r>
              <a:r>
                <a:rPr kumimoji="0" lang="en-GB" sz="600" b="0" i="0" u="none" strike="noStrike" kern="1200" cap="none" spc="0" normalizeH="0" baseline="0" noProof="0">
                  <a:ln>
                    <a:noFill/>
                  </a:ln>
                  <a:solidFill>
                    <a:prstClr val="black"/>
                  </a:solidFill>
                  <a:effectLst/>
                  <a:uLnTx/>
                  <a:uFillTx/>
                  <a:latin typeface="Interstate-Regular" panose="02000603020000020004" pitchFamily="2" charset="0"/>
                  <a:ea typeface="+mn-ea"/>
                  <a:cs typeface="+mn-cs"/>
                </a:rPr>
                <a:t> research and training programme 2014-2018 under grant agreement No 662287.</a:t>
              </a:r>
              <a:endParaRPr kumimoji="0" lang="en-GB" sz="100" b="0" i="0" u="none" strike="noStrike" kern="1200" cap="none" spc="0" normalizeH="0" baseline="0" noProof="0">
                <a:ln>
                  <a:noFill/>
                </a:ln>
                <a:solidFill>
                  <a:prstClr val="black">
                    <a:tint val="75000"/>
                  </a:prstClr>
                </a:solidFill>
                <a:effectLst/>
                <a:uLnTx/>
                <a:uFillTx/>
                <a:latin typeface="+mn-lt"/>
                <a:ea typeface="+mn-ea"/>
                <a:cs typeface="+mn-cs"/>
              </a:endParaRPr>
            </a:p>
          </p:txBody>
        </p:sp>
      </p:grpSp>
      <p:sp>
        <p:nvSpPr>
          <p:cNvPr id="30" name="Rechteck 8"/>
          <p:cNvSpPr/>
          <p:nvPr userDrawn="1"/>
        </p:nvSpPr>
        <p:spPr bwMode="auto">
          <a:xfrm>
            <a:off x="-5953" y="0"/>
            <a:ext cx="9149953" cy="232638"/>
          </a:xfrm>
          <a:prstGeom prst="rect">
            <a:avLst/>
          </a:prstGeom>
          <a:gradFill>
            <a:gsLst>
              <a:gs pos="27000">
                <a:srgbClr val="4AA0B1"/>
              </a:gs>
              <a:gs pos="59000">
                <a:schemeClr val="bg2">
                  <a:lumMod val="85000"/>
                </a:schemeClr>
              </a:gs>
            </a:gsLst>
            <a:lin ang="5400000" scaled="1"/>
          </a:gradFill>
          <a:ln w="127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chemeClr val="tx1"/>
              </a:solidFill>
              <a:effectLst/>
              <a:latin typeface="Arial" charset="0"/>
            </a:endParaRPr>
          </a:p>
        </p:txBody>
      </p:sp>
      <p:pic>
        <p:nvPicPr>
          <p:cNvPr id="31" name="Grafik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8050138" y="232638"/>
            <a:ext cx="1104979" cy="403317"/>
          </a:xfrm>
          <a:prstGeom prst="rect">
            <a:avLst/>
          </a:prstGeom>
        </p:spPr>
      </p:pic>
      <p:cxnSp>
        <p:nvCxnSpPr>
          <p:cNvPr id="32" name="Straight Connector 6"/>
          <p:cNvCxnSpPr/>
          <p:nvPr userDrawn="1"/>
        </p:nvCxnSpPr>
        <p:spPr bwMode="auto">
          <a:xfrm flipH="1">
            <a:off x="194100" y="1099239"/>
            <a:ext cx="8788399" cy="0"/>
          </a:xfrm>
          <a:prstGeom prst="line">
            <a:avLst/>
          </a:prstGeom>
          <a:solidFill>
            <a:schemeClr val="accent1"/>
          </a:solidFill>
          <a:ln w="25400" cap="flat" cmpd="sng" algn="ctr">
            <a:solidFill>
              <a:srgbClr val="4AA0B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1 Marcador de número de diapositiva"/>
          <p:cNvSpPr>
            <a:spLocks noGrp="1"/>
          </p:cNvSpPr>
          <p:nvPr>
            <p:ph type="sldNum" sz="quarter" idx="4"/>
          </p:nvPr>
        </p:nvSpPr>
        <p:spPr>
          <a:xfrm>
            <a:off x="7390324" y="6625361"/>
            <a:ext cx="1530566" cy="232639"/>
          </a:xfrm>
          <a:prstGeom prst="rect">
            <a:avLst/>
          </a:prstGeom>
        </p:spPr>
        <p:txBody>
          <a:bodyPr vert="horz" lIns="91440" tIns="45720" rIns="91440" bIns="45720" rtlCol="0" anchor="ctr"/>
          <a:lstStyle>
            <a:lvl1pPr algn="r">
              <a:defRPr sz="1200">
                <a:solidFill>
                  <a:srgbClr val="006699"/>
                </a:solidFill>
              </a:defRPr>
            </a:lvl1pPr>
          </a:lstStyle>
          <a:p>
            <a:fld id="{42F27A86-3EBD-484D-B899-C8EAC5B43362}" type="slidenum">
              <a:rPr lang="es-ES" smtClean="0"/>
              <a:pPr/>
              <a:t>‹N°›</a:t>
            </a:fld>
            <a:endParaRPr lang="es-ES"/>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38"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675" r:id="rId17"/>
  </p:sldLayoutIdLst>
  <p:hf hdr="0" ftr="0" dt="0"/>
  <p:txStyles>
    <p:titleStyle>
      <a:lvl1pPr algn="l" defTabSz="325445" rtl="0" eaLnBrk="1" fontAlgn="base" hangingPunct="1">
        <a:lnSpc>
          <a:spcPct val="93000"/>
        </a:lnSpc>
        <a:spcBef>
          <a:spcPct val="0"/>
        </a:spcBef>
        <a:spcAft>
          <a:spcPct val="0"/>
        </a:spcAft>
        <a:buClr>
          <a:srgbClr val="000000"/>
        </a:buClr>
        <a:buSzPct val="100000"/>
        <a:buFont typeface="Times New Roman" pitchFamily="18" charset="0"/>
        <a:defRPr sz="2500" b="1">
          <a:solidFill>
            <a:srgbClr val="2E74B5"/>
          </a:solidFill>
          <a:effectLst/>
          <a:latin typeface="+mj-lt"/>
          <a:ea typeface="+mj-ea"/>
          <a:cs typeface="Arial" panose="020B0604020202020204" pitchFamily="34" charset="0"/>
        </a:defRPr>
      </a:lvl1pPr>
      <a:lvl2pPr algn="r" defTabSz="325445" rtl="0" eaLnBrk="1" fontAlgn="base" hangingPunct="1">
        <a:lnSpc>
          <a:spcPct val="93000"/>
        </a:lnSpc>
        <a:spcBef>
          <a:spcPct val="0"/>
        </a:spcBef>
        <a:spcAft>
          <a:spcPct val="0"/>
        </a:spcAft>
        <a:buClr>
          <a:srgbClr val="000000"/>
        </a:buClr>
        <a:buSzPct val="100000"/>
        <a:buFont typeface="Times New Roman" pitchFamily="18" charset="0"/>
        <a:defRPr sz="2500" b="1">
          <a:solidFill>
            <a:srgbClr val="006699"/>
          </a:solidFill>
          <a:latin typeface="Futura Md BT" pitchFamily="34" charset="0"/>
        </a:defRPr>
      </a:lvl2pPr>
      <a:lvl3pPr algn="r" defTabSz="325445" rtl="0" eaLnBrk="1" fontAlgn="base" hangingPunct="1">
        <a:lnSpc>
          <a:spcPct val="93000"/>
        </a:lnSpc>
        <a:spcBef>
          <a:spcPct val="0"/>
        </a:spcBef>
        <a:spcAft>
          <a:spcPct val="0"/>
        </a:spcAft>
        <a:buClr>
          <a:srgbClr val="000000"/>
        </a:buClr>
        <a:buSzPct val="100000"/>
        <a:buFont typeface="Times New Roman" pitchFamily="18" charset="0"/>
        <a:defRPr sz="2500" b="1">
          <a:solidFill>
            <a:srgbClr val="006699"/>
          </a:solidFill>
          <a:latin typeface="Futura Md BT" pitchFamily="34" charset="0"/>
        </a:defRPr>
      </a:lvl3pPr>
      <a:lvl4pPr algn="r" defTabSz="325445" rtl="0" eaLnBrk="1" fontAlgn="base" hangingPunct="1">
        <a:lnSpc>
          <a:spcPct val="93000"/>
        </a:lnSpc>
        <a:spcBef>
          <a:spcPct val="0"/>
        </a:spcBef>
        <a:spcAft>
          <a:spcPct val="0"/>
        </a:spcAft>
        <a:buClr>
          <a:srgbClr val="000000"/>
        </a:buClr>
        <a:buSzPct val="100000"/>
        <a:buFont typeface="Times New Roman" pitchFamily="18" charset="0"/>
        <a:defRPr sz="2500" b="1">
          <a:solidFill>
            <a:srgbClr val="006699"/>
          </a:solidFill>
          <a:latin typeface="Futura Md BT" pitchFamily="34" charset="0"/>
        </a:defRPr>
      </a:lvl4pPr>
      <a:lvl5pPr algn="r" defTabSz="325445" rtl="0" eaLnBrk="1" fontAlgn="base" hangingPunct="1">
        <a:lnSpc>
          <a:spcPct val="93000"/>
        </a:lnSpc>
        <a:spcBef>
          <a:spcPct val="0"/>
        </a:spcBef>
        <a:spcAft>
          <a:spcPct val="0"/>
        </a:spcAft>
        <a:buClr>
          <a:srgbClr val="000000"/>
        </a:buClr>
        <a:buSzPct val="100000"/>
        <a:buFont typeface="Times New Roman" pitchFamily="18" charset="0"/>
        <a:defRPr sz="2500" b="1">
          <a:solidFill>
            <a:srgbClr val="006699"/>
          </a:solidFill>
          <a:latin typeface="Futura Md BT" pitchFamily="34" charset="0"/>
        </a:defRPr>
      </a:lvl5pPr>
      <a:lvl6pPr marL="2280994" indent="-207363" algn="ctr" defTabSz="325445" rtl="0" eaLnBrk="1" fontAlgn="base" hangingPunct="1">
        <a:lnSpc>
          <a:spcPct val="93000"/>
        </a:lnSpc>
        <a:spcBef>
          <a:spcPct val="0"/>
        </a:spcBef>
        <a:spcAft>
          <a:spcPct val="0"/>
        </a:spcAft>
        <a:buClr>
          <a:srgbClr val="000000"/>
        </a:buClr>
        <a:buSzPct val="100000"/>
        <a:buFont typeface="Times New Roman" pitchFamily="18" charset="0"/>
        <a:defRPr sz="2900">
          <a:solidFill>
            <a:srgbClr val="000000"/>
          </a:solidFill>
          <a:latin typeface="Arial" charset="0"/>
        </a:defRPr>
      </a:lvl6pPr>
      <a:lvl7pPr marL="2695720" indent="-207363" algn="ctr" defTabSz="325445" rtl="0" eaLnBrk="1" fontAlgn="base" hangingPunct="1">
        <a:lnSpc>
          <a:spcPct val="93000"/>
        </a:lnSpc>
        <a:spcBef>
          <a:spcPct val="0"/>
        </a:spcBef>
        <a:spcAft>
          <a:spcPct val="0"/>
        </a:spcAft>
        <a:buClr>
          <a:srgbClr val="000000"/>
        </a:buClr>
        <a:buSzPct val="100000"/>
        <a:buFont typeface="Times New Roman" pitchFamily="18" charset="0"/>
        <a:defRPr sz="2900">
          <a:solidFill>
            <a:srgbClr val="000000"/>
          </a:solidFill>
          <a:latin typeface="Arial" charset="0"/>
        </a:defRPr>
      </a:lvl7pPr>
      <a:lvl8pPr marL="3110446" indent="-207363" algn="ctr" defTabSz="325445" rtl="0" eaLnBrk="1" fontAlgn="base" hangingPunct="1">
        <a:lnSpc>
          <a:spcPct val="93000"/>
        </a:lnSpc>
        <a:spcBef>
          <a:spcPct val="0"/>
        </a:spcBef>
        <a:spcAft>
          <a:spcPct val="0"/>
        </a:spcAft>
        <a:buClr>
          <a:srgbClr val="000000"/>
        </a:buClr>
        <a:buSzPct val="100000"/>
        <a:buFont typeface="Times New Roman" pitchFamily="18" charset="0"/>
        <a:defRPr sz="2900">
          <a:solidFill>
            <a:srgbClr val="000000"/>
          </a:solidFill>
          <a:latin typeface="Arial" charset="0"/>
        </a:defRPr>
      </a:lvl8pPr>
      <a:lvl9pPr marL="3525172" indent="-207363" algn="ctr" defTabSz="325445" rtl="0" eaLnBrk="1" fontAlgn="base" hangingPunct="1">
        <a:lnSpc>
          <a:spcPct val="93000"/>
        </a:lnSpc>
        <a:spcBef>
          <a:spcPct val="0"/>
        </a:spcBef>
        <a:spcAft>
          <a:spcPct val="0"/>
        </a:spcAft>
        <a:buClr>
          <a:srgbClr val="000000"/>
        </a:buClr>
        <a:buSzPct val="100000"/>
        <a:buFont typeface="Times New Roman" pitchFamily="18" charset="0"/>
        <a:defRPr sz="2900">
          <a:solidFill>
            <a:srgbClr val="000000"/>
          </a:solidFill>
          <a:latin typeface="Arial" charset="0"/>
        </a:defRPr>
      </a:lvl9pPr>
    </p:titleStyle>
    <p:bodyStyle>
      <a:lvl1pPr marL="311045" indent="-311045" algn="l" defTabSz="325445" rtl="0" eaLnBrk="1" fontAlgn="base" hangingPunct="1">
        <a:lnSpc>
          <a:spcPct val="93000"/>
        </a:lnSpc>
        <a:spcBef>
          <a:spcPct val="0"/>
        </a:spcBef>
        <a:spcAft>
          <a:spcPts val="1293"/>
        </a:spcAft>
        <a:buClr>
          <a:srgbClr val="000000"/>
        </a:buClr>
        <a:buSzPct val="100000"/>
        <a:buBlip>
          <a:blip r:embed="rId22"/>
        </a:buBlip>
        <a:defRPr sz="2200">
          <a:solidFill>
            <a:srgbClr val="000000"/>
          </a:solidFill>
          <a:latin typeface="+mn-lt"/>
          <a:ea typeface="+mn-ea"/>
          <a:cs typeface="Arial" panose="020B0604020202020204" pitchFamily="34" charset="0"/>
        </a:defRPr>
      </a:lvl1pPr>
      <a:lvl2pPr marL="673930" indent="-259204" algn="l" defTabSz="325445" rtl="0" eaLnBrk="1" fontAlgn="base" hangingPunct="1">
        <a:lnSpc>
          <a:spcPct val="93000"/>
        </a:lnSpc>
        <a:spcBef>
          <a:spcPct val="0"/>
        </a:spcBef>
        <a:spcAft>
          <a:spcPts val="1032"/>
        </a:spcAft>
        <a:buClr>
          <a:srgbClr val="000000"/>
        </a:buClr>
        <a:buSzPct val="100000"/>
        <a:buBlip>
          <a:blip r:embed="rId22"/>
        </a:buBlip>
        <a:defRPr sz="2000">
          <a:solidFill>
            <a:srgbClr val="000000"/>
          </a:solidFill>
          <a:latin typeface="+mn-lt"/>
          <a:cs typeface="Arial" panose="020B0604020202020204" pitchFamily="34" charset="0"/>
        </a:defRPr>
      </a:lvl2pPr>
      <a:lvl3pPr marL="1036815" indent="-207363" algn="l" defTabSz="325445" rtl="0" eaLnBrk="1" fontAlgn="base" hangingPunct="1">
        <a:lnSpc>
          <a:spcPct val="93000"/>
        </a:lnSpc>
        <a:spcBef>
          <a:spcPct val="0"/>
        </a:spcBef>
        <a:spcAft>
          <a:spcPts val="771"/>
        </a:spcAft>
        <a:buClr>
          <a:schemeClr val="accent1"/>
        </a:buClr>
        <a:buSzPct val="100000"/>
        <a:buFont typeface="Arial" pitchFamily="34" charset="0"/>
        <a:buChar char="●"/>
        <a:defRPr>
          <a:solidFill>
            <a:srgbClr val="000000"/>
          </a:solidFill>
          <a:latin typeface="+mn-lt"/>
          <a:cs typeface="Arial" panose="020B0604020202020204" pitchFamily="34" charset="0"/>
        </a:defRPr>
      </a:lvl3pPr>
      <a:lvl4pPr marL="1451541" indent="-207363" algn="l" defTabSz="325445" rtl="0" eaLnBrk="1" fontAlgn="base" hangingPunct="1">
        <a:lnSpc>
          <a:spcPct val="93000"/>
        </a:lnSpc>
        <a:spcBef>
          <a:spcPct val="0"/>
        </a:spcBef>
        <a:spcAft>
          <a:spcPts val="522"/>
        </a:spcAft>
        <a:buClr>
          <a:schemeClr val="accent1"/>
        </a:buClr>
        <a:buSzPct val="100000"/>
        <a:buFont typeface="Arial" pitchFamily="34" charset="0"/>
        <a:buChar char="●"/>
        <a:defRPr sz="1600">
          <a:solidFill>
            <a:srgbClr val="000000"/>
          </a:solidFill>
          <a:latin typeface="+mn-lt"/>
          <a:cs typeface="Arial" panose="020B0604020202020204" pitchFamily="34" charset="0"/>
        </a:defRPr>
      </a:lvl4pPr>
      <a:lvl5pPr marL="1866268" indent="-207363" algn="l" defTabSz="325445" rtl="0" eaLnBrk="1" fontAlgn="base" hangingPunct="1">
        <a:lnSpc>
          <a:spcPct val="93000"/>
        </a:lnSpc>
        <a:spcBef>
          <a:spcPct val="0"/>
        </a:spcBef>
        <a:spcAft>
          <a:spcPts val="261"/>
        </a:spcAft>
        <a:buClr>
          <a:schemeClr val="accent1"/>
        </a:buClr>
        <a:buSzPct val="100000"/>
        <a:buFont typeface="Wingdings" pitchFamily="2" charset="2"/>
        <a:buChar char="Ø"/>
        <a:defRPr sz="1600">
          <a:solidFill>
            <a:srgbClr val="000000"/>
          </a:solidFill>
          <a:latin typeface="+mn-lt"/>
          <a:cs typeface="Arial" panose="020B0604020202020204" pitchFamily="34" charset="0"/>
        </a:defRPr>
      </a:lvl5pPr>
      <a:lvl6pPr marL="2280994"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6pPr>
      <a:lvl7pPr marL="2695720"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7pPr>
      <a:lvl8pPr marL="3110446"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8pPr>
      <a:lvl9pPr marL="3525172"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9pPr>
    </p:bodyStyle>
    <p:otherStyle>
      <a:defPPr>
        <a:defRPr lang="de-DE"/>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7"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7.gif"/><Relationship Id="rId5" Type="http://schemas.openxmlformats.org/officeDocument/2006/relationships/image" Target="../media/image4.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gif"/><Relationship Id="rId5" Type="http://schemas.openxmlformats.org/officeDocument/2006/relationships/image" Target="../media/image4.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1674000" y="4164690"/>
            <a:ext cx="5796000" cy="1550309"/>
          </a:xfrm>
        </p:spPr>
        <p:txBody>
          <a:bodyPr/>
          <a:lstStyle/>
          <a:p>
            <a:r>
              <a:rPr lang="es-ES" dirty="0"/>
              <a:t>NERIS Workshop 2019</a:t>
            </a:r>
          </a:p>
          <a:p>
            <a:r>
              <a:rPr lang="es-ES" dirty="0"/>
              <a:t>3-5 </a:t>
            </a:r>
            <a:r>
              <a:rPr lang="es-ES" dirty="0" err="1"/>
              <a:t>April</a:t>
            </a:r>
            <a:r>
              <a:rPr lang="es-ES"/>
              <a:t> 2019</a:t>
            </a:r>
          </a:p>
          <a:p>
            <a:r>
              <a:rPr lang="es-ES"/>
              <a:t>Roskilde, </a:t>
            </a:r>
            <a:r>
              <a:rPr lang="es-ES" err="1"/>
              <a:t>Denmark</a:t>
            </a:r>
            <a:endParaRPr lang="es-ES"/>
          </a:p>
        </p:txBody>
      </p:sp>
      <p:sp>
        <p:nvSpPr>
          <p:cNvPr id="3" name="2 Título"/>
          <p:cNvSpPr>
            <a:spLocks noGrp="1"/>
          </p:cNvSpPr>
          <p:nvPr>
            <p:ph type="ctrTitle"/>
          </p:nvPr>
        </p:nvSpPr>
        <p:spPr>
          <a:xfrm>
            <a:off x="288758" y="1979068"/>
            <a:ext cx="8674768" cy="1952845"/>
          </a:xfrm>
        </p:spPr>
        <p:txBody>
          <a:bodyPr/>
          <a:lstStyle/>
          <a:p>
            <a:r>
              <a:rPr lang="fr-FR" err="1"/>
              <a:t>Involvement</a:t>
            </a:r>
            <a:r>
              <a:rPr lang="fr-FR"/>
              <a:t> of French </a:t>
            </a:r>
            <a:r>
              <a:rPr lang="fr-FR" err="1"/>
              <a:t>stakeholders</a:t>
            </a:r>
            <a:r>
              <a:rPr lang="fr-FR"/>
              <a:t> in the </a:t>
            </a:r>
            <a:r>
              <a:rPr lang="fr-FR" err="1"/>
              <a:t>decision-making</a:t>
            </a:r>
            <a:r>
              <a:rPr lang="fr-FR"/>
              <a:t> </a:t>
            </a:r>
            <a:r>
              <a:rPr lang="fr-FR" err="1"/>
              <a:t>process</a:t>
            </a:r>
            <a:r>
              <a:rPr lang="fr-FR"/>
              <a:t> in the </a:t>
            </a:r>
            <a:r>
              <a:rPr lang="fr-FR" err="1"/>
              <a:t>context</a:t>
            </a:r>
            <a:r>
              <a:rPr lang="fr-FR"/>
              <a:t> of </a:t>
            </a:r>
            <a:r>
              <a:rPr lang="fr-FR" err="1"/>
              <a:t>uncertainties</a:t>
            </a:r>
            <a:endParaRPr lang="en-GB" sz="3600"/>
          </a:p>
        </p:txBody>
      </p:sp>
      <p:sp>
        <p:nvSpPr>
          <p:cNvPr id="4" name="1 Subtítulo"/>
          <p:cNvSpPr txBox="1">
            <a:spLocks/>
          </p:cNvSpPr>
          <p:nvPr/>
        </p:nvSpPr>
        <p:spPr bwMode="auto">
          <a:xfrm>
            <a:off x="288758" y="5931566"/>
            <a:ext cx="8674768" cy="613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28398" dir="1593903" algn="ctr" rotWithShape="0">
                    <a:srgbClr val="C0C0C0"/>
                  </a:outerShdw>
                </a:effectLst>
              </a14:hiddenEffects>
            </a:ext>
          </a:extLst>
        </p:spPr>
        <p:txBody>
          <a:bodyPr vert="horz" wrap="square" lIns="0" tIns="19201" rIns="0" bIns="0" numCol="1" anchor="t" anchorCtr="0" compatLnSpc="1">
            <a:prstTxWarp prst="textNoShape">
              <a:avLst/>
            </a:prstTxWarp>
          </a:bodyPr>
          <a:lstStyle>
            <a:lvl1pPr marL="0" indent="0" algn="ctr" defTabSz="325445" rtl="0" eaLnBrk="1" fontAlgn="base" hangingPunct="1">
              <a:lnSpc>
                <a:spcPct val="93000"/>
              </a:lnSpc>
              <a:spcBef>
                <a:spcPct val="0"/>
              </a:spcBef>
              <a:spcAft>
                <a:spcPts val="1293"/>
              </a:spcAft>
              <a:buClr>
                <a:srgbClr val="000000"/>
              </a:buClr>
              <a:buSzPct val="100000"/>
              <a:buFontTx/>
              <a:buNone/>
              <a:defRPr sz="2000" b="0" smtClean="0">
                <a:solidFill>
                  <a:schemeClr val="accent1">
                    <a:lumMod val="50000"/>
                  </a:schemeClr>
                </a:solidFill>
                <a:latin typeface="Futura Md BT" pitchFamily="34" charset="0"/>
                <a:ea typeface="+mn-ea"/>
                <a:cs typeface="Arial" panose="020B0604020202020204" pitchFamily="34" charset="0"/>
              </a:defRPr>
            </a:lvl1pPr>
            <a:lvl2pPr marL="673930" indent="-259204" algn="l" defTabSz="325445" rtl="0" eaLnBrk="1" fontAlgn="base" hangingPunct="1">
              <a:lnSpc>
                <a:spcPct val="93000"/>
              </a:lnSpc>
              <a:spcBef>
                <a:spcPct val="0"/>
              </a:spcBef>
              <a:spcAft>
                <a:spcPts val="1032"/>
              </a:spcAft>
              <a:buClr>
                <a:srgbClr val="000000"/>
              </a:buClr>
              <a:buSzPct val="100000"/>
              <a:buBlip>
                <a:blip r:embed="rId2"/>
              </a:buBlip>
              <a:defRPr sz="2000">
                <a:solidFill>
                  <a:srgbClr val="000000"/>
                </a:solidFill>
                <a:latin typeface="+mn-lt"/>
                <a:cs typeface="Arial" panose="020B0604020202020204" pitchFamily="34" charset="0"/>
              </a:defRPr>
            </a:lvl2pPr>
            <a:lvl3pPr marL="1036815" indent="-207363" algn="l" defTabSz="325445" rtl="0" eaLnBrk="1" fontAlgn="base" hangingPunct="1">
              <a:lnSpc>
                <a:spcPct val="93000"/>
              </a:lnSpc>
              <a:spcBef>
                <a:spcPct val="0"/>
              </a:spcBef>
              <a:spcAft>
                <a:spcPts val="771"/>
              </a:spcAft>
              <a:buClr>
                <a:schemeClr val="accent1"/>
              </a:buClr>
              <a:buSzPct val="100000"/>
              <a:buFont typeface="Arial" pitchFamily="34" charset="0"/>
              <a:buChar char="●"/>
              <a:defRPr>
                <a:solidFill>
                  <a:srgbClr val="000000"/>
                </a:solidFill>
                <a:latin typeface="+mn-lt"/>
                <a:cs typeface="Arial" panose="020B0604020202020204" pitchFamily="34" charset="0"/>
              </a:defRPr>
            </a:lvl3pPr>
            <a:lvl4pPr marL="1451541" indent="-207363" algn="l" defTabSz="325445" rtl="0" eaLnBrk="1" fontAlgn="base" hangingPunct="1">
              <a:lnSpc>
                <a:spcPct val="93000"/>
              </a:lnSpc>
              <a:spcBef>
                <a:spcPct val="0"/>
              </a:spcBef>
              <a:spcAft>
                <a:spcPts val="522"/>
              </a:spcAft>
              <a:buClr>
                <a:schemeClr val="accent1"/>
              </a:buClr>
              <a:buSzPct val="100000"/>
              <a:buFont typeface="Arial" pitchFamily="34" charset="0"/>
              <a:buChar char="●"/>
              <a:defRPr sz="1600">
                <a:solidFill>
                  <a:srgbClr val="000000"/>
                </a:solidFill>
                <a:latin typeface="+mn-lt"/>
                <a:cs typeface="Arial" panose="020B0604020202020204" pitchFamily="34" charset="0"/>
              </a:defRPr>
            </a:lvl4pPr>
            <a:lvl5pPr marL="1866268" indent="-207363" algn="l" defTabSz="325445" rtl="0" eaLnBrk="1" fontAlgn="base" hangingPunct="1">
              <a:lnSpc>
                <a:spcPct val="93000"/>
              </a:lnSpc>
              <a:spcBef>
                <a:spcPct val="0"/>
              </a:spcBef>
              <a:spcAft>
                <a:spcPts val="261"/>
              </a:spcAft>
              <a:buClr>
                <a:schemeClr val="accent1"/>
              </a:buClr>
              <a:buSzPct val="100000"/>
              <a:buFont typeface="Wingdings" pitchFamily="2" charset="2"/>
              <a:buChar char="Ø"/>
              <a:defRPr sz="1600">
                <a:solidFill>
                  <a:srgbClr val="000000"/>
                </a:solidFill>
                <a:latin typeface="+mn-lt"/>
                <a:cs typeface="Arial" panose="020B0604020202020204" pitchFamily="34" charset="0"/>
              </a:defRPr>
            </a:lvl5pPr>
            <a:lvl6pPr marL="2280994"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6pPr>
            <a:lvl7pPr marL="2695720"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7pPr>
            <a:lvl8pPr marL="3110446"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8pPr>
            <a:lvl9pPr marL="3525172"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9pPr>
          </a:lstStyle>
          <a:p>
            <a:r>
              <a:rPr lang="es-ES" sz="1800" i="1" u="sng" kern="0"/>
              <a:t>Vanessa Durand</a:t>
            </a:r>
            <a:r>
              <a:rPr lang="es-ES" sz="1800" i="1" kern="0"/>
              <a:t>, Mélanie Maître, Pascal </a:t>
            </a:r>
            <a:r>
              <a:rPr lang="es-ES" sz="1800" i="1" kern="0" err="1"/>
              <a:t>Croüail</a:t>
            </a:r>
            <a:r>
              <a:rPr lang="es-ES" sz="1800" i="1" kern="0"/>
              <a:t>, Sylvie </a:t>
            </a:r>
            <a:r>
              <a:rPr lang="es-ES" sz="1800" i="1" kern="0" err="1"/>
              <a:t>Charron</a:t>
            </a:r>
            <a:r>
              <a:rPr lang="es-ES" sz="1800" i="1" kern="0"/>
              <a:t>, </a:t>
            </a:r>
            <a:r>
              <a:rPr lang="es-ES" sz="1800" i="1" kern="0" err="1"/>
              <a:t>Sylvain</a:t>
            </a:r>
            <a:r>
              <a:rPr lang="es-ES" sz="1800" i="1" kern="0"/>
              <a:t> </a:t>
            </a:r>
            <a:r>
              <a:rPr lang="es-ES" sz="1800" i="1" kern="0" err="1"/>
              <a:t>Andresz</a:t>
            </a:r>
            <a:r>
              <a:rPr lang="es-ES" sz="1800" i="1" kern="0"/>
              <a:t> et Thierry Schneider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42F27A86-3EBD-484D-B899-C8EAC5B43362}" type="slidenum">
              <a:rPr lang="es-ES" smtClean="0"/>
              <a:pPr/>
              <a:t>10</a:t>
            </a:fld>
            <a:endParaRPr lang="es-ES"/>
          </a:p>
        </p:txBody>
      </p:sp>
      <p:sp>
        <p:nvSpPr>
          <p:cNvPr id="8" name="Espace réservé du contenu 2">
            <a:extLst>
              <a:ext uri="{FF2B5EF4-FFF2-40B4-BE49-F238E27FC236}">
                <a16:creationId xmlns:a16="http://schemas.microsoft.com/office/drawing/2014/main" xmlns="" id="{8BB1803F-95C6-9643-98E0-BA01B842D906}"/>
              </a:ext>
            </a:extLst>
          </p:cNvPr>
          <p:cNvSpPr>
            <a:spLocks noGrp="1"/>
          </p:cNvSpPr>
          <p:nvPr/>
        </p:nvSpPr>
        <p:spPr bwMode="auto">
          <a:xfrm>
            <a:off x="98647" y="1306810"/>
            <a:ext cx="9107892" cy="47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FontTx/>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3"/>
              </a:buBlip>
              <a:defRPr>
                <a:solidFill>
                  <a:schemeClr val="tx1"/>
                </a:solidFill>
                <a:latin typeface="+mn-lt"/>
              </a:defRPr>
            </a:lvl2pPr>
            <a:lvl3pPr marL="1209675" indent="-276225" algn="l" rtl="0" eaLnBrk="1" fontAlgn="base" hangingPunct="1">
              <a:spcBef>
                <a:spcPct val="20000"/>
              </a:spcBef>
              <a:spcAft>
                <a:spcPct val="0"/>
              </a:spcAft>
              <a:buFontTx/>
              <a:buBlip>
                <a:blip r:embed="rId3"/>
              </a:buBlip>
              <a:defRPr sz="1600">
                <a:solidFill>
                  <a:schemeClr val="tx1"/>
                </a:solidFill>
                <a:latin typeface="+mn-lt"/>
              </a:defRPr>
            </a:lvl3pPr>
            <a:lvl4pPr marL="1657350" indent="-276225" algn="l" rtl="0" eaLnBrk="1" fontAlgn="base" hangingPunct="1">
              <a:spcBef>
                <a:spcPct val="20000"/>
              </a:spcBef>
              <a:spcAft>
                <a:spcPct val="0"/>
              </a:spcAft>
              <a:buFontTx/>
              <a:buBlip>
                <a:blip r:embed="rId3"/>
              </a:buBlip>
              <a:defRPr sz="1600">
                <a:solidFill>
                  <a:schemeClr val="tx1"/>
                </a:solidFill>
                <a:latin typeface="+mn-lt"/>
              </a:defRPr>
            </a:lvl4pPr>
            <a:lvl5pPr marL="2095500" indent="-276225" algn="l" rtl="0" eaLnBrk="1" fontAlgn="base" hangingPunct="1">
              <a:spcBef>
                <a:spcPct val="20000"/>
              </a:spcBef>
              <a:spcAft>
                <a:spcPct val="0"/>
              </a:spcAft>
              <a:buFontTx/>
              <a:buBlip>
                <a:blip r:embed="rId3"/>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4"/>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4"/>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4"/>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4"/>
              </a:buBlip>
              <a:defRPr sz="1400">
                <a:solidFill>
                  <a:schemeClr val="tx1"/>
                </a:solidFill>
                <a:latin typeface="+mn-lt"/>
              </a:defRPr>
            </a:lvl9pPr>
          </a:lstStyle>
          <a:p>
            <a:pPr marL="0" indent="0" algn="ctr" eaLnBrk="0" hangingPunct="0">
              <a:spcBef>
                <a:spcPct val="0"/>
              </a:spcBef>
              <a:buNone/>
            </a:pPr>
            <a:r>
              <a:rPr lang="fr-FR" sz="1500">
                <a:solidFill>
                  <a:srgbClr val="008080"/>
                </a:solidFill>
                <a:latin typeface="Arial" pitchFamily="34" charset="0"/>
              </a:rPr>
              <a:t>1/ </a:t>
            </a:r>
            <a:r>
              <a:rPr lang="fr-FR" sz="1500" err="1">
                <a:solidFill>
                  <a:srgbClr val="008080"/>
                </a:solidFill>
                <a:latin typeface="Arial" pitchFamily="34" charset="0"/>
              </a:rPr>
              <a:t>Uncertainties</a:t>
            </a:r>
            <a:r>
              <a:rPr lang="fr-FR" sz="1500">
                <a:solidFill>
                  <a:srgbClr val="008080"/>
                </a:solidFill>
                <a:latin typeface="Arial" pitchFamily="34" charset="0"/>
              </a:rPr>
              <a:t> </a:t>
            </a:r>
            <a:r>
              <a:rPr lang="fr-FR" sz="1500" err="1">
                <a:solidFill>
                  <a:srgbClr val="008080"/>
                </a:solidFill>
                <a:latin typeface="Arial" pitchFamily="34" charset="0"/>
              </a:rPr>
              <a:t>associated</a:t>
            </a:r>
            <a:r>
              <a:rPr lang="fr-FR" sz="1500">
                <a:solidFill>
                  <a:srgbClr val="008080"/>
                </a:solidFill>
                <a:latin typeface="Arial" pitchFamily="34" charset="0"/>
              </a:rPr>
              <a:t> </a:t>
            </a:r>
            <a:r>
              <a:rPr lang="fr-FR" sz="1500" err="1">
                <a:solidFill>
                  <a:srgbClr val="008080"/>
                </a:solidFill>
                <a:latin typeface="Arial" pitchFamily="34" charset="0"/>
              </a:rPr>
              <a:t>with</a:t>
            </a:r>
            <a:r>
              <a:rPr lang="fr-FR" sz="1500">
                <a:solidFill>
                  <a:srgbClr val="008080"/>
                </a:solidFill>
                <a:latin typeface="Arial" pitchFamily="34" charset="0"/>
              </a:rPr>
              <a:t> the production of information (</a:t>
            </a:r>
            <a:r>
              <a:rPr lang="fr-FR" sz="1500" err="1">
                <a:solidFill>
                  <a:srgbClr val="008080"/>
                </a:solidFill>
                <a:latin typeface="Arial" pitchFamily="34" charset="0"/>
              </a:rPr>
              <a:t>external</a:t>
            </a:r>
            <a:r>
              <a:rPr lang="fr-FR" sz="1500">
                <a:solidFill>
                  <a:srgbClr val="008080"/>
                </a:solidFill>
                <a:latin typeface="Arial" pitchFamily="34" charset="0"/>
              </a:rPr>
              <a:t> </a:t>
            </a:r>
            <a:r>
              <a:rPr lang="fr-FR" sz="1500" err="1">
                <a:solidFill>
                  <a:srgbClr val="008080"/>
                </a:solidFill>
                <a:latin typeface="Arial" pitchFamily="34" charset="0"/>
              </a:rPr>
              <a:t>uncertainties</a:t>
            </a:r>
            <a:r>
              <a:rPr lang="fr-FR" sz="1500">
                <a:solidFill>
                  <a:srgbClr val="008080"/>
                </a:solidFill>
                <a:latin typeface="Arial" pitchFamily="34" charset="0"/>
              </a:rPr>
              <a:t>)</a:t>
            </a:r>
          </a:p>
          <a:p>
            <a:pPr lvl="1">
              <a:buClr>
                <a:schemeClr val="tx1"/>
              </a:buClr>
              <a:buFont typeface="Arial" panose="020B0604020202020204" pitchFamily="34" charset="0"/>
              <a:buChar char="•"/>
            </a:pPr>
            <a:endParaRPr lang="fr-FR">
              <a:latin typeface="Calibri Light" panose="020F0302020204030204" pitchFamily="34" charset="0"/>
              <a:cs typeface="Calibri Light" panose="020F0302020204030204" pitchFamily="34" charset="0"/>
            </a:endParaRPr>
          </a:p>
        </p:txBody>
      </p:sp>
      <p:sp>
        <p:nvSpPr>
          <p:cNvPr id="11" name="Rectangle 3"/>
          <p:cNvSpPr>
            <a:spLocks noGrp="1" noChangeArrowheads="1"/>
          </p:cNvSpPr>
          <p:nvPr>
            <p:ph idx="1"/>
          </p:nvPr>
        </p:nvSpPr>
        <p:spPr>
          <a:xfrm>
            <a:off x="224945" y="1729893"/>
            <a:ext cx="6978003" cy="2316340"/>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201" rIns="0" bIns="0" numCol="1" anchor="t" anchorCtr="0" compatLnSpc="1">
            <a:prstTxWarp prst="textNoShape">
              <a:avLst/>
            </a:prstTxWarp>
            <a:normAutofit/>
          </a:bodyPr>
          <a:lstStyle/>
          <a:p>
            <a:r>
              <a:rPr lang="en-US" sz="1600"/>
              <a:t>Stochastic, epistemological, judgmental, computational, modelling uncertainties</a:t>
            </a:r>
          </a:p>
          <a:p>
            <a:pPr lvl="1"/>
            <a:r>
              <a:rPr lang="en-US" sz="1400">
                <a:ea typeface="+mn-ea"/>
              </a:rPr>
              <a:t>“What is the level of reliability of the probability maps?</a:t>
            </a:r>
          </a:p>
          <a:p>
            <a:pPr lvl="1"/>
            <a:r>
              <a:rPr lang="en-US" sz="1400">
                <a:ea typeface="+mn-ea"/>
              </a:rPr>
              <a:t>What if the release occurs during a longer time frame?</a:t>
            </a:r>
          </a:p>
          <a:p>
            <a:pPr lvl="1"/>
            <a:r>
              <a:rPr lang="en-US" sz="1400">
                <a:ea typeface="+mn-ea"/>
              </a:rPr>
              <a:t>How do you consider the meteorological forecast (wind)?</a:t>
            </a:r>
          </a:p>
          <a:p>
            <a:pPr lvl="1"/>
            <a:r>
              <a:rPr lang="en-GB" sz="1400"/>
              <a:t>What is the level of reliability of the measurements? What is the level of conservatism?</a:t>
            </a:r>
            <a:r>
              <a:rPr lang="en-US" sz="1400">
                <a:ea typeface="+mn-ea"/>
              </a:rPr>
              <a:t>”</a:t>
            </a:r>
          </a:p>
          <a:p>
            <a:endParaRPr lang="en-US" sz="1900"/>
          </a:p>
          <a:p>
            <a:endParaRPr lang="es-ES" sz="1900"/>
          </a:p>
        </p:txBody>
      </p:sp>
      <p:sp>
        <p:nvSpPr>
          <p:cNvPr id="16" name="Titre 1"/>
          <p:cNvSpPr>
            <a:spLocks noGrp="1"/>
          </p:cNvSpPr>
          <p:nvPr>
            <p:ph type="title"/>
          </p:nvPr>
        </p:nvSpPr>
        <p:spPr>
          <a:xfrm>
            <a:off x="1940735" y="232638"/>
            <a:ext cx="6239704" cy="848834"/>
          </a:xfrm>
        </p:spPr>
        <p:txBody>
          <a:bodyPr/>
          <a:lstStyle/>
          <a:p>
            <a:pPr algn="ctr"/>
            <a:r>
              <a:rPr lang="fr-FR" dirty="0" err="1"/>
              <a:t>Results</a:t>
            </a:r>
            <a:r>
              <a:rPr lang="fr-FR" dirty="0"/>
              <a:t> </a:t>
            </a:r>
            <a:r>
              <a:rPr lang="fr-FR" dirty="0" err="1"/>
              <a:t>analysis</a:t>
            </a:r>
            <a:r>
              <a:rPr lang="fr-FR" dirty="0"/>
              <a:t> and </a:t>
            </a:r>
            <a:r>
              <a:rPr lang="fr-FR" dirty="0"/>
              <a:t>main </a:t>
            </a:r>
            <a:r>
              <a:rPr lang="fr-FR" dirty="0" err="1"/>
              <a:t>identified</a:t>
            </a:r>
            <a:r>
              <a:rPr lang="fr-FR" dirty="0"/>
              <a:t> </a:t>
            </a:r>
            <a:r>
              <a:rPr lang="fr-FR" dirty="0"/>
              <a:t>issues </a:t>
            </a:r>
            <a:r>
              <a:rPr lang="fr-FR" dirty="0"/>
              <a:t>(2/5)</a:t>
            </a:r>
          </a:p>
        </p:txBody>
      </p:sp>
      <p:sp>
        <p:nvSpPr>
          <p:cNvPr id="17" name="Espace réservé du contenu 2">
            <a:extLst>
              <a:ext uri="{FF2B5EF4-FFF2-40B4-BE49-F238E27FC236}">
                <a16:creationId xmlns:a16="http://schemas.microsoft.com/office/drawing/2014/main" xmlns="" id="{8BB1803F-95C6-9643-98E0-BA01B842D906}"/>
              </a:ext>
            </a:extLst>
          </p:cNvPr>
          <p:cNvSpPr>
            <a:spLocks noGrp="1"/>
          </p:cNvSpPr>
          <p:nvPr/>
        </p:nvSpPr>
        <p:spPr bwMode="auto">
          <a:xfrm>
            <a:off x="98648" y="3671281"/>
            <a:ext cx="9107891" cy="47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FontTx/>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3"/>
              </a:buBlip>
              <a:defRPr>
                <a:solidFill>
                  <a:schemeClr val="tx1"/>
                </a:solidFill>
                <a:latin typeface="+mn-lt"/>
              </a:defRPr>
            </a:lvl2pPr>
            <a:lvl3pPr marL="1209675" indent="-276225" algn="l" rtl="0" eaLnBrk="1" fontAlgn="base" hangingPunct="1">
              <a:spcBef>
                <a:spcPct val="20000"/>
              </a:spcBef>
              <a:spcAft>
                <a:spcPct val="0"/>
              </a:spcAft>
              <a:buFontTx/>
              <a:buBlip>
                <a:blip r:embed="rId3"/>
              </a:buBlip>
              <a:defRPr sz="1600">
                <a:solidFill>
                  <a:schemeClr val="tx1"/>
                </a:solidFill>
                <a:latin typeface="+mn-lt"/>
              </a:defRPr>
            </a:lvl3pPr>
            <a:lvl4pPr marL="1657350" indent="-276225" algn="l" rtl="0" eaLnBrk="1" fontAlgn="base" hangingPunct="1">
              <a:spcBef>
                <a:spcPct val="20000"/>
              </a:spcBef>
              <a:spcAft>
                <a:spcPct val="0"/>
              </a:spcAft>
              <a:buFontTx/>
              <a:buBlip>
                <a:blip r:embed="rId3"/>
              </a:buBlip>
              <a:defRPr sz="1600">
                <a:solidFill>
                  <a:schemeClr val="tx1"/>
                </a:solidFill>
                <a:latin typeface="+mn-lt"/>
              </a:defRPr>
            </a:lvl4pPr>
            <a:lvl5pPr marL="2095500" indent="-276225" algn="l" rtl="0" eaLnBrk="1" fontAlgn="base" hangingPunct="1">
              <a:spcBef>
                <a:spcPct val="20000"/>
              </a:spcBef>
              <a:spcAft>
                <a:spcPct val="0"/>
              </a:spcAft>
              <a:buFontTx/>
              <a:buBlip>
                <a:blip r:embed="rId3"/>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4"/>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4"/>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4"/>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4"/>
              </a:buBlip>
              <a:defRPr sz="1400">
                <a:solidFill>
                  <a:schemeClr val="tx1"/>
                </a:solidFill>
                <a:latin typeface="+mn-lt"/>
              </a:defRPr>
            </a:lvl9pPr>
          </a:lstStyle>
          <a:p>
            <a:pPr marL="0" indent="0" algn="ctr" eaLnBrk="0" hangingPunct="0">
              <a:spcBef>
                <a:spcPct val="0"/>
              </a:spcBef>
              <a:buNone/>
            </a:pPr>
            <a:r>
              <a:rPr lang="fr-FR" sz="1500">
                <a:solidFill>
                  <a:srgbClr val="008080"/>
                </a:solidFill>
                <a:latin typeface="Arial" pitchFamily="34" charset="0"/>
              </a:rPr>
              <a:t>2/ </a:t>
            </a:r>
            <a:r>
              <a:rPr lang="en-US" sz="1500">
                <a:solidFill>
                  <a:srgbClr val="008080"/>
                </a:solidFill>
                <a:latin typeface="Arial" pitchFamily="34" charset="0"/>
              </a:rPr>
              <a:t>Uncertainties associated with the use of information (internal information)</a:t>
            </a:r>
          </a:p>
          <a:p>
            <a:pPr lvl="1">
              <a:buClr>
                <a:schemeClr val="tx1"/>
              </a:buClr>
              <a:buFont typeface="Arial" panose="020B0604020202020204" pitchFamily="34" charset="0"/>
              <a:buChar char="•"/>
            </a:pPr>
            <a:endParaRPr lang="fr-FR">
              <a:latin typeface="Calibri Light" panose="020F0302020204030204" pitchFamily="34" charset="0"/>
              <a:cs typeface="Calibri Light" panose="020F0302020204030204" pitchFamily="34" charset="0"/>
            </a:endParaRPr>
          </a:p>
        </p:txBody>
      </p:sp>
      <p:sp>
        <p:nvSpPr>
          <p:cNvPr id="18" name="Rectangle 3"/>
          <p:cNvSpPr txBox="1">
            <a:spLocks noChangeArrowheads="1"/>
          </p:cNvSpPr>
          <p:nvPr/>
        </p:nvSpPr>
        <p:spPr bwMode="auto">
          <a:xfrm>
            <a:off x="224944" y="4060603"/>
            <a:ext cx="8919055" cy="26084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201" rIns="0" bIns="0" numCol="1" anchor="t" anchorCtr="0" compatLnSpc="1">
            <a:prstTxWarp prst="textNoShape">
              <a:avLst/>
            </a:prstTxWarp>
            <a:normAutofit fontScale="85000" lnSpcReduction="20000"/>
          </a:bodyPr>
          <a:lstStyle>
            <a:lvl1pPr marL="311045" indent="-311045" algn="l" defTabSz="325445" rtl="0" eaLnBrk="1" fontAlgn="base" hangingPunct="1">
              <a:lnSpc>
                <a:spcPct val="93000"/>
              </a:lnSpc>
              <a:spcBef>
                <a:spcPct val="0"/>
              </a:spcBef>
              <a:spcAft>
                <a:spcPts val="1293"/>
              </a:spcAft>
              <a:buClr>
                <a:srgbClr val="000000"/>
              </a:buClr>
              <a:buSzPct val="100000"/>
              <a:buBlip>
                <a:blip r:embed="rId5"/>
              </a:buBlip>
              <a:defRPr sz="2200">
                <a:solidFill>
                  <a:schemeClr val="tx1"/>
                </a:solidFill>
                <a:latin typeface="+mn-lt"/>
                <a:ea typeface="+mn-ea"/>
                <a:cs typeface="Arial" panose="020B0604020202020204" pitchFamily="34" charset="0"/>
              </a:defRPr>
            </a:lvl1pPr>
            <a:lvl2pPr marL="673930" indent="-259204" algn="l" defTabSz="325445" rtl="0" eaLnBrk="1" fontAlgn="base" hangingPunct="1">
              <a:lnSpc>
                <a:spcPct val="93000"/>
              </a:lnSpc>
              <a:spcBef>
                <a:spcPct val="0"/>
              </a:spcBef>
              <a:spcAft>
                <a:spcPts val="1032"/>
              </a:spcAft>
              <a:buClr>
                <a:srgbClr val="000000"/>
              </a:buClr>
              <a:buSzPct val="100000"/>
              <a:buFontTx/>
              <a:buBlip>
                <a:blip r:embed="rId6"/>
              </a:buBlip>
              <a:defRPr sz="2000">
                <a:solidFill>
                  <a:schemeClr val="tx1"/>
                </a:solidFill>
                <a:latin typeface="+mn-lt"/>
                <a:cs typeface="Arial" panose="020B0604020202020204" pitchFamily="34" charset="0"/>
              </a:defRPr>
            </a:lvl2pPr>
            <a:lvl3pPr marL="1036815" indent="-207363" algn="l" defTabSz="325445" rtl="0" eaLnBrk="1" fontAlgn="base" hangingPunct="1">
              <a:lnSpc>
                <a:spcPct val="93000"/>
              </a:lnSpc>
              <a:spcBef>
                <a:spcPct val="0"/>
              </a:spcBef>
              <a:spcAft>
                <a:spcPts val="771"/>
              </a:spcAft>
              <a:buClr>
                <a:schemeClr val="accent1"/>
              </a:buClr>
              <a:buSzPct val="100000"/>
              <a:buFont typeface="Arial" pitchFamily="34" charset="0"/>
              <a:buChar char="●"/>
              <a:defRPr>
                <a:solidFill>
                  <a:schemeClr val="tx1"/>
                </a:solidFill>
                <a:latin typeface="+mn-lt"/>
                <a:cs typeface="Arial" panose="020B0604020202020204" pitchFamily="34" charset="0"/>
              </a:defRPr>
            </a:lvl3pPr>
            <a:lvl4pPr marL="1451541" indent="-207363" algn="l" defTabSz="325445" rtl="0" eaLnBrk="1" fontAlgn="base" hangingPunct="1">
              <a:lnSpc>
                <a:spcPct val="93000"/>
              </a:lnSpc>
              <a:spcBef>
                <a:spcPct val="0"/>
              </a:spcBef>
              <a:spcAft>
                <a:spcPts val="522"/>
              </a:spcAft>
              <a:buClr>
                <a:schemeClr val="accent1"/>
              </a:buClr>
              <a:buSzPct val="100000"/>
              <a:buFont typeface="Arial" pitchFamily="34" charset="0"/>
              <a:buChar char="●"/>
              <a:defRPr sz="1600">
                <a:solidFill>
                  <a:schemeClr val="tx1"/>
                </a:solidFill>
                <a:latin typeface="+mn-lt"/>
                <a:cs typeface="Arial" panose="020B0604020202020204" pitchFamily="34" charset="0"/>
              </a:defRPr>
            </a:lvl4pPr>
            <a:lvl5pPr marL="1866268" indent="-207363" algn="l" defTabSz="325445" rtl="0" eaLnBrk="1" fontAlgn="base" hangingPunct="1">
              <a:lnSpc>
                <a:spcPct val="93000"/>
              </a:lnSpc>
              <a:spcBef>
                <a:spcPct val="0"/>
              </a:spcBef>
              <a:spcAft>
                <a:spcPts val="261"/>
              </a:spcAft>
              <a:buClr>
                <a:schemeClr val="accent1"/>
              </a:buClr>
              <a:buSzPct val="100000"/>
              <a:buFont typeface="Wingdings" pitchFamily="2" charset="2"/>
              <a:buChar char="Ø"/>
              <a:defRPr sz="1600">
                <a:solidFill>
                  <a:schemeClr val="tx1"/>
                </a:solidFill>
                <a:latin typeface="+mn-lt"/>
                <a:cs typeface="Arial" panose="020B0604020202020204" pitchFamily="34" charset="0"/>
              </a:defRPr>
            </a:lvl5pPr>
            <a:lvl6pPr marL="2280994"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6pPr>
            <a:lvl7pPr marL="2695720"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7pPr>
            <a:lvl8pPr marL="3110446"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8pPr>
            <a:lvl9pPr marL="3525172"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9pPr>
          </a:lstStyle>
          <a:p>
            <a:pPr>
              <a:buFontTx/>
            </a:pPr>
            <a:r>
              <a:rPr lang="en-US" sz="1900" b="0" kern="0" dirty="0"/>
              <a:t>Uncertainties related to the decision itself – how to shape the strategy given the available information</a:t>
            </a:r>
          </a:p>
          <a:p>
            <a:pPr lvl="1"/>
            <a:r>
              <a:rPr lang="en-US" sz="1500" b="0" kern="0" dirty="0"/>
              <a:t>“When should we communicate about relocation? Is it when the results of the model are available or after a few days when the zoning is well established based on field measurements?”</a:t>
            </a:r>
          </a:p>
          <a:p>
            <a:pPr lvl="1"/>
            <a:r>
              <a:rPr lang="en-US" sz="1500" b="0" kern="0" dirty="0"/>
              <a:t>“Should we not wait for the first map of contamination based on field measurements?”</a:t>
            </a:r>
          </a:p>
          <a:p>
            <a:pPr lvl="1"/>
            <a:r>
              <a:rPr lang="en-US" sz="1500" b="0" kern="0" dirty="0"/>
              <a:t>“Should we consider other criteria (geographical, socio-economic) in addition to the radiological ones? How to put into balance these different criteria?”</a:t>
            </a:r>
          </a:p>
          <a:p>
            <a:pPr lvl="1"/>
            <a:r>
              <a:rPr lang="en-US" sz="1500" b="0" kern="0" dirty="0"/>
              <a:t>“Should we make a distinction between consumption and commercialization or link both?</a:t>
            </a:r>
          </a:p>
          <a:p>
            <a:pPr lvl="1"/>
            <a:r>
              <a:rPr lang="en-US" sz="1500" b="0" kern="0" dirty="0"/>
              <a:t>Where to put the higher protection: on food intended for commercialization or food intended for self-consumption?</a:t>
            </a:r>
          </a:p>
          <a:p>
            <a:pPr lvl="1"/>
            <a:r>
              <a:rPr lang="en-US" sz="1500" b="0" kern="0" dirty="0"/>
              <a:t>Which strategy to adopt? Create an extended restriction zone to be reduced progressively according to on-the-field measurements (“from big to small” approach) or instead, a small restriction zone that could be expanded if necessary (“step by step” approach)?”</a:t>
            </a:r>
          </a:p>
          <a:p>
            <a:pPr lvl="1"/>
            <a:endParaRPr lang="en-US" sz="1500" b="0" kern="0" dirty="0"/>
          </a:p>
        </p:txBody>
      </p:sp>
    </p:spTree>
    <p:extLst>
      <p:ext uri="{BB962C8B-B14F-4D97-AF65-F5344CB8AC3E}">
        <p14:creationId xmlns:p14="http://schemas.microsoft.com/office/powerpoint/2010/main" val="2412581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42F27A86-3EBD-484D-B899-C8EAC5B43362}" type="slidenum">
              <a:rPr lang="es-ES" smtClean="0"/>
              <a:pPr/>
              <a:t>11</a:t>
            </a:fld>
            <a:endParaRPr lang="es-ES"/>
          </a:p>
        </p:txBody>
      </p:sp>
      <p:sp>
        <p:nvSpPr>
          <p:cNvPr id="11" name="Rectangle 3"/>
          <p:cNvSpPr>
            <a:spLocks noGrp="1" noChangeArrowheads="1"/>
          </p:cNvSpPr>
          <p:nvPr>
            <p:ph idx="1"/>
          </p:nvPr>
        </p:nvSpPr>
        <p:spPr>
          <a:xfrm>
            <a:off x="170396" y="1674876"/>
            <a:ext cx="8973604" cy="5183124"/>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201" rIns="0" bIns="0" numCol="1" anchor="t" anchorCtr="0" compatLnSpc="1">
            <a:prstTxWarp prst="textNoShape">
              <a:avLst/>
            </a:prstTxWarp>
            <a:normAutofit lnSpcReduction="10000"/>
          </a:bodyPr>
          <a:lstStyle/>
          <a:p>
            <a:r>
              <a:rPr lang="en-US" sz="1600" dirty="0"/>
              <a:t>Uncertainties related to the governance</a:t>
            </a:r>
          </a:p>
          <a:p>
            <a:pPr lvl="1"/>
            <a:r>
              <a:rPr lang="en-US" sz="1400" dirty="0">
                <a:ea typeface="+mn-ea"/>
              </a:rPr>
              <a:t>“Taking into account the “Safety Contingency Plan” at communal level, is it possible that mayors decide evacuation by themselves?</a:t>
            </a:r>
          </a:p>
          <a:p>
            <a:pPr lvl="1"/>
            <a:r>
              <a:rPr lang="en-US" sz="1400" dirty="0">
                <a:ea typeface="+mn-ea"/>
              </a:rPr>
              <a:t>Will this strategy for evacuation, decided at local level, be validated by higher authorities? </a:t>
            </a:r>
          </a:p>
          <a:p>
            <a:pPr lvl="1"/>
            <a:r>
              <a:rPr lang="en-US" sz="1400" dirty="0">
                <a:ea typeface="+mn-ea"/>
              </a:rPr>
              <a:t>Will higher institutional actors/decision-makers change this strategy and implement a new one?</a:t>
            </a:r>
          </a:p>
          <a:p>
            <a:pPr lvl="1"/>
            <a:r>
              <a:rPr lang="en-US" sz="1400" dirty="0">
                <a:ea typeface="+mn-ea"/>
              </a:rPr>
              <a:t>Will this zoning for food restrictions be agreed and validated by higher authorities?”</a:t>
            </a:r>
          </a:p>
          <a:p>
            <a:r>
              <a:rPr lang="en-US" sz="1600" dirty="0"/>
              <a:t>Uncertainties related to communication issues</a:t>
            </a:r>
          </a:p>
          <a:p>
            <a:pPr lvl="1"/>
            <a:r>
              <a:rPr lang="en-US" sz="1400" dirty="0"/>
              <a:t>“Will prior communication (by social media, traditional media, etc.) able to broadcast the “right” messages and prevent panic?</a:t>
            </a:r>
          </a:p>
          <a:p>
            <a:pPr lvl="1"/>
            <a:r>
              <a:rPr lang="en-US" sz="1400" dirty="0"/>
              <a:t>Besides traditional media (TV, radio), what can be done to limit the spread of </a:t>
            </a:r>
            <a:r>
              <a:rPr lang="en-US" sz="1400" dirty="0" err="1"/>
              <a:t>rumours</a:t>
            </a:r>
            <a:r>
              <a:rPr lang="en-US" sz="1400" dirty="0"/>
              <a:t> and broadcast reliable information on the social media? </a:t>
            </a:r>
          </a:p>
          <a:p>
            <a:pPr lvl="1"/>
            <a:r>
              <a:rPr lang="en-US" sz="1400" dirty="0"/>
              <a:t>When should we communicate about relocation? When the results of the model are available or after a few days when the zoning is well established based on field measurements?”</a:t>
            </a:r>
          </a:p>
          <a:p>
            <a:pPr lvl="1"/>
            <a:r>
              <a:rPr lang="en-US" sz="1400" dirty="0"/>
              <a:t>“What are the best messages given the circumstances?</a:t>
            </a:r>
          </a:p>
          <a:p>
            <a:pPr lvl="1"/>
            <a:r>
              <a:rPr lang="en-US" sz="1400" dirty="0"/>
              <a:t>To what extend does the population understand the evacuation procedures and the doctrine?</a:t>
            </a:r>
          </a:p>
          <a:p>
            <a:pPr lvl="1"/>
            <a:r>
              <a:rPr lang="en-US" sz="1400" dirty="0"/>
              <a:t>How will the messages be understood?</a:t>
            </a:r>
          </a:p>
          <a:p>
            <a:pPr lvl="1"/>
            <a:r>
              <a:rPr lang="en-US" sz="1400" dirty="0"/>
              <a:t>What information is clear and concrete enough to reassure on the effectiveness of protective actions and provide support to the individuals according to their situation?”</a:t>
            </a:r>
          </a:p>
          <a:p>
            <a:endParaRPr lang="es-ES" sz="1600" dirty="0"/>
          </a:p>
        </p:txBody>
      </p:sp>
      <p:sp>
        <p:nvSpPr>
          <p:cNvPr id="12" name="Titre 1"/>
          <p:cNvSpPr>
            <a:spLocks noGrp="1"/>
          </p:cNvSpPr>
          <p:nvPr>
            <p:ph type="title"/>
          </p:nvPr>
        </p:nvSpPr>
        <p:spPr>
          <a:xfrm>
            <a:off x="1999728" y="232638"/>
            <a:ext cx="6102054" cy="848834"/>
          </a:xfrm>
        </p:spPr>
        <p:txBody>
          <a:bodyPr/>
          <a:lstStyle/>
          <a:p>
            <a:pPr algn="ctr"/>
            <a:r>
              <a:rPr lang="fr-FR" dirty="0" err="1"/>
              <a:t>Results</a:t>
            </a:r>
            <a:r>
              <a:rPr lang="fr-FR" dirty="0"/>
              <a:t> </a:t>
            </a:r>
            <a:r>
              <a:rPr lang="fr-FR" dirty="0" err="1"/>
              <a:t>analysis</a:t>
            </a:r>
            <a:r>
              <a:rPr lang="fr-FR" dirty="0"/>
              <a:t> and </a:t>
            </a:r>
            <a:r>
              <a:rPr lang="fr-FR" dirty="0"/>
              <a:t>main </a:t>
            </a:r>
            <a:r>
              <a:rPr lang="fr-FR" dirty="0" err="1"/>
              <a:t>identified</a:t>
            </a:r>
            <a:r>
              <a:rPr lang="fr-FR" dirty="0"/>
              <a:t> </a:t>
            </a:r>
            <a:r>
              <a:rPr lang="fr-FR" dirty="0"/>
              <a:t>issues (3/5</a:t>
            </a:r>
            <a:r>
              <a:rPr lang="fr-FR" dirty="0"/>
              <a:t>)</a:t>
            </a:r>
          </a:p>
        </p:txBody>
      </p:sp>
      <p:sp>
        <p:nvSpPr>
          <p:cNvPr id="13" name="Espace réservé du contenu 2">
            <a:extLst>
              <a:ext uri="{FF2B5EF4-FFF2-40B4-BE49-F238E27FC236}">
                <a16:creationId xmlns:a16="http://schemas.microsoft.com/office/drawing/2014/main" xmlns="" id="{8BB1803F-95C6-9643-98E0-BA01B842D906}"/>
              </a:ext>
            </a:extLst>
          </p:cNvPr>
          <p:cNvSpPr>
            <a:spLocks noGrp="1"/>
          </p:cNvSpPr>
          <p:nvPr/>
        </p:nvSpPr>
        <p:spPr bwMode="auto">
          <a:xfrm>
            <a:off x="98648" y="1306033"/>
            <a:ext cx="9107891" cy="474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FontTx/>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3"/>
              </a:buBlip>
              <a:defRPr>
                <a:solidFill>
                  <a:schemeClr val="tx1"/>
                </a:solidFill>
                <a:latin typeface="+mn-lt"/>
              </a:defRPr>
            </a:lvl2pPr>
            <a:lvl3pPr marL="1209675" indent="-276225" algn="l" rtl="0" eaLnBrk="1" fontAlgn="base" hangingPunct="1">
              <a:spcBef>
                <a:spcPct val="20000"/>
              </a:spcBef>
              <a:spcAft>
                <a:spcPct val="0"/>
              </a:spcAft>
              <a:buFontTx/>
              <a:buBlip>
                <a:blip r:embed="rId3"/>
              </a:buBlip>
              <a:defRPr sz="1600">
                <a:solidFill>
                  <a:schemeClr val="tx1"/>
                </a:solidFill>
                <a:latin typeface="+mn-lt"/>
              </a:defRPr>
            </a:lvl3pPr>
            <a:lvl4pPr marL="1657350" indent="-276225" algn="l" rtl="0" eaLnBrk="1" fontAlgn="base" hangingPunct="1">
              <a:spcBef>
                <a:spcPct val="20000"/>
              </a:spcBef>
              <a:spcAft>
                <a:spcPct val="0"/>
              </a:spcAft>
              <a:buFontTx/>
              <a:buBlip>
                <a:blip r:embed="rId3"/>
              </a:buBlip>
              <a:defRPr sz="1600">
                <a:solidFill>
                  <a:schemeClr val="tx1"/>
                </a:solidFill>
                <a:latin typeface="+mn-lt"/>
              </a:defRPr>
            </a:lvl4pPr>
            <a:lvl5pPr marL="2095500" indent="-276225" algn="l" rtl="0" eaLnBrk="1" fontAlgn="base" hangingPunct="1">
              <a:spcBef>
                <a:spcPct val="20000"/>
              </a:spcBef>
              <a:spcAft>
                <a:spcPct val="0"/>
              </a:spcAft>
              <a:buFontTx/>
              <a:buBlip>
                <a:blip r:embed="rId3"/>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4"/>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4"/>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4"/>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4"/>
              </a:buBlip>
              <a:defRPr sz="1400">
                <a:solidFill>
                  <a:schemeClr val="tx1"/>
                </a:solidFill>
                <a:latin typeface="+mn-lt"/>
              </a:defRPr>
            </a:lvl9pPr>
          </a:lstStyle>
          <a:p>
            <a:pPr marL="0" indent="0" algn="ctr" eaLnBrk="0" hangingPunct="0">
              <a:spcBef>
                <a:spcPct val="0"/>
              </a:spcBef>
              <a:buNone/>
            </a:pPr>
            <a:r>
              <a:rPr lang="fr-FR" sz="1500">
                <a:solidFill>
                  <a:srgbClr val="008080"/>
                </a:solidFill>
                <a:latin typeface="Arial" pitchFamily="34" charset="0"/>
              </a:rPr>
              <a:t>2/ </a:t>
            </a:r>
            <a:r>
              <a:rPr lang="en-US" sz="1500">
                <a:solidFill>
                  <a:srgbClr val="008080"/>
                </a:solidFill>
                <a:latin typeface="Arial" pitchFamily="34" charset="0"/>
              </a:rPr>
              <a:t>Uncertainties associated with the use of information (internal information)</a:t>
            </a:r>
          </a:p>
        </p:txBody>
      </p:sp>
    </p:spTree>
    <p:extLst>
      <p:ext uri="{BB962C8B-B14F-4D97-AF65-F5344CB8AC3E}">
        <p14:creationId xmlns:p14="http://schemas.microsoft.com/office/powerpoint/2010/main" val="107477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42F27A86-3EBD-484D-B899-C8EAC5B43362}" type="slidenum">
              <a:rPr lang="es-ES" smtClean="0"/>
              <a:pPr/>
              <a:t>12</a:t>
            </a:fld>
            <a:endParaRPr lang="es-ES"/>
          </a:p>
        </p:txBody>
      </p:sp>
      <p:sp>
        <p:nvSpPr>
          <p:cNvPr id="11" name="Rectangle 3"/>
          <p:cNvSpPr>
            <a:spLocks noGrp="1" noChangeArrowheads="1"/>
          </p:cNvSpPr>
          <p:nvPr>
            <p:ph idx="1"/>
          </p:nvPr>
        </p:nvSpPr>
        <p:spPr>
          <a:xfrm>
            <a:off x="178308" y="1532238"/>
            <a:ext cx="8965692" cy="4935618"/>
          </a:xfrm>
        </p:spPr>
        <p:txBody>
          <a:bodyPr>
            <a:normAutofit fontScale="92500" lnSpcReduction="10000"/>
          </a:bodyPr>
          <a:lstStyle/>
          <a:p>
            <a:r>
              <a:rPr lang="en-US" sz="1700"/>
              <a:t>Social acceptance – </a:t>
            </a:r>
            <a:r>
              <a:rPr lang="en-US" sz="1700" err="1"/>
              <a:t>behaviours</a:t>
            </a:r>
            <a:r>
              <a:rPr lang="en-US" sz="1700"/>
              <a:t> and reactions</a:t>
            </a:r>
          </a:p>
          <a:p>
            <a:pPr lvl="1"/>
            <a:r>
              <a:rPr lang="en-US" sz="1500"/>
              <a:t>“What to do if the bus drivers use their right to withdrawal?</a:t>
            </a:r>
          </a:p>
          <a:p>
            <a:pPr lvl="1"/>
            <a:r>
              <a:rPr lang="en-US" sz="1500"/>
              <a:t>Will the military or police forces be able to contain any potential panic?</a:t>
            </a:r>
          </a:p>
          <a:p>
            <a:pPr lvl="1"/>
            <a:r>
              <a:rPr lang="en-US" sz="1500"/>
              <a:t>What are the options at our disposal if some first responders/actors (e.g. bus drivers) use their right of withdrawal?”</a:t>
            </a:r>
          </a:p>
          <a:p>
            <a:pPr lvl="1"/>
            <a:r>
              <a:rPr lang="en-US" sz="1500"/>
              <a:t>“How to outreach the general population and the hosting territories in particular, and not generate stigmatization of the relocated individuals and affected territories?</a:t>
            </a:r>
          </a:p>
          <a:p>
            <a:pPr lvl="1"/>
            <a:r>
              <a:rPr lang="en-US" sz="1500"/>
              <a:t>To what extent will the messages be understood? In particular for the individuals living outside the zoning borders?”</a:t>
            </a:r>
          </a:p>
          <a:p>
            <a:r>
              <a:rPr lang="en-US" sz="1700"/>
              <a:t>Economical and other side-effects uncertainties</a:t>
            </a:r>
          </a:p>
          <a:p>
            <a:pPr lvl="1"/>
            <a:r>
              <a:rPr lang="en-US" sz="1500"/>
              <a:t>“What will be the socio-economic impacts on the affected territories? How to maintain an activity in theses territories over the long term?” </a:t>
            </a:r>
          </a:p>
          <a:p>
            <a:pPr lvl="1"/>
            <a:r>
              <a:rPr lang="en-US" sz="1500"/>
              <a:t>“What about the brand damage/loss for the products and for the (affected) territories? How can we evaluate the impacts?</a:t>
            </a:r>
          </a:p>
          <a:p>
            <a:pPr lvl="1"/>
            <a:r>
              <a:rPr lang="en-US" sz="1500"/>
              <a:t>What will be the situation for the affected territories?</a:t>
            </a:r>
          </a:p>
          <a:p>
            <a:pPr lvl="1"/>
            <a:r>
              <a:rPr lang="en-US" sz="1500"/>
              <a:t>What will be the socio-economic impacts on each production sectors (considering the added value of the sector and the actors)? </a:t>
            </a:r>
          </a:p>
          <a:p>
            <a:pPr lvl="1"/>
            <a:r>
              <a:rPr lang="en-US" sz="1500"/>
              <a:t>What are the economic losses for each food production sectors if they are « stigmatized »?</a:t>
            </a:r>
          </a:p>
          <a:p>
            <a:pPr marL="0" lvl="0" indent="0">
              <a:buNone/>
            </a:pPr>
            <a:endParaRPr lang="es-ES" sz="2000"/>
          </a:p>
        </p:txBody>
      </p:sp>
      <p:sp>
        <p:nvSpPr>
          <p:cNvPr id="12" name="Espace réservé du contenu 2">
            <a:extLst>
              <a:ext uri="{FF2B5EF4-FFF2-40B4-BE49-F238E27FC236}">
                <a16:creationId xmlns:a16="http://schemas.microsoft.com/office/drawing/2014/main" xmlns="" id="{8BB1803F-95C6-9643-98E0-BA01B842D906}"/>
              </a:ext>
            </a:extLst>
          </p:cNvPr>
          <p:cNvSpPr>
            <a:spLocks noGrp="1"/>
          </p:cNvSpPr>
          <p:nvPr/>
        </p:nvSpPr>
        <p:spPr bwMode="auto">
          <a:xfrm>
            <a:off x="0" y="1190919"/>
            <a:ext cx="9055080" cy="34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FontTx/>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3"/>
              </a:buBlip>
              <a:defRPr>
                <a:solidFill>
                  <a:schemeClr val="tx1"/>
                </a:solidFill>
                <a:latin typeface="+mn-lt"/>
              </a:defRPr>
            </a:lvl2pPr>
            <a:lvl3pPr marL="1209675" indent="-276225" algn="l" rtl="0" eaLnBrk="1" fontAlgn="base" hangingPunct="1">
              <a:spcBef>
                <a:spcPct val="20000"/>
              </a:spcBef>
              <a:spcAft>
                <a:spcPct val="0"/>
              </a:spcAft>
              <a:buFontTx/>
              <a:buBlip>
                <a:blip r:embed="rId3"/>
              </a:buBlip>
              <a:defRPr sz="1600">
                <a:solidFill>
                  <a:schemeClr val="tx1"/>
                </a:solidFill>
                <a:latin typeface="+mn-lt"/>
              </a:defRPr>
            </a:lvl3pPr>
            <a:lvl4pPr marL="1657350" indent="-276225" algn="l" rtl="0" eaLnBrk="1" fontAlgn="base" hangingPunct="1">
              <a:spcBef>
                <a:spcPct val="20000"/>
              </a:spcBef>
              <a:spcAft>
                <a:spcPct val="0"/>
              </a:spcAft>
              <a:buFontTx/>
              <a:buBlip>
                <a:blip r:embed="rId3"/>
              </a:buBlip>
              <a:defRPr sz="1600">
                <a:solidFill>
                  <a:schemeClr val="tx1"/>
                </a:solidFill>
                <a:latin typeface="+mn-lt"/>
              </a:defRPr>
            </a:lvl4pPr>
            <a:lvl5pPr marL="2095500" indent="-276225" algn="l" rtl="0" eaLnBrk="1" fontAlgn="base" hangingPunct="1">
              <a:spcBef>
                <a:spcPct val="20000"/>
              </a:spcBef>
              <a:spcAft>
                <a:spcPct val="0"/>
              </a:spcAft>
              <a:buFontTx/>
              <a:buBlip>
                <a:blip r:embed="rId3"/>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4"/>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4"/>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4"/>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4"/>
              </a:buBlip>
              <a:defRPr sz="1400">
                <a:solidFill>
                  <a:schemeClr val="tx1"/>
                </a:solidFill>
                <a:latin typeface="+mn-lt"/>
              </a:defRPr>
            </a:lvl9pPr>
          </a:lstStyle>
          <a:p>
            <a:pPr marL="0" indent="0" algn="ctr" eaLnBrk="0" hangingPunct="0">
              <a:spcBef>
                <a:spcPct val="0"/>
              </a:spcBef>
              <a:buNone/>
            </a:pPr>
            <a:r>
              <a:rPr lang="fr-FR" sz="1500">
                <a:solidFill>
                  <a:srgbClr val="008080"/>
                </a:solidFill>
                <a:latin typeface="Arial" pitchFamily="34" charset="0"/>
              </a:rPr>
              <a:t>2/ </a:t>
            </a:r>
            <a:r>
              <a:rPr lang="en-US" sz="1500">
                <a:solidFill>
                  <a:srgbClr val="008080"/>
                </a:solidFill>
                <a:latin typeface="Arial" pitchFamily="34" charset="0"/>
              </a:rPr>
              <a:t>Uncertainties associated with the use of information (end)</a:t>
            </a:r>
          </a:p>
        </p:txBody>
      </p:sp>
      <p:sp>
        <p:nvSpPr>
          <p:cNvPr id="7" name="Titre 1"/>
          <p:cNvSpPr>
            <a:spLocks noGrp="1"/>
          </p:cNvSpPr>
          <p:nvPr>
            <p:ph type="title"/>
          </p:nvPr>
        </p:nvSpPr>
        <p:spPr>
          <a:xfrm>
            <a:off x="1980063" y="232638"/>
            <a:ext cx="6131549" cy="848834"/>
          </a:xfrm>
        </p:spPr>
        <p:txBody>
          <a:bodyPr/>
          <a:lstStyle/>
          <a:p>
            <a:pPr algn="ctr"/>
            <a:r>
              <a:rPr lang="fr-FR" dirty="0" err="1"/>
              <a:t>Results</a:t>
            </a:r>
            <a:r>
              <a:rPr lang="fr-FR" dirty="0"/>
              <a:t> </a:t>
            </a:r>
            <a:r>
              <a:rPr lang="fr-FR" dirty="0" err="1"/>
              <a:t>analysis</a:t>
            </a:r>
            <a:r>
              <a:rPr lang="fr-FR" dirty="0"/>
              <a:t> and </a:t>
            </a:r>
            <a:r>
              <a:rPr lang="fr-FR" dirty="0"/>
              <a:t>main </a:t>
            </a:r>
            <a:r>
              <a:rPr lang="fr-FR" dirty="0" err="1"/>
              <a:t>identified</a:t>
            </a:r>
            <a:r>
              <a:rPr lang="fr-FR" dirty="0"/>
              <a:t> </a:t>
            </a:r>
            <a:r>
              <a:rPr lang="fr-FR" dirty="0"/>
              <a:t>issues (4/5</a:t>
            </a:r>
            <a:r>
              <a:rPr lang="fr-FR" dirty="0"/>
              <a:t>)</a:t>
            </a:r>
          </a:p>
        </p:txBody>
      </p:sp>
    </p:spTree>
    <p:extLst>
      <p:ext uri="{BB962C8B-B14F-4D97-AF65-F5344CB8AC3E}">
        <p14:creationId xmlns:p14="http://schemas.microsoft.com/office/powerpoint/2010/main" val="3033376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42F27A86-3EBD-484D-B899-C8EAC5B43362}" type="slidenum">
              <a:rPr lang="es-ES" smtClean="0"/>
              <a:pPr/>
              <a:t>13</a:t>
            </a:fld>
            <a:endParaRPr lang="es-ES"/>
          </a:p>
        </p:txBody>
      </p:sp>
      <p:sp>
        <p:nvSpPr>
          <p:cNvPr id="11" name="Rectangle 3"/>
          <p:cNvSpPr>
            <a:spLocks noGrp="1" noChangeArrowheads="1"/>
          </p:cNvSpPr>
          <p:nvPr>
            <p:ph idx="1"/>
          </p:nvPr>
        </p:nvSpPr>
        <p:spPr>
          <a:xfrm>
            <a:off x="178308" y="1532238"/>
            <a:ext cx="8965692" cy="2734962"/>
          </a:xfrm>
        </p:spPr>
        <p:txBody>
          <a:bodyPr>
            <a:normAutofit fontScale="92500" lnSpcReduction="10000"/>
          </a:bodyPr>
          <a:lstStyle/>
          <a:p>
            <a:pPr lvl="1"/>
            <a:r>
              <a:rPr lang="en-US" sz="1500" dirty="0"/>
              <a:t>“What will be the evolution of the situation in the next hours?</a:t>
            </a:r>
          </a:p>
          <a:p>
            <a:pPr lvl="1"/>
            <a:r>
              <a:rPr lang="en-US" sz="1500" dirty="0"/>
              <a:t>Is it possible to anticipate now the zonings at far distance from the nuclear plant that will be concerned by relocation?”</a:t>
            </a:r>
          </a:p>
          <a:p>
            <a:pPr lvl="1"/>
            <a:r>
              <a:rPr lang="en-US" sz="1500" dirty="0"/>
              <a:t>“What will be the evolution of the radiological situation?</a:t>
            </a:r>
          </a:p>
          <a:p>
            <a:pPr lvl="1"/>
            <a:r>
              <a:rPr lang="en-US" sz="1500" dirty="0"/>
              <a:t>What will be the evolution of the zoning for relocation in the next months?</a:t>
            </a:r>
          </a:p>
          <a:p>
            <a:pPr lvl="1"/>
            <a:r>
              <a:rPr lang="en-US" sz="1500" dirty="0"/>
              <a:t>What is the level of reliability of this evolution?”</a:t>
            </a:r>
          </a:p>
          <a:p>
            <a:pPr lvl="1"/>
            <a:r>
              <a:rPr lang="en-US" sz="1500" dirty="0"/>
              <a:t>“How to adjust the strategy for relocation (and the protective actions) according to the evolution of the radiological condition?</a:t>
            </a:r>
          </a:p>
          <a:p>
            <a:pPr lvl="1"/>
            <a:r>
              <a:rPr lang="en-US" sz="1500" dirty="0"/>
              <a:t>How to link the evolution of the restrictions with the calendars of harvest and effective consumption of the products?”</a:t>
            </a:r>
          </a:p>
          <a:p>
            <a:pPr lvl="1"/>
            <a:endParaRPr lang="en-US" sz="1500" dirty="0"/>
          </a:p>
          <a:p>
            <a:pPr lvl="1"/>
            <a:endParaRPr lang="en-US" sz="1500" dirty="0"/>
          </a:p>
        </p:txBody>
      </p:sp>
      <p:sp>
        <p:nvSpPr>
          <p:cNvPr id="12" name="Espace réservé du contenu 2">
            <a:extLst>
              <a:ext uri="{FF2B5EF4-FFF2-40B4-BE49-F238E27FC236}">
                <a16:creationId xmlns:a16="http://schemas.microsoft.com/office/drawing/2014/main" xmlns="" id="{8BB1803F-95C6-9643-98E0-BA01B842D906}"/>
              </a:ext>
            </a:extLst>
          </p:cNvPr>
          <p:cNvSpPr>
            <a:spLocks noGrp="1"/>
          </p:cNvSpPr>
          <p:nvPr/>
        </p:nvSpPr>
        <p:spPr bwMode="auto">
          <a:xfrm>
            <a:off x="0" y="1190919"/>
            <a:ext cx="9055080" cy="34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FontTx/>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3"/>
              </a:buBlip>
              <a:defRPr>
                <a:solidFill>
                  <a:schemeClr val="tx1"/>
                </a:solidFill>
                <a:latin typeface="+mn-lt"/>
              </a:defRPr>
            </a:lvl2pPr>
            <a:lvl3pPr marL="1209675" indent="-276225" algn="l" rtl="0" eaLnBrk="1" fontAlgn="base" hangingPunct="1">
              <a:spcBef>
                <a:spcPct val="20000"/>
              </a:spcBef>
              <a:spcAft>
                <a:spcPct val="0"/>
              </a:spcAft>
              <a:buFontTx/>
              <a:buBlip>
                <a:blip r:embed="rId3"/>
              </a:buBlip>
              <a:defRPr sz="1600">
                <a:solidFill>
                  <a:schemeClr val="tx1"/>
                </a:solidFill>
                <a:latin typeface="+mn-lt"/>
              </a:defRPr>
            </a:lvl3pPr>
            <a:lvl4pPr marL="1657350" indent="-276225" algn="l" rtl="0" eaLnBrk="1" fontAlgn="base" hangingPunct="1">
              <a:spcBef>
                <a:spcPct val="20000"/>
              </a:spcBef>
              <a:spcAft>
                <a:spcPct val="0"/>
              </a:spcAft>
              <a:buFontTx/>
              <a:buBlip>
                <a:blip r:embed="rId3"/>
              </a:buBlip>
              <a:defRPr sz="1600">
                <a:solidFill>
                  <a:schemeClr val="tx1"/>
                </a:solidFill>
                <a:latin typeface="+mn-lt"/>
              </a:defRPr>
            </a:lvl4pPr>
            <a:lvl5pPr marL="2095500" indent="-276225" algn="l" rtl="0" eaLnBrk="1" fontAlgn="base" hangingPunct="1">
              <a:spcBef>
                <a:spcPct val="20000"/>
              </a:spcBef>
              <a:spcAft>
                <a:spcPct val="0"/>
              </a:spcAft>
              <a:buFontTx/>
              <a:buBlip>
                <a:blip r:embed="rId3"/>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4"/>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4"/>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4"/>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4"/>
              </a:buBlip>
              <a:defRPr sz="1400">
                <a:solidFill>
                  <a:schemeClr val="tx1"/>
                </a:solidFill>
                <a:latin typeface="+mn-lt"/>
              </a:defRPr>
            </a:lvl9pPr>
          </a:lstStyle>
          <a:p>
            <a:pPr marL="0" indent="0" algn="ctr" eaLnBrk="0" hangingPunct="0">
              <a:spcBef>
                <a:spcPct val="0"/>
              </a:spcBef>
              <a:buNone/>
            </a:pPr>
            <a:r>
              <a:rPr lang="fr-FR" sz="1500" dirty="0">
                <a:solidFill>
                  <a:srgbClr val="008080"/>
                </a:solidFill>
                <a:latin typeface="Arial" pitchFamily="34" charset="0"/>
              </a:rPr>
              <a:t>3/ </a:t>
            </a:r>
            <a:r>
              <a:rPr lang="en-US" sz="1500" dirty="0">
                <a:solidFill>
                  <a:srgbClr val="008080"/>
                </a:solidFill>
                <a:latin typeface="Arial" pitchFamily="34" charset="0"/>
              </a:rPr>
              <a:t>Uncertainties related to the evolution of the </a:t>
            </a:r>
            <a:r>
              <a:rPr lang="en-US" sz="1500" dirty="0">
                <a:solidFill>
                  <a:srgbClr val="008080"/>
                </a:solidFill>
                <a:latin typeface="Arial" pitchFamily="34" charset="0"/>
              </a:rPr>
              <a:t>situation over time</a:t>
            </a:r>
          </a:p>
        </p:txBody>
      </p:sp>
      <p:sp>
        <p:nvSpPr>
          <p:cNvPr id="7" name="Titre 1"/>
          <p:cNvSpPr>
            <a:spLocks noGrp="1"/>
          </p:cNvSpPr>
          <p:nvPr>
            <p:ph type="title"/>
          </p:nvPr>
        </p:nvSpPr>
        <p:spPr>
          <a:xfrm>
            <a:off x="1999728" y="232638"/>
            <a:ext cx="6050410" cy="848834"/>
          </a:xfrm>
        </p:spPr>
        <p:txBody>
          <a:bodyPr/>
          <a:lstStyle/>
          <a:p>
            <a:pPr algn="ctr"/>
            <a:r>
              <a:rPr lang="fr-FR" dirty="0" err="1"/>
              <a:t>Results</a:t>
            </a:r>
            <a:r>
              <a:rPr lang="fr-FR" dirty="0"/>
              <a:t> </a:t>
            </a:r>
            <a:r>
              <a:rPr lang="fr-FR" dirty="0" err="1"/>
              <a:t>analysis</a:t>
            </a:r>
            <a:r>
              <a:rPr lang="fr-FR" dirty="0"/>
              <a:t> and </a:t>
            </a:r>
            <a:r>
              <a:rPr lang="fr-FR" dirty="0"/>
              <a:t>main </a:t>
            </a:r>
            <a:r>
              <a:rPr lang="fr-FR" dirty="0" err="1"/>
              <a:t>identified</a:t>
            </a:r>
            <a:r>
              <a:rPr lang="fr-FR" dirty="0"/>
              <a:t> issues (</a:t>
            </a:r>
            <a:r>
              <a:rPr lang="fr-FR" dirty="0"/>
              <a:t>5/5)</a:t>
            </a:r>
          </a:p>
        </p:txBody>
      </p:sp>
      <p:sp>
        <p:nvSpPr>
          <p:cNvPr id="6" name="Espace réservé du contenu 2">
            <a:extLst>
              <a:ext uri="{FF2B5EF4-FFF2-40B4-BE49-F238E27FC236}">
                <a16:creationId xmlns:a16="http://schemas.microsoft.com/office/drawing/2014/main" xmlns="" id="{8BB1803F-95C6-9643-98E0-BA01B842D906}"/>
              </a:ext>
            </a:extLst>
          </p:cNvPr>
          <p:cNvSpPr>
            <a:spLocks noGrp="1"/>
          </p:cNvSpPr>
          <p:nvPr/>
        </p:nvSpPr>
        <p:spPr bwMode="auto">
          <a:xfrm>
            <a:off x="0" y="4245015"/>
            <a:ext cx="9055080" cy="341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14325" indent="-314325" algn="l" rtl="0" eaLnBrk="1" fontAlgn="base" hangingPunct="1">
              <a:spcBef>
                <a:spcPct val="20000"/>
              </a:spcBef>
              <a:spcAft>
                <a:spcPct val="0"/>
              </a:spcAft>
              <a:buFontTx/>
              <a:buBlip>
                <a:blip r:embed="rId3"/>
              </a:buBlip>
              <a:defRPr sz="2000">
                <a:solidFill>
                  <a:schemeClr val="tx1"/>
                </a:solidFill>
                <a:latin typeface="+mn-lt"/>
                <a:ea typeface="+mn-ea"/>
                <a:cs typeface="+mn-cs"/>
              </a:defRPr>
            </a:lvl1pPr>
            <a:lvl2pPr marL="790575" indent="-314325" algn="l" rtl="0" eaLnBrk="1" fontAlgn="base" hangingPunct="1">
              <a:spcBef>
                <a:spcPct val="20000"/>
              </a:spcBef>
              <a:spcAft>
                <a:spcPct val="0"/>
              </a:spcAft>
              <a:buFontTx/>
              <a:buBlip>
                <a:blip r:embed="rId3"/>
              </a:buBlip>
              <a:defRPr>
                <a:solidFill>
                  <a:schemeClr val="tx1"/>
                </a:solidFill>
                <a:latin typeface="+mn-lt"/>
              </a:defRPr>
            </a:lvl2pPr>
            <a:lvl3pPr marL="1209675" indent="-276225" algn="l" rtl="0" eaLnBrk="1" fontAlgn="base" hangingPunct="1">
              <a:spcBef>
                <a:spcPct val="20000"/>
              </a:spcBef>
              <a:spcAft>
                <a:spcPct val="0"/>
              </a:spcAft>
              <a:buFontTx/>
              <a:buBlip>
                <a:blip r:embed="rId3"/>
              </a:buBlip>
              <a:defRPr sz="1600">
                <a:solidFill>
                  <a:schemeClr val="tx1"/>
                </a:solidFill>
                <a:latin typeface="+mn-lt"/>
              </a:defRPr>
            </a:lvl3pPr>
            <a:lvl4pPr marL="1657350" indent="-276225" algn="l" rtl="0" eaLnBrk="1" fontAlgn="base" hangingPunct="1">
              <a:spcBef>
                <a:spcPct val="20000"/>
              </a:spcBef>
              <a:spcAft>
                <a:spcPct val="0"/>
              </a:spcAft>
              <a:buFontTx/>
              <a:buBlip>
                <a:blip r:embed="rId3"/>
              </a:buBlip>
              <a:defRPr sz="1600">
                <a:solidFill>
                  <a:schemeClr val="tx1"/>
                </a:solidFill>
                <a:latin typeface="+mn-lt"/>
              </a:defRPr>
            </a:lvl4pPr>
            <a:lvl5pPr marL="2095500" indent="-276225" algn="l" rtl="0" eaLnBrk="1" fontAlgn="base" hangingPunct="1">
              <a:spcBef>
                <a:spcPct val="20000"/>
              </a:spcBef>
              <a:spcAft>
                <a:spcPct val="0"/>
              </a:spcAft>
              <a:buFontTx/>
              <a:buBlip>
                <a:blip r:embed="rId3"/>
              </a:buBlip>
              <a:defRPr sz="1600">
                <a:solidFill>
                  <a:schemeClr val="tx1"/>
                </a:solidFill>
                <a:latin typeface="+mn-lt"/>
              </a:defRPr>
            </a:lvl5pPr>
            <a:lvl6pPr marL="2514600" indent="-228600" algn="l" rtl="0" eaLnBrk="1" fontAlgn="base" hangingPunct="1">
              <a:spcBef>
                <a:spcPct val="20000"/>
              </a:spcBef>
              <a:spcAft>
                <a:spcPct val="0"/>
              </a:spcAft>
              <a:buSzPct val="60000"/>
              <a:buBlip>
                <a:blip r:embed="rId4"/>
              </a:buBlip>
              <a:defRPr sz="1400">
                <a:solidFill>
                  <a:schemeClr val="tx1"/>
                </a:solidFill>
                <a:latin typeface="+mn-lt"/>
              </a:defRPr>
            </a:lvl6pPr>
            <a:lvl7pPr marL="2971800" indent="-228600" algn="l" rtl="0" eaLnBrk="1" fontAlgn="base" hangingPunct="1">
              <a:spcBef>
                <a:spcPct val="20000"/>
              </a:spcBef>
              <a:spcAft>
                <a:spcPct val="0"/>
              </a:spcAft>
              <a:buSzPct val="60000"/>
              <a:buBlip>
                <a:blip r:embed="rId4"/>
              </a:buBlip>
              <a:defRPr sz="1400">
                <a:solidFill>
                  <a:schemeClr val="tx1"/>
                </a:solidFill>
                <a:latin typeface="+mn-lt"/>
              </a:defRPr>
            </a:lvl7pPr>
            <a:lvl8pPr marL="3429000" indent="-228600" algn="l" rtl="0" eaLnBrk="1" fontAlgn="base" hangingPunct="1">
              <a:spcBef>
                <a:spcPct val="20000"/>
              </a:spcBef>
              <a:spcAft>
                <a:spcPct val="0"/>
              </a:spcAft>
              <a:buSzPct val="60000"/>
              <a:buBlip>
                <a:blip r:embed="rId4"/>
              </a:buBlip>
              <a:defRPr sz="1400">
                <a:solidFill>
                  <a:schemeClr val="tx1"/>
                </a:solidFill>
                <a:latin typeface="+mn-lt"/>
              </a:defRPr>
            </a:lvl8pPr>
            <a:lvl9pPr marL="3886200" indent="-228600" algn="l" rtl="0" eaLnBrk="1" fontAlgn="base" hangingPunct="1">
              <a:spcBef>
                <a:spcPct val="20000"/>
              </a:spcBef>
              <a:spcAft>
                <a:spcPct val="0"/>
              </a:spcAft>
              <a:buSzPct val="60000"/>
              <a:buBlip>
                <a:blip r:embed="rId4"/>
              </a:buBlip>
              <a:defRPr sz="1400">
                <a:solidFill>
                  <a:schemeClr val="tx1"/>
                </a:solidFill>
                <a:latin typeface="+mn-lt"/>
              </a:defRPr>
            </a:lvl9pPr>
          </a:lstStyle>
          <a:p>
            <a:pPr marL="0" indent="0" algn="ctr" eaLnBrk="0" hangingPunct="0">
              <a:spcBef>
                <a:spcPct val="0"/>
              </a:spcBef>
              <a:buNone/>
            </a:pPr>
            <a:r>
              <a:rPr lang="fr-FR" sz="1500">
                <a:solidFill>
                  <a:srgbClr val="008080"/>
                </a:solidFill>
                <a:latin typeface="Arial" pitchFamily="34" charset="0"/>
              </a:rPr>
              <a:t>4/ </a:t>
            </a:r>
            <a:r>
              <a:rPr lang="en-US" sz="1500">
                <a:solidFill>
                  <a:srgbClr val="008080"/>
                </a:solidFill>
                <a:latin typeface="Arial" pitchFamily="34" charset="0"/>
              </a:rPr>
              <a:t>What information and support of information should be produced?</a:t>
            </a:r>
          </a:p>
        </p:txBody>
      </p:sp>
      <p:sp>
        <p:nvSpPr>
          <p:cNvPr id="8" name="Rectangle 3"/>
          <p:cNvSpPr txBox="1">
            <a:spLocks noChangeArrowheads="1"/>
          </p:cNvSpPr>
          <p:nvPr/>
        </p:nvSpPr>
        <p:spPr bwMode="auto">
          <a:xfrm>
            <a:off x="178308" y="4610718"/>
            <a:ext cx="8965692" cy="2734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201" rIns="0" bIns="0" numCol="1" anchor="t" anchorCtr="0" compatLnSpc="1">
            <a:prstTxWarp prst="textNoShape">
              <a:avLst/>
            </a:prstTxWarp>
            <a:normAutofit/>
          </a:bodyPr>
          <a:lstStyle>
            <a:lvl1pPr marL="311045" indent="-311045" algn="l" defTabSz="325445" rtl="0" eaLnBrk="1" fontAlgn="base" hangingPunct="1">
              <a:lnSpc>
                <a:spcPct val="93000"/>
              </a:lnSpc>
              <a:spcBef>
                <a:spcPct val="0"/>
              </a:spcBef>
              <a:spcAft>
                <a:spcPts val="1293"/>
              </a:spcAft>
              <a:buClr>
                <a:srgbClr val="000000"/>
              </a:buClr>
              <a:buSzPct val="100000"/>
              <a:buBlip>
                <a:blip r:embed="rId5"/>
              </a:buBlip>
              <a:defRPr sz="2200">
                <a:solidFill>
                  <a:schemeClr val="tx1"/>
                </a:solidFill>
                <a:latin typeface="+mn-lt"/>
                <a:ea typeface="+mn-ea"/>
                <a:cs typeface="Arial" panose="020B0604020202020204" pitchFamily="34" charset="0"/>
              </a:defRPr>
            </a:lvl1pPr>
            <a:lvl2pPr marL="673930" indent="-259204" algn="l" defTabSz="325445" rtl="0" eaLnBrk="1" fontAlgn="base" hangingPunct="1">
              <a:lnSpc>
                <a:spcPct val="93000"/>
              </a:lnSpc>
              <a:spcBef>
                <a:spcPct val="0"/>
              </a:spcBef>
              <a:spcAft>
                <a:spcPts val="1032"/>
              </a:spcAft>
              <a:buClr>
                <a:srgbClr val="000000"/>
              </a:buClr>
              <a:buSzPct val="100000"/>
              <a:buFontTx/>
              <a:buBlip>
                <a:blip r:embed="rId6"/>
              </a:buBlip>
              <a:defRPr sz="2000">
                <a:solidFill>
                  <a:schemeClr val="tx1"/>
                </a:solidFill>
                <a:latin typeface="+mn-lt"/>
                <a:cs typeface="Arial" panose="020B0604020202020204" pitchFamily="34" charset="0"/>
              </a:defRPr>
            </a:lvl2pPr>
            <a:lvl3pPr marL="1036815" indent="-207363" algn="l" defTabSz="325445" rtl="0" eaLnBrk="1" fontAlgn="base" hangingPunct="1">
              <a:lnSpc>
                <a:spcPct val="93000"/>
              </a:lnSpc>
              <a:spcBef>
                <a:spcPct val="0"/>
              </a:spcBef>
              <a:spcAft>
                <a:spcPts val="771"/>
              </a:spcAft>
              <a:buClr>
                <a:schemeClr val="accent1"/>
              </a:buClr>
              <a:buSzPct val="100000"/>
              <a:buFont typeface="Arial" pitchFamily="34" charset="0"/>
              <a:buChar char="●"/>
              <a:defRPr>
                <a:solidFill>
                  <a:schemeClr val="tx1"/>
                </a:solidFill>
                <a:latin typeface="+mn-lt"/>
                <a:cs typeface="Arial" panose="020B0604020202020204" pitchFamily="34" charset="0"/>
              </a:defRPr>
            </a:lvl3pPr>
            <a:lvl4pPr marL="1451541" indent="-207363" algn="l" defTabSz="325445" rtl="0" eaLnBrk="1" fontAlgn="base" hangingPunct="1">
              <a:lnSpc>
                <a:spcPct val="93000"/>
              </a:lnSpc>
              <a:spcBef>
                <a:spcPct val="0"/>
              </a:spcBef>
              <a:spcAft>
                <a:spcPts val="522"/>
              </a:spcAft>
              <a:buClr>
                <a:schemeClr val="accent1"/>
              </a:buClr>
              <a:buSzPct val="100000"/>
              <a:buFont typeface="Arial" pitchFamily="34" charset="0"/>
              <a:buChar char="●"/>
              <a:defRPr sz="1600">
                <a:solidFill>
                  <a:schemeClr val="tx1"/>
                </a:solidFill>
                <a:latin typeface="+mn-lt"/>
                <a:cs typeface="Arial" panose="020B0604020202020204" pitchFamily="34" charset="0"/>
              </a:defRPr>
            </a:lvl4pPr>
            <a:lvl5pPr marL="1866268" indent="-207363" algn="l" defTabSz="325445" rtl="0" eaLnBrk="1" fontAlgn="base" hangingPunct="1">
              <a:lnSpc>
                <a:spcPct val="93000"/>
              </a:lnSpc>
              <a:spcBef>
                <a:spcPct val="0"/>
              </a:spcBef>
              <a:spcAft>
                <a:spcPts val="261"/>
              </a:spcAft>
              <a:buClr>
                <a:schemeClr val="accent1"/>
              </a:buClr>
              <a:buSzPct val="100000"/>
              <a:buFont typeface="Wingdings" pitchFamily="2" charset="2"/>
              <a:buChar char="Ø"/>
              <a:defRPr sz="1600">
                <a:solidFill>
                  <a:schemeClr val="tx1"/>
                </a:solidFill>
                <a:latin typeface="+mn-lt"/>
                <a:cs typeface="Arial" panose="020B0604020202020204" pitchFamily="34" charset="0"/>
              </a:defRPr>
            </a:lvl5pPr>
            <a:lvl6pPr marL="2280994"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6pPr>
            <a:lvl7pPr marL="2695720"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7pPr>
            <a:lvl8pPr marL="3110446"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8pPr>
            <a:lvl9pPr marL="3525172"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9pPr>
          </a:lstStyle>
          <a:p>
            <a:pPr lvl="1"/>
            <a:r>
              <a:rPr lang="en-US" sz="1500" b="0" kern="0"/>
              <a:t>“What is the sociological profile of the population? What is the level of self-sufficiency of the population (consumption of the food produced in garden, harvest in forest, hunting, etc.)?</a:t>
            </a:r>
          </a:p>
          <a:p>
            <a:pPr lvl="1"/>
            <a:r>
              <a:rPr lang="en-US" sz="1500" b="0" kern="0"/>
              <a:t>What are the products that have the higher impact (dose) when it comes to ingestion?”</a:t>
            </a:r>
          </a:p>
          <a:p>
            <a:pPr lvl="1"/>
            <a:r>
              <a:rPr lang="en-US" sz="1500" b="0" kern="0"/>
              <a:t>“What is the reliability of the boundaries proposed for the relocation zone?</a:t>
            </a:r>
          </a:p>
          <a:p>
            <a:pPr lvl="1"/>
            <a:r>
              <a:rPr lang="en-US" sz="1500" b="0" kern="0"/>
              <a:t>What will be the radiological measurements performed at the boundaries of the zoning for relocation? </a:t>
            </a:r>
          </a:p>
          <a:p>
            <a:pPr lvl="1"/>
            <a:r>
              <a:rPr lang="en-US" sz="1500" b="0" kern="0"/>
              <a:t>How to ensure that the boundaries of the zoning for relocation actually protect the individuals living nearby?”</a:t>
            </a:r>
          </a:p>
          <a:p>
            <a:pPr lvl="1"/>
            <a:endParaRPr lang="en-US" sz="1500" b="0" kern="0"/>
          </a:p>
          <a:p>
            <a:pPr lvl="1"/>
            <a:endParaRPr lang="en-US" sz="1500" b="0" kern="0"/>
          </a:p>
        </p:txBody>
      </p:sp>
    </p:spTree>
    <p:extLst>
      <p:ext uri="{BB962C8B-B14F-4D97-AF65-F5344CB8AC3E}">
        <p14:creationId xmlns:p14="http://schemas.microsoft.com/office/powerpoint/2010/main" val="1062054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42F27A86-3EBD-484D-B899-C8EAC5B43362}" type="slidenum">
              <a:rPr lang="es-ES" smtClean="0"/>
              <a:pPr/>
              <a:t>14</a:t>
            </a:fld>
            <a:endParaRPr lang="es-ES"/>
          </a:p>
        </p:txBody>
      </p:sp>
      <p:sp>
        <p:nvSpPr>
          <p:cNvPr id="11" name="Rectangle 3"/>
          <p:cNvSpPr>
            <a:spLocks noGrp="1" noChangeArrowheads="1"/>
          </p:cNvSpPr>
          <p:nvPr>
            <p:ph idx="1"/>
          </p:nvPr>
        </p:nvSpPr>
        <p:spPr>
          <a:xfrm>
            <a:off x="178308" y="1161907"/>
            <a:ext cx="8965692" cy="5383271"/>
          </a:xfrm>
        </p:spPr>
        <p:txBody>
          <a:bodyPr>
            <a:normAutofit lnSpcReduction="10000"/>
          </a:bodyPr>
          <a:lstStyle/>
          <a:p>
            <a:pPr>
              <a:buFontTx/>
            </a:pPr>
            <a:r>
              <a:rPr lang="en-US" sz="2000" dirty="0"/>
              <a:t>Overall, these two meetings raised the following findings: </a:t>
            </a:r>
          </a:p>
          <a:p>
            <a:pPr lvl="1"/>
            <a:r>
              <a:rPr lang="en-US" sz="1700" dirty="0"/>
              <a:t>The temporal dimension (evolution of zoning over time) is confirmed as very useful for decision-makers;</a:t>
            </a:r>
          </a:p>
          <a:p>
            <a:pPr lvl="1"/>
            <a:r>
              <a:rPr lang="en-US" sz="1700" dirty="0"/>
              <a:t>The importance of diverse information, not only focused on radiological impacts, to help decision-making: geographic information, socio-economic issues of the territories, etc.;</a:t>
            </a:r>
          </a:p>
          <a:p>
            <a:pPr lvl="1"/>
            <a:r>
              <a:rPr lang="en-US" sz="1700" dirty="0"/>
              <a:t>The fact that the transition from emergency to post-accident phases is a challenging period (for all decision-makers);</a:t>
            </a:r>
          </a:p>
          <a:p>
            <a:pPr lvl="1"/>
            <a:r>
              <a:rPr lang="en-US" sz="1700" dirty="0"/>
              <a:t>The decisions taken during the emergency/post-accident phases could be political and might be taken over at high levels (but on a common basis</a:t>
            </a:r>
            <a:r>
              <a:rPr lang="en-US" sz="1700" dirty="0" smtClean="0"/>
              <a:t>).</a:t>
            </a:r>
            <a:endParaRPr lang="en-US" sz="1700" dirty="0" smtClean="0"/>
          </a:p>
          <a:p>
            <a:r>
              <a:rPr lang="en-US" sz="2000" dirty="0" smtClean="0"/>
              <a:t>For </a:t>
            </a:r>
            <a:r>
              <a:rPr lang="en-US" sz="2000" dirty="0"/>
              <a:t>now, key points which come out are the need to:</a:t>
            </a:r>
          </a:p>
          <a:p>
            <a:pPr lvl="1"/>
            <a:r>
              <a:rPr lang="en-US" sz="1700" dirty="0"/>
              <a:t>Improve the robustness of </a:t>
            </a:r>
            <a:r>
              <a:rPr lang="en-US" sz="1700" dirty="0" err="1"/>
              <a:t>dosimetric</a:t>
            </a:r>
            <a:r>
              <a:rPr lang="en-US" sz="1700" dirty="0"/>
              <a:t> and radiological data and the way this information can be provided to decision-makers by reflecting clearly the remaining uncertainties;</a:t>
            </a:r>
          </a:p>
          <a:p>
            <a:pPr lvl="1"/>
            <a:r>
              <a:rPr lang="en-US" sz="1700" dirty="0"/>
              <a:t>Collect and propose contextual information related to the concerned population, the affected territory and the local situation which could help decisions-makers;</a:t>
            </a:r>
          </a:p>
          <a:p>
            <a:pPr lvl="1"/>
            <a:r>
              <a:rPr lang="en-US" sz="1700" dirty="0"/>
              <a:t>Further </a:t>
            </a:r>
            <a:r>
              <a:rPr lang="en-US" sz="1700" dirty="0" err="1"/>
              <a:t>analyse</a:t>
            </a:r>
            <a:r>
              <a:rPr lang="en-US" sz="1700" dirty="0"/>
              <a:t> how this contextual information comes into play in the decision-making process considering the various points of view, the time evolution, etc.;</a:t>
            </a:r>
          </a:p>
          <a:p>
            <a:pPr lvl="1"/>
            <a:r>
              <a:rPr lang="en-US" sz="1700" dirty="0"/>
              <a:t>Prepare in advance messages associated with the decision to be understood by the population.</a:t>
            </a:r>
          </a:p>
          <a:p>
            <a:pPr lvl="1"/>
            <a:endParaRPr lang="en-US" sz="1600" dirty="0"/>
          </a:p>
          <a:p>
            <a:pPr marL="0" lvl="0" indent="0">
              <a:buNone/>
            </a:pPr>
            <a:endParaRPr lang="es-ES" sz="1800" dirty="0"/>
          </a:p>
        </p:txBody>
      </p:sp>
      <p:sp>
        <p:nvSpPr>
          <p:cNvPr id="7" name="Titre 1"/>
          <p:cNvSpPr>
            <a:spLocks noGrp="1"/>
          </p:cNvSpPr>
          <p:nvPr>
            <p:ph type="title"/>
          </p:nvPr>
        </p:nvSpPr>
        <p:spPr>
          <a:xfrm>
            <a:off x="1999728" y="232638"/>
            <a:ext cx="6050410" cy="848834"/>
          </a:xfrm>
        </p:spPr>
        <p:txBody>
          <a:bodyPr/>
          <a:lstStyle/>
          <a:p>
            <a:pPr algn="ctr"/>
            <a:r>
              <a:rPr lang="fr-FR" dirty="0"/>
              <a:t>Conclusions and </a:t>
            </a:r>
            <a:r>
              <a:rPr lang="fr-FR" dirty="0" err="1"/>
              <a:t>next</a:t>
            </a:r>
            <a:r>
              <a:rPr lang="fr-FR" dirty="0"/>
              <a:t> </a:t>
            </a:r>
            <a:r>
              <a:rPr lang="fr-FR" dirty="0" err="1"/>
              <a:t>steps</a:t>
            </a:r>
            <a:endParaRPr lang="fr-FR" dirty="0"/>
          </a:p>
        </p:txBody>
      </p:sp>
      <p:sp>
        <p:nvSpPr>
          <p:cNvPr id="2" name="ZoneTexte 1"/>
          <p:cNvSpPr txBox="1"/>
          <p:nvPr/>
        </p:nvSpPr>
        <p:spPr>
          <a:xfrm>
            <a:off x="838773" y="6343363"/>
            <a:ext cx="8416376" cy="321306"/>
          </a:xfrm>
          <a:prstGeom prst="rect">
            <a:avLst/>
          </a:prstGeom>
          <a:noFill/>
        </p:spPr>
        <p:txBody>
          <a:bodyPr wrap="square" rtlCol="0">
            <a:spAutoFit/>
          </a:bodyPr>
          <a:lstStyle/>
          <a:p>
            <a:r>
              <a:rPr lang="fr-FR" sz="1600" dirty="0" err="1">
                <a:solidFill>
                  <a:srgbClr val="C00000"/>
                </a:solidFill>
                <a:latin typeface="+mn-lt"/>
              </a:rPr>
              <a:t>Next</a:t>
            </a:r>
            <a:r>
              <a:rPr lang="fr-FR" sz="1600" dirty="0">
                <a:solidFill>
                  <a:srgbClr val="C00000"/>
                </a:solidFill>
                <a:latin typeface="+mn-lt"/>
              </a:rPr>
              <a:t> meeting: </a:t>
            </a:r>
            <a:r>
              <a:rPr lang="fr-FR" sz="1600" dirty="0" err="1">
                <a:solidFill>
                  <a:srgbClr val="C00000"/>
                </a:solidFill>
                <a:latin typeface="+mn-lt"/>
              </a:rPr>
              <a:t>identify</a:t>
            </a:r>
            <a:r>
              <a:rPr lang="fr-FR" sz="1600" dirty="0">
                <a:solidFill>
                  <a:srgbClr val="C00000"/>
                </a:solidFill>
                <a:latin typeface="+mn-lt"/>
              </a:rPr>
              <a:t> </a:t>
            </a:r>
            <a:r>
              <a:rPr lang="fr-FR" sz="1600" dirty="0" err="1">
                <a:solidFill>
                  <a:srgbClr val="C00000"/>
                </a:solidFill>
                <a:latin typeface="+mn-lt"/>
              </a:rPr>
              <a:t>lessons</a:t>
            </a:r>
            <a:r>
              <a:rPr lang="fr-FR" sz="1600" dirty="0">
                <a:solidFill>
                  <a:srgbClr val="C00000"/>
                </a:solidFill>
                <a:latin typeface="+mn-lt"/>
              </a:rPr>
              <a:t> </a:t>
            </a:r>
            <a:r>
              <a:rPr lang="fr-FR" sz="1600" dirty="0" err="1">
                <a:solidFill>
                  <a:srgbClr val="C00000"/>
                </a:solidFill>
                <a:latin typeface="+mn-lt"/>
              </a:rPr>
              <a:t>learned</a:t>
            </a:r>
            <a:r>
              <a:rPr lang="fr-FR" sz="1600" dirty="0">
                <a:solidFill>
                  <a:srgbClr val="C00000"/>
                </a:solidFill>
                <a:latin typeface="+mn-lt"/>
              </a:rPr>
              <a:t> and </a:t>
            </a:r>
            <a:r>
              <a:rPr lang="fr-FR" sz="1600" dirty="0" err="1">
                <a:solidFill>
                  <a:srgbClr val="C00000"/>
                </a:solidFill>
                <a:latin typeface="+mn-lt"/>
              </a:rPr>
              <a:t>recommendations</a:t>
            </a:r>
            <a:r>
              <a:rPr lang="fr-FR" sz="1600" dirty="0">
                <a:solidFill>
                  <a:srgbClr val="C00000"/>
                </a:solidFill>
                <a:latin typeface="+mn-lt"/>
              </a:rPr>
              <a:t> for </a:t>
            </a:r>
            <a:r>
              <a:rPr lang="fr-FR" sz="1600" dirty="0" err="1">
                <a:solidFill>
                  <a:srgbClr val="C00000"/>
                </a:solidFill>
                <a:latin typeface="+mn-lt"/>
              </a:rPr>
              <a:t>improving</a:t>
            </a:r>
            <a:r>
              <a:rPr lang="fr-FR" sz="1600" dirty="0">
                <a:solidFill>
                  <a:srgbClr val="C00000"/>
                </a:solidFill>
                <a:latin typeface="+mn-lt"/>
              </a:rPr>
              <a:t> </a:t>
            </a:r>
            <a:r>
              <a:rPr lang="fr-FR" sz="1600" dirty="0" err="1">
                <a:solidFill>
                  <a:srgbClr val="C00000"/>
                </a:solidFill>
                <a:latin typeface="+mn-lt"/>
              </a:rPr>
              <a:t>preparedness</a:t>
            </a:r>
            <a:endParaRPr lang="fr-FR" sz="1600" dirty="0">
              <a:solidFill>
                <a:srgbClr val="C00000"/>
              </a:solidFill>
              <a:latin typeface="+mn-lt"/>
            </a:endParaRPr>
          </a:p>
        </p:txBody>
      </p:sp>
      <p:sp>
        <p:nvSpPr>
          <p:cNvPr id="3" name="Flèche droite 2"/>
          <p:cNvSpPr/>
          <p:nvPr/>
        </p:nvSpPr>
        <p:spPr bwMode="auto">
          <a:xfrm>
            <a:off x="505847" y="6359549"/>
            <a:ext cx="597648" cy="251789"/>
          </a:xfrm>
          <a:prstGeom prst="rightArrow">
            <a:avLst/>
          </a:prstGeom>
          <a:ln>
            <a:headEnd type="none" w="med" len="med"/>
            <a:tailEnd type="none" w="med" len="med"/>
          </a:ln>
          <a:extLst/>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358775"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a:ln>
                <a:noFill/>
              </a:ln>
              <a:solidFill>
                <a:srgbClr val="C00000"/>
              </a:solidFill>
              <a:effectLst/>
              <a:latin typeface="Arial" charset="0"/>
            </a:endParaRPr>
          </a:p>
        </p:txBody>
      </p:sp>
    </p:spTree>
    <p:extLst>
      <p:ext uri="{BB962C8B-B14F-4D97-AF65-F5344CB8AC3E}">
        <p14:creationId xmlns:p14="http://schemas.microsoft.com/office/powerpoint/2010/main" val="3240808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p:txBody>
          <a:bodyPr/>
          <a:lstStyle/>
          <a:p>
            <a:endParaRPr lang="es-ES"/>
          </a:p>
        </p:txBody>
      </p:sp>
      <p:sp>
        <p:nvSpPr>
          <p:cNvPr id="5" name="4 Título"/>
          <p:cNvSpPr>
            <a:spLocks noGrp="1"/>
          </p:cNvSpPr>
          <p:nvPr>
            <p:ph type="ctrTitle"/>
          </p:nvPr>
        </p:nvSpPr>
        <p:spPr/>
        <p:txBody>
          <a:bodyPr/>
          <a:lstStyle/>
          <a:p>
            <a:r>
              <a:rPr lang="en-US" sz="3600" b="1" kern="1800">
                <a:solidFill>
                  <a:schemeClr val="accent5"/>
                </a:solidFill>
                <a:ea typeface="Calibri"/>
                <a:cs typeface="Times New Roman"/>
              </a:rPr>
              <a:t>Thank  you for your attention! </a:t>
            </a:r>
            <a:endParaRPr lang="es-ES"/>
          </a:p>
        </p:txBody>
      </p:sp>
      <p:sp>
        <p:nvSpPr>
          <p:cNvPr id="4" name="3 Marcador de número de diapositiva"/>
          <p:cNvSpPr>
            <a:spLocks noGrp="1"/>
          </p:cNvSpPr>
          <p:nvPr>
            <p:ph type="sldNum" sz="quarter" idx="4294967295"/>
          </p:nvPr>
        </p:nvSpPr>
        <p:spPr>
          <a:xfrm>
            <a:off x="7613650" y="6624638"/>
            <a:ext cx="1530350" cy="233362"/>
          </a:xfrm>
        </p:spPr>
        <p:txBody>
          <a:bodyPr/>
          <a:lstStyle/>
          <a:p>
            <a:fld id="{42F27A86-3EBD-484D-B899-C8EAC5B43362}" type="slidenum">
              <a:rPr lang="es-ES" smtClean="0"/>
              <a:pPr/>
              <a:t>15</a:t>
            </a:fld>
            <a:endParaRPr lang="es-E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algn="ctr">
              <a:defRPr/>
            </a:pPr>
            <a:r>
              <a:rPr lang="de-DE" altLang="es-ES" err="1"/>
              <a:t>Objectives</a:t>
            </a:r>
            <a:endParaRPr lang="de-DE" altLang="es-ES"/>
          </a:p>
        </p:txBody>
      </p:sp>
      <p:sp>
        <p:nvSpPr>
          <p:cNvPr id="4099" name="Rectangle 3"/>
          <p:cNvSpPr>
            <a:spLocks noGrp="1" noChangeArrowheads="1"/>
          </p:cNvSpPr>
          <p:nvPr>
            <p:ph idx="1"/>
          </p:nvPr>
        </p:nvSpPr>
        <p:spPr>
          <a:xfrm>
            <a:off x="234081" y="3451344"/>
            <a:ext cx="8881344" cy="3365507"/>
          </a:xfrm>
        </p:spPr>
        <p:txBody>
          <a:bodyPr>
            <a:normAutofit/>
          </a:bodyPr>
          <a:lstStyle/>
          <a:p>
            <a:pPr lvl="0"/>
            <a:r>
              <a:rPr lang="en-GB" sz="1800" dirty="0"/>
              <a:t>To analyse the implementation of the criteria proposed in the French post-accident doctrine in the decision-making process and identify the necessary data and the uncertainties that may arise and that should be considered; </a:t>
            </a:r>
            <a:endParaRPr lang="fr-FR" sz="1800" dirty="0"/>
          </a:p>
          <a:p>
            <a:r>
              <a:rPr lang="en-GB" sz="1800" dirty="0"/>
              <a:t>To evaluate what are the uncertainties which are the most important – for local stakeholders </a:t>
            </a:r>
            <a:r>
              <a:rPr lang="en-GB" sz="1800" dirty="0" smtClean="0"/>
              <a:t>and decision makers – </a:t>
            </a:r>
            <a:r>
              <a:rPr lang="en-GB" sz="1800" dirty="0"/>
              <a:t>and how they should be taken into account in the decision-making process in order to mitigate potential adverse consequences in the longer term.</a:t>
            </a:r>
            <a:endParaRPr lang="fr-FR" sz="1800" dirty="0"/>
          </a:p>
          <a:p>
            <a:pPr lvl="0"/>
            <a:r>
              <a:rPr lang="en-GB" sz="1800" dirty="0"/>
              <a:t>More precisely, to assess if decision makers take into account :</a:t>
            </a:r>
          </a:p>
          <a:p>
            <a:pPr lvl="1"/>
            <a:r>
              <a:rPr lang="en-GB" sz="1600" dirty="0"/>
              <a:t>uncertainty inherent to modelling in their decisions and if they do, to which extent;</a:t>
            </a:r>
            <a:endParaRPr lang="fr-FR" sz="1600" dirty="0"/>
          </a:p>
          <a:p>
            <a:pPr lvl="1"/>
            <a:r>
              <a:rPr lang="en-GB" sz="1600" dirty="0"/>
              <a:t>other types of uncertainty in their decisions and if they do, to which </a:t>
            </a:r>
            <a:r>
              <a:rPr lang="en-GB" sz="1600" dirty="0" smtClean="0"/>
              <a:t>extent. </a:t>
            </a:r>
            <a:endParaRPr lang="fr-FR" sz="1600" dirty="0"/>
          </a:p>
        </p:txBody>
      </p:sp>
      <p:sp>
        <p:nvSpPr>
          <p:cNvPr id="4" name="3 Marcador de número de diapositiva"/>
          <p:cNvSpPr>
            <a:spLocks noGrp="1"/>
          </p:cNvSpPr>
          <p:nvPr>
            <p:ph type="sldNum" sz="quarter" idx="10"/>
          </p:nvPr>
        </p:nvSpPr>
        <p:spPr/>
        <p:txBody>
          <a:bodyPr/>
          <a:lstStyle/>
          <a:p>
            <a:fld id="{42F27A86-3EBD-484D-B899-C8EAC5B43362}" type="slidenum">
              <a:rPr lang="es-ES" smtClean="0"/>
              <a:pPr/>
              <a:t>2</a:t>
            </a:fld>
            <a:endParaRPr lang="es-ES"/>
          </a:p>
        </p:txBody>
      </p:sp>
      <p:sp>
        <p:nvSpPr>
          <p:cNvPr id="5" name="Rectangle 4"/>
          <p:cNvSpPr/>
          <p:nvPr/>
        </p:nvSpPr>
        <p:spPr>
          <a:xfrm>
            <a:off x="185631" y="1263592"/>
            <a:ext cx="8834616" cy="20959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Arial" panose="020B0604020202020204" pitchFamily="34" charset="0"/>
              <a:buChar char="•"/>
            </a:pPr>
            <a:r>
              <a:rPr lang="en-US" sz="2000" dirty="0" smtClean="0">
                <a:solidFill>
                  <a:schemeClr val="tx1"/>
                </a:solidFill>
                <a:latin typeface="+mn-lt"/>
                <a:cs typeface="Arial" panose="020B0604020202020204" pitchFamily="34" charset="0"/>
              </a:rPr>
              <a:t>CONFIDENCE WP4 – Task 4.2: Scenario-based Stakeholders engagement (national panel meeting: 9 European countries)</a:t>
            </a:r>
          </a:p>
          <a:p>
            <a:endParaRPr lang="en-US" sz="2000" dirty="0">
              <a:solidFill>
                <a:schemeClr val="tx1"/>
              </a:solidFill>
              <a:cs typeface="Arial" panose="020B0604020202020204" pitchFamily="34" charset="0"/>
            </a:endParaRPr>
          </a:p>
          <a:p>
            <a:pPr marL="342900" indent="-342900">
              <a:buFont typeface="Arial" panose="020B0604020202020204" pitchFamily="34" charset="0"/>
              <a:buChar char="•"/>
            </a:pPr>
            <a:r>
              <a:rPr lang="en-US" sz="2000" dirty="0" smtClean="0">
                <a:solidFill>
                  <a:schemeClr val="tx1"/>
                </a:solidFill>
                <a:latin typeface="+mn-lt"/>
                <a:cs typeface="Arial" panose="020B0604020202020204" pitchFamily="34" charset="0"/>
              </a:rPr>
              <a:t>In </a:t>
            </a:r>
            <a:r>
              <a:rPr lang="en-US" sz="2000" dirty="0">
                <a:solidFill>
                  <a:schemeClr val="tx1"/>
                </a:solidFill>
                <a:latin typeface="+mn-lt"/>
                <a:cs typeface="Arial" panose="020B0604020202020204" pitchFamily="34" charset="0"/>
              </a:rPr>
              <a:t>the context of post-accident management (emergency and transition exposure situation):</a:t>
            </a:r>
          </a:p>
          <a:p>
            <a:r>
              <a:rPr lang="en-US" sz="2000" dirty="0">
                <a:solidFill>
                  <a:schemeClr val="tx1"/>
                </a:solidFill>
                <a:latin typeface="+mn-lt"/>
                <a:cs typeface="Arial" panose="020B0604020202020204" pitchFamily="34" charset="0"/>
              </a:rPr>
              <a:t> </a:t>
            </a:r>
            <a:r>
              <a:rPr lang="en-US" sz="2000" dirty="0">
                <a:solidFill>
                  <a:srgbClr val="2E74B5"/>
                </a:solidFill>
                <a:latin typeface="+mn-lt"/>
                <a:cs typeface="Arial" panose="020B0604020202020204" pitchFamily="34" charset="0"/>
              </a:rPr>
              <a:t>Identify and evaluate the uncertainties which are part of the decision-making process</a:t>
            </a:r>
            <a:endParaRPr lang="fr-FR" sz="2000" dirty="0">
              <a:solidFill>
                <a:srgbClr val="2E74B5"/>
              </a:solidFill>
              <a:latin typeface="+mn-lt"/>
              <a:cs typeface="Arial" panose="020B0604020202020204" pitchFamily="34" charset="0"/>
            </a:endParaRPr>
          </a:p>
        </p:txBody>
      </p:sp>
    </p:spTree>
    <p:extLst>
      <p:ext uri="{BB962C8B-B14F-4D97-AF65-F5344CB8AC3E}">
        <p14:creationId xmlns:p14="http://schemas.microsoft.com/office/powerpoint/2010/main" val="1363401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73179" y="283749"/>
            <a:ext cx="6132667" cy="848834"/>
          </a:xfrm>
        </p:spPr>
        <p:txBody>
          <a:bodyPr>
            <a:normAutofit/>
          </a:bodyPr>
          <a:lstStyle/>
          <a:p>
            <a:pPr algn="ctr">
              <a:defRPr/>
            </a:pPr>
            <a:r>
              <a:rPr lang="de-DE" altLang="es-ES" dirty="0" smtClean="0"/>
              <a:t>Organisation </a:t>
            </a:r>
            <a:r>
              <a:rPr lang="de-DE" altLang="es-ES" dirty="0" err="1" smtClean="0"/>
              <a:t>of</a:t>
            </a:r>
            <a:r>
              <a:rPr lang="de-DE" altLang="es-ES" dirty="0" smtClean="0"/>
              <a:t> </a:t>
            </a:r>
            <a:r>
              <a:rPr lang="de-DE" altLang="es-ES" dirty="0" err="1" smtClean="0"/>
              <a:t>the</a:t>
            </a:r>
            <a:r>
              <a:rPr lang="de-DE" altLang="es-ES" dirty="0" smtClean="0"/>
              <a:t> French </a:t>
            </a:r>
            <a:r>
              <a:rPr lang="de-DE" altLang="es-ES" dirty="0" err="1" smtClean="0"/>
              <a:t>stakeholders</a:t>
            </a:r>
            <a:r>
              <a:rPr lang="de-DE" altLang="es-ES" dirty="0" smtClean="0"/>
              <a:t> </a:t>
            </a:r>
            <a:r>
              <a:rPr lang="de-DE" altLang="es-ES" dirty="0" err="1" smtClean="0"/>
              <a:t>panel</a:t>
            </a:r>
            <a:endParaRPr lang="de-DE" altLang="es-ES" dirty="0"/>
          </a:p>
        </p:txBody>
      </p:sp>
      <p:sp>
        <p:nvSpPr>
          <p:cNvPr id="4099" name="Rectangle 3"/>
          <p:cNvSpPr>
            <a:spLocks noGrp="1" noChangeArrowheads="1"/>
          </p:cNvSpPr>
          <p:nvPr>
            <p:ph idx="1"/>
          </p:nvPr>
        </p:nvSpPr>
        <p:spPr>
          <a:xfrm>
            <a:off x="234081" y="1622544"/>
            <a:ext cx="8881344" cy="5002817"/>
          </a:xfrm>
        </p:spPr>
        <p:txBody>
          <a:bodyPr>
            <a:noAutofit/>
          </a:bodyPr>
          <a:lstStyle/>
          <a:p>
            <a:r>
              <a:rPr lang="en-US" sz="2000" dirty="0"/>
              <a:t>2 panel meetings:</a:t>
            </a:r>
          </a:p>
          <a:p>
            <a:pPr lvl="1"/>
            <a:r>
              <a:rPr lang="en-US" sz="1800" dirty="0"/>
              <a:t>June 12, 2018 - </a:t>
            </a:r>
            <a:r>
              <a:rPr lang="en-US" sz="1800" dirty="0">
                <a:solidFill>
                  <a:srgbClr val="C00000"/>
                </a:solidFill>
              </a:rPr>
              <a:t>Work on the emergency phase</a:t>
            </a:r>
          </a:p>
          <a:p>
            <a:pPr marL="414726" lvl="1" indent="0">
              <a:buNone/>
            </a:pPr>
            <a:r>
              <a:rPr lang="en-US" sz="1800" dirty="0"/>
              <a:t>Understand and evaluate how a decision maker is taking decisions in such a context of uncertainty.</a:t>
            </a:r>
          </a:p>
          <a:p>
            <a:pPr lvl="1"/>
            <a:r>
              <a:rPr lang="en-US" sz="1800" dirty="0"/>
              <a:t> October 11, 2018 - </a:t>
            </a:r>
            <a:r>
              <a:rPr lang="en-US" sz="1800" dirty="0">
                <a:solidFill>
                  <a:srgbClr val="C00000"/>
                </a:solidFill>
              </a:rPr>
              <a:t>Work on the transition phase</a:t>
            </a:r>
          </a:p>
          <a:p>
            <a:pPr marL="414726" lvl="1" indent="0">
              <a:buNone/>
            </a:pPr>
            <a:r>
              <a:rPr lang="en-US" sz="1800" dirty="0"/>
              <a:t>Assess the influence of decisions made during the emergency phase over the medium to long term. How could prior knowledge of these impacts have influenced the initial decision-making? What information would have been needed to precise their decision</a:t>
            </a:r>
            <a:r>
              <a:rPr lang="en-US" sz="1800" dirty="0" smtClean="0"/>
              <a:t>?</a:t>
            </a:r>
          </a:p>
          <a:p>
            <a:pPr marL="414726" lvl="1" indent="0">
              <a:buNone/>
            </a:pPr>
            <a:endParaRPr lang="en-US" dirty="0"/>
          </a:p>
          <a:p>
            <a:r>
              <a:rPr lang="en-US" sz="2000" i="1" dirty="0"/>
              <a:t>Focus on 2 protective actions: the evacuation and temporary relocation of populations and food restrictions (consumption / distribution</a:t>
            </a:r>
            <a:r>
              <a:rPr lang="en-US" sz="2000" i="1" dirty="0" smtClean="0"/>
              <a:t>)</a:t>
            </a:r>
          </a:p>
          <a:p>
            <a:pPr marL="0" indent="0">
              <a:buNone/>
            </a:pPr>
            <a:endParaRPr lang="en-US" sz="2000" dirty="0"/>
          </a:p>
          <a:p>
            <a:r>
              <a:rPr lang="en-US" sz="2000" dirty="0"/>
              <a:t>A third meeting in June 2019 - </a:t>
            </a:r>
            <a:r>
              <a:rPr lang="en-US" sz="2000" dirty="0">
                <a:solidFill>
                  <a:srgbClr val="C00000"/>
                </a:solidFill>
              </a:rPr>
              <a:t>Work on guidelines and recommendations</a:t>
            </a:r>
            <a:endParaRPr lang="es-ES" sz="2000" dirty="0">
              <a:solidFill>
                <a:srgbClr val="C00000"/>
              </a:solidFill>
            </a:endParaRPr>
          </a:p>
        </p:txBody>
      </p:sp>
      <p:sp>
        <p:nvSpPr>
          <p:cNvPr id="4" name="3 Marcador de número de diapositiva"/>
          <p:cNvSpPr>
            <a:spLocks noGrp="1"/>
          </p:cNvSpPr>
          <p:nvPr>
            <p:ph type="sldNum" sz="quarter" idx="10"/>
          </p:nvPr>
        </p:nvSpPr>
        <p:spPr/>
        <p:txBody>
          <a:bodyPr/>
          <a:lstStyle/>
          <a:p>
            <a:fld id="{42F27A86-3EBD-484D-B899-C8EAC5B43362}" type="slidenum">
              <a:rPr lang="es-ES" smtClean="0"/>
              <a:pPr/>
              <a:t>3</a:t>
            </a:fld>
            <a:endParaRPr lang="es-ES"/>
          </a:p>
        </p:txBody>
      </p:sp>
      <p:sp>
        <p:nvSpPr>
          <p:cNvPr id="2" name="Flèche droite 1"/>
          <p:cNvSpPr/>
          <p:nvPr/>
        </p:nvSpPr>
        <p:spPr bwMode="auto">
          <a:xfrm>
            <a:off x="234080" y="2496297"/>
            <a:ext cx="292231" cy="22624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58775"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a:ln>
                <a:noFill/>
              </a:ln>
              <a:effectLst/>
              <a:latin typeface="Arial" charset="0"/>
            </a:endParaRPr>
          </a:p>
        </p:txBody>
      </p:sp>
      <p:sp>
        <p:nvSpPr>
          <p:cNvPr id="6" name="Flèche droite 5"/>
          <p:cNvSpPr/>
          <p:nvPr/>
        </p:nvSpPr>
        <p:spPr bwMode="auto">
          <a:xfrm>
            <a:off x="234080" y="3483172"/>
            <a:ext cx="292231" cy="22624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58775" rtl="0" eaLnBrk="1" fontAlgn="base" latinLnBrk="0" hangingPunct="0">
              <a:lnSpc>
                <a:spcPct val="93000"/>
              </a:lnSpc>
              <a:spcBef>
                <a:spcPct val="0"/>
              </a:spcBef>
              <a:spcAft>
                <a:spcPct val="0"/>
              </a:spcAft>
              <a:buClr>
                <a:srgbClr val="000000"/>
              </a:buClr>
              <a:buSzPct val="100000"/>
              <a:buFont typeface="Times New Roman" pitchFamily="18" charset="0"/>
              <a:buNone/>
              <a:tabLst/>
            </a:pPr>
            <a:endParaRPr kumimoji="0" lang="fr-FR" sz="1800" b="0" i="0" u="none" strike="noStrike" cap="none" normalizeH="0" baseline="0">
              <a:ln>
                <a:noFill/>
              </a:ln>
              <a:effectLst/>
              <a:latin typeface="Arial" charset="0"/>
            </a:endParaRPr>
          </a:p>
        </p:txBody>
      </p:sp>
    </p:spTree>
    <p:extLst>
      <p:ext uri="{BB962C8B-B14F-4D97-AF65-F5344CB8AC3E}">
        <p14:creationId xmlns:p14="http://schemas.microsoft.com/office/powerpoint/2010/main" val="3444073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err="1"/>
              <a:t>Composition</a:t>
            </a:r>
            <a:r>
              <a:rPr lang="es-ES"/>
              <a:t> of </a:t>
            </a:r>
            <a:r>
              <a:rPr lang="es-ES" err="1"/>
              <a:t>the</a:t>
            </a:r>
            <a:r>
              <a:rPr lang="es-ES"/>
              <a:t> French </a:t>
            </a:r>
            <a:r>
              <a:rPr lang="es-ES" err="1"/>
              <a:t>National</a:t>
            </a:r>
            <a:r>
              <a:rPr lang="es-ES"/>
              <a:t> panel</a:t>
            </a:r>
          </a:p>
        </p:txBody>
      </p:sp>
      <p:sp>
        <p:nvSpPr>
          <p:cNvPr id="3" name="2 Marcador de contenido"/>
          <p:cNvSpPr>
            <a:spLocks noGrp="1"/>
          </p:cNvSpPr>
          <p:nvPr>
            <p:ph idx="1"/>
          </p:nvPr>
        </p:nvSpPr>
        <p:spPr>
          <a:xfrm>
            <a:off x="197116" y="1890666"/>
            <a:ext cx="8627288" cy="3687823"/>
          </a:xfrm>
        </p:spPr>
        <p:txBody>
          <a:bodyPr/>
          <a:lstStyle/>
          <a:p>
            <a:r>
              <a:rPr lang="en-US" sz="1800" dirty="0"/>
              <a:t>Institute for Radioprotection and Nuclear Safety (IRSN)</a:t>
            </a:r>
          </a:p>
          <a:p>
            <a:r>
              <a:rPr lang="en-US" sz="1800" dirty="0"/>
              <a:t>Nuclear Safety Authority (ASN)</a:t>
            </a:r>
          </a:p>
          <a:p>
            <a:r>
              <a:rPr lang="en-US" sz="1800" dirty="0"/>
              <a:t>Directorate General for Food (DGAL)</a:t>
            </a:r>
          </a:p>
          <a:p>
            <a:r>
              <a:rPr lang="en-US" sz="1800" dirty="0"/>
              <a:t>Regional health agency (ARS)</a:t>
            </a:r>
          </a:p>
          <a:p>
            <a:r>
              <a:rPr lang="en-US" sz="1800" dirty="0"/>
              <a:t>Directorate General for Competition Policy, Consumer Affairs and Fraud Control (DGCCRF) </a:t>
            </a:r>
          </a:p>
          <a:p>
            <a:r>
              <a:rPr lang="en-US" sz="1800" dirty="0"/>
              <a:t>Departmental Directorate for the protection of population(DDPP)</a:t>
            </a:r>
          </a:p>
          <a:p>
            <a:r>
              <a:rPr lang="en-US" sz="1800" dirty="0"/>
              <a:t>Retired Prefect and retired mayor</a:t>
            </a:r>
          </a:p>
          <a:p>
            <a:r>
              <a:rPr lang="en-US" sz="1800" dirty="0"/>
              <a:t>Interdepartmental Civil Defense and Protection Service (SIDPC)</a:t>
            </a:r>
          </a:p>
          <a:p>
            <a:r>
              <a:rPr lang="en-US" sz="1800" dirty="0"/>
              <a:t>Chamber of agriculture</a:t>
            </a:r>
          </a:p>
          <a:p>
            <a:r>
              <a:rPr lang="fr-FR" sz="1800" dirty="0" err="1"/>
              <a:t>Firefighter</a:t>
            </a:r>
            <a:r>
              <a:rPr lang="fr-FR" sz="1800" dirty="0"/>
              <a:t> forces</a:t>
            </a:r>
            <a:endParaRPr lang="es-ES" sz="1800" dirty="0">
              <a:cs typeface="Times New Roman"/>
            </a:endParaRPr>
          </a:p>
          <a:p>
            <a:r>
              <a:rPr lang="es-ES" sz="1800" dirty="0"/>
              <a:t>Local Liaison and </a:t>
            </a:r>
            <a:r>
              <a:rPr lang="es-ES" sz="1800" dirty="0" err="1"/>
              <a:t>Information</a:t>
            </a:r>
            <a:r>
              <a:rPr lang="es-ES" sz="1800" dirty="0"/>
              <a:t> </a:t>
            </a:r>
            <a:r>
              <a:rPr lang="es-ES" sz="1800" dirty="0" err="1"/>
              <a:t>Committe</a:t>
            </a:r>
            <a:endParaRPr lang="es-ES" sz="1800" dirty="0"/>
          </a:p>
          <a:p>
            <a:pPr lvl="1"/>
            <a:endParaRPr lang="en-US" sz="1800" dirty="0"/>
          </a:p>
        </p:txBody>
      </p:sp>
      <p:sp>
        <p:nvSpPr>
          <p:cNvPr id="4" name="Rectangle 3">
            <a:extLst>
              <a:ext uri="{FF2B5EF4-FFF2-40B4-BE49-F238E27FC236}">
                <a16:creationId xmlns:a16="http://schemas.microsoft.com/office/drawing/2014/main" xmlns="" id="{2DAB2BBC-3BF2-A845-8BA7-A9F5F0074866}"/>
              </a:ext>
            </a:extLst>
          </p:cNvPr>
          <p:cNvSpPr/>
          <p:nvPr/>
        </p:nvSpPr>
        <p:spPr>
          <a:xfrm>
            <a:off x="0" y="1375784"/>
            <a:ext cx="8824404" cy="349968"/>
          </a:xfrm>
          <a:prstGeom prst="rect">
            <a:avLst/>
          </a:prstGeom>
        </p:spPr>
        <p:txBody>
          <a:bodyPr wrap="square">
            <a:spAutoFit/>
          </a:bodyPr>
          <a:lstStyle/>
          <a:p>
            <a:r>
              <a:rPr lang="en-GB" sz="1800"/>
              <a:t>Experts of the institutional French organizations and authorities</a:t>
            </a:r>
          </a:p>
        </p:txBody>
      </p:sp>
      <p:sp>
        <p:nvSpPr>
          <p:cNvPr id="5" name="ZoneTexte 4"/>
          <p:cNvSpPr txBox="1"/>
          <p:nvPr/>
        </p:nvSpPr>
        <p:spPr>
          <a:xfrm>
            <a:off x="5788908" y="2226320"/>
            <a:ext cx="3210713" cy="112287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800" b="0" i="1" dirty="0" smtClean="0">
                <a:solidFill>
                  <a:schemeClr val="tx1"/>
                </a:solidFill>
                <a:latin typeface="Trebuchet MS" panose="020B0603020202020204" pitchFamily="34" charset="0"/>
              </a:rPr>
              <a:t>Several </a:t>
            </a:r>
            <a:r>
              <a:rPr lang="en-US" sz="1800" b="0" i="1" dirty="0">
                <a:solidFill>
                  <a:schemeClr val="tx1"/>
                </a:solidFill>
                <a:latin typeface="Trebuchet MS" panose="020B0603020202020204" pitchFamily="34" charset="0"/>
              </a:rPr>
              <a:t>decision makers at the national and local levels of the French post-emergency response </a:t>
            </a:r>
            <a:r>
              <a:rPr lang="en-US" sz="1800" b="0" i="1" dirty="0" smtClean="0">
                <a:solidFill>
                  <a:schemeClr val="tx1"/>
                </a:solidFill>
                <a:latin typeface="Trebuchet MS" panose="020B0603020202020204" pitchFamily="34" charset="0"/>
              </a:rPr>
              <a:t>system</a:t>
            </a:r>
            <a:endParaRPr lang="fr-FR" sz="1800" b="0" i="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040798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t>Calendar</a:t>
            </a:r>
            <a:endParaRPr lang="fr-FR" dirty="0"/>
          </a:p>
        </p:txBody>
      </p:sp>
      <p:sp>
        <p:nvSpPr>
          <p:cNvPr id="4" name="Espace réservé du numéro de diapositive 3"/>
          <p:cNvSpPr>
            <a:spLocks noGrp="1"/>
          </p:cNvSpPr>
          <p:nvPr>
            <p:ph type="sldNum" sz="quarter" idx="10"/>
          </p:nvPr>
        </p:nvSpPr>
        <p:spPr/>
        <p:txBody>
          <a:bodyPr/>
          <a:lstStyle/>
          <a:p>
            <a:fld id="{42F27A86-3EBD-484D-B899-C8EAC5B43362}" type="slidenum">
              <a:rPr lang="es-ES" smtClean="0"/>
              <a:pPr/>
              <a:t>5</a:t>
            </a:fld>
            <a:endParaRPr lang="es-ES"/>
          </a:p>
        </p:txBody>
      </p:sp>
      <p:pic>
        <p:nvPicPr>
          <p:cNvPr id="5" name="Image 4"/>
          <p:cNvPicPr>
            <a:picLocks noChangeAspect="1"/>
          </p:cNvPicPr>
          <p:nvPr/>
        </p:nvPicPr>
        <p:blipFill>
          <a:blip r:embed="rId2"/>
          <a:stretch>
            <a:fillRect/>
          </a:stretch>
        </p:blipFill>
        <p:spPr>
          <a:xfrm>
            <a:off x="969270" y="1079918"/>
            <a:ext cx="7411250" cy="5545444"/>
          </a:xfrm>
          <a:prstGeom prst="rect">
            <a:avLst/>
          </a:prstGeom>
        </p:spPr>
      </p:pic>
    </p:spTree>
    <p:extLst>
      <p:ext uri="{BB962C8B-B14F-4D97-AF65-F5344CB8AC3E}">
        <p14:creationId xmlns:p14="http://schemas.microsoft.com/office/powerpoint/2010/main" val="2415310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algn="ctr">
              <a:defRPr/>
            </a:pPr>
            <a:r>
              <a:rPr lang="de-DE" altLang="es-ES" err="1"/>
              <a:t>Methodology</a:t>
            </a:r>
            <a:endParaRPr lang="de-DE" altLang="es-ES"/>
          </a:p>
        </p:txBody>
      </p:sp>
      <p:sp>
        <p:nvSpPr>
          <p:cNvPr id="4099" name="Rectangle 3"/>
          <p:cNvSpPr>
            <a:spLocks noGrp="1" noChangeArrowheads="1"/>
          </p:cNvSpPr>
          <p:nvPr>
            <p:ph idx="1"/>
          </p:nvPr>
        </p:nvSpPr>
        <p:spPr>
          <a:xfrm>
            <a:off x="143784" y="1168783"/>
            <a:ext cx="8940780" cy="5579490"/>
          </a:xfrm>
        </p:spPr>
        <p:txBody>
          <a:bodyPr>
            <a:normAutofit fontScale="92500" lnSpcReduction="20000"/>
          </a:bodyPr>
          <a:lstStyle/>
          <a:p>
            <a:pPr marL="0" indent="0" algn="ctr" eaLnBrk="0" hangingPunct="0">
              <a:lnSpc>
                <a:spcPct val="113000"/>
              </a:lnSpc>
              <a:spcAft>
                <a:spcPct val="0"/>
              </a:spcAft>
              <a:buFont typeface="Times New Roman" pitchFamily="18" charset="0"/>
              <a:buNone/>
            </a:pPr>
            <a:r>
              <a:rPr lang="en-US" sz="1600" b="1" kern="1200" dirty="0">
                <a:solidFill>
                  <a:srgbClr val="008080"/>
                </a:solidFill>
                <a:cs typeface="+mn-cs"/>
              </a:rPr>
              <a:t>Taking into account inherent uncertainties about the real situation: direct links with CONFIDENCE WP1 to develop a basis of work for the panels </a:t>
            </a:r>
            <a:r>
              <a:rPr lang="en-US" sz="1600" b="1" kern="1200" dirty="0" smtClean="0">
                <a:solidFill>
                  <a:srgbClr val="008080"/>
                </a:solidFill>
                <a:cs typeface="+mn-cs"/>
              </a:rPr>
              <a:t>meeting</a:t>
            </a:r>
          </a:p>
          <a:p>
            <a:pPr marL="0" indent="0" algn="ctr" eaLnBrk="0" hangingPunct="0">
              <a:lnSpc>
                <a:spcPct val="113000"/>
              </a:lnSpc>
              <a:spcAft>
                <a:spcPct val="0"/>
              </a:spcAft>
              <a:buFont typeface="Times New Roman" pitchFamily="18" charset="0"/>
              <a:buNone/>
            </a:pPr>
            <a:endParaRPr lang="en-US" sz="1800" dirty="0"/>
          </a:p>
          <a:p>
            <a:r>
              <a:rPr lang="en-US" sz="1900" dirty="0"/>
              <a:t>For the first panels meeting, WP1 CONFIDENCE outputs allow to provide:</a:t>
            </a:r>
          </a:p>
          <a:p>
            <a:pPr lvl="1"/>
            <a:r>
              <a:rPr lang="en-US" sz="1700" dirty="0"/>
              <a:t>Maps of probability of threshold exceedance, for reference levels </a:t>
            </a:r>
          </a:p>
          <a:p>
            <a:pPr lvl="2"/>
            <a:r>
              <a:rPr lang="en-US" sz="1400" dirty="0"/>
              <a:t>Deterministic simulation: a single contour shows the impacted area</a:t>
            </a:r>
          </a:p>
          <a:p>
            <a:pPr lvl="2"/>
            <a:r>
              <a:rPr lang="en-US" sz="1400" dirty="0"/>
              <a:t>Ensemble of simulations: Probability maps of threshold exceedance = probability that a given zone is contaminated above a given level. </a:t>
            </a:r>
          </a:p>
          <a:p>
            <a:pPr lvl="1"/>
            <a:r>
              <a:rPr lang="en-US" sz="1700" dirty="0"/>
              <a:t>Maximum distance for a reference level +/- the uncertainty</a:t>
            </a:r>
          </a:p>
          <a:p>
            <a:pPr marL="311045" lvl="1" indent="-311045">
              <a:spcAft>
                <a:spcPts val="1293"/>
              </a:spcAft>
              <a:buBlip>
                <a:blip r:embed="rId2"/>
              </a:buBlip>
            </a:pPr>
            <a:endParaRPr lang="en-US" sz="1900" dirty="0">
              <a:ea typeface="+mn-ea"/>
            </a:endParaRPr>
          </a:p>
          <a:p>
            <a:r>
              <a:rPr lang="en-US" sz="1900" dirty="0"/>
              <a:t>For the second panels meeting, WP1 CONFIDENCE outputs allow to provide :</a:t>
            </a:r>
          </a:p>
          <a:p>
            <a:pPr lvl="1"/>
            <a:r>
              <a:rPr lang="en-US" sz="1700" dirty="0"/>
              <a:t>A synthetic map of “real measurement data” from simulated airborne monitoring used to show the difference between forecast data and measurement (overlaps, zones not initially included in the decision…)</a:t>
            </a:r>
          </a:p>
          <a:p>
            <a:endParaRPr lang="en-US" sz="1800" dirty="0"/>
          </a:p>
          <a:p>
            <a:r>
              <a:rPr lang="en-US" sz="1900" dirty="0"/>
              <a:t>For both panel meetings, preparation of maps representing the socio-economic issues of the affected territory :</a:t>
            </a:r>
          </a:p>
          <a:p>
            <a:pPr lvl="1"/>
            <a:r>
              <a:rPr lang="en-US" sz="1700" dirty="0"/>
              <a:t>Agricultural production;</a:t>
            </a:r>
          </a:p>
          <a:p>
            <a:pPr lvl="1"/>
            <a:r>
              <a:rPr lang="en-US" sz="1700" dirty="0"/>
              <a:t>Population density;</a:t>
            </a:r>
          </a:p>
          <a:p>
            <a:pPr lvl="1"/>
            <a:r>
              <a:rPr lang="en-US" sz="1700" dirty="0"/>
              <a:t>Public buildings (school, hospitals…).</a:t>
            </a:r>
          </a:p>
          <a:p>
            <a:pPr marL="414726" lvl="1" indent="0">
              <a:buNone/>
            </a:pPr>
            <a:endParaRPr lang="en-US" sz="1600" dirty="0"/>
          </a:p>
          <a:p>
            <a:pPr lvl="0"/>
            <a:endParaRPr lang="es-ES" sz="1800" dirty="0"/>
          </a:p>
        </p:txBody>
      </p:sp>
      <p:sp>
        <p:nvSpPr>
          <p:cNvPr id="4" name="3 Marcador de número de diapositiva"/>
          <p:cNvSpPr>
            <a:spLocks noGrp="1"/>
          </p:cNvSpPr>
          <p:nvPr>
            <p:ph type="sldNum" sz="quarter" idx="10"/>
          </p:nvPr>
        </p:nvSpPr>
        <p:spPr/>
        <p:txBody>
          <a:bodyPr/>
          <a:lstStyle/>
          <a:p>
            <a:fld id="{42F27A86-3EBD-484D-B899-C8EAC5B43362}" type="slidenum">
              <a:rPr lang="es-ES" smtClean="0"/>
              <a:pPr/>
              <a:t>6</a:t>
            </a:fld>
            <a:endParaRPr lang="es-ES" dirty="0"/>
          </a:p>
        </p:txBody>
      </p:sp>
    </p:spTree>
    <p:extLst>
      <p:ext uri="{BB962C8B-B14F-4D97-AF65-F5344CB8AC3E}">
        <p14:creationId xmlns:p14="http://schemas.microsoft.com/office/powerpoint/2010/main" val="178116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a:t>Case </a:t>
            </a:r>
            <a:r>
              <a:rPr lang="fr-FR" err="1"/>
              <a:t>used</a:t>
            </a:r>
            <a:r>
              <a:rPr lang="fr-FR"/>
              <a:t> (on Dampierre NPP sites) for the First panel meeting</a:t>
            </a:r>
          </a:p>
        </p:txBody>
      </p:sp>
      <p:sp>
        <p:nvSpPr>
          <p:cNvPr id="4" name="Espace réservé du numéro de diapositive 3"/>
          <p:cNvSpPr>
            <a:spLocks noGrp="1"/>
          </p:cNvSpPr>
          <p:nvPr>
            <p:ph type="sldNum" sz="quarter" idx="10"/>
          </p:nvPr>
        </p:nvSpPr>
        <p:spPr>
          <a:xfrm>
            <a:off x="7666549" y="6625361"/>
            <a:ext cx="1530566" cy="232639"/>
          </a:xfrm>
        </p:spPr>
        <p:txBody>
          <a:bodyPr/>
          <a:lstStyle/>
          <a:p>
            <a:fld id="{42F27A86-3EBD-484D-B899-C8EAC5B43362}" type="slidenum">
              <a:rPr lang="es-ES" smtClean="0"/>
              <a:pPr/>
              <a:t>7</a:t>
            </a:fld>
            <a:endParaRPr lang="es-ES"/>
          </a:p>
        </p:txBody>
      </p:sp>
      <p:sp>
        <p:nvSpPr>
          <p:cNvPr id="9" name="Rectangle 8"/>
          <p:cNvSpPr/>
          <p:nvPr/>
        </p:nvSpPr>
        <p:spPr>
          <a:xfrm>
            <a:off x="4608574" y="1141812"/>
            <a:ext cx="4588541" cy="264047"/>
          </a:xfrm>
          <a:prstGeom prst="rect">
            <a:avLst/>
          </a:prstGeom>
        </p:spPr>
        <p:txBody>
          <a:bodyPr wrap="square">
            <a:spAutoFit/>
          </a:bodyPr>
          <a:lstStyle/>
          <a:p>
            <a:r>
              <a:rPr lang="en-GB" sz="1200" i="1">
                <a:latin typeface="+mn-lt"/>
              </a:rPr>
              <a:t>Probability map for threshold of 37 </a:t>
            </a:r>
            <a:r>
              <a:rPr lang="en-GB" sz="1200" i="1" err="1">
                <a:latin typeface="+mn-lt"/>
              </a:rPr>
              <a:t>kBq</a:t>
            </a:r>
            <a:r>
              <a:rPr lang="en-GB" sz="1200" i="1">
                <a:latin typeface="+mn-lt"/>
              </a:rPr>
              <a:t>/m</a:t>
            </a:r>
            <a:r>
              <a:rPr lang="en-GB" sz="1200" i="1" baseline="30000">
                <a:latin typeface="+mn-lt"/>
              </a:rPr>
              <a:t>2</a:t>
            </a:r>
            <a:r>
              <a:rPr lang="en-GB" sz="1200" i="1">
                <a:latin typeface="+mn-lt"/>
              </a:rPr>
              <a:t> on the </a:t>
            </a:r>
            <a:r>
              <a:rPr lang="en-GB" sz="1200" i="1" baseline="30000">
                <a:latin typeface="+mn-lt"/>
              </a:rPr>
              <a:t>137</a:t>
            </a:r>
            <a:r>
              <a:rPr lang="en-GB" sz="1200" i="1">
                <a:latin typeface="+mn-lt"/>
              </a:rPr>
              <a:t>Cs deposition</a:t>
            </a:r>
            <a:endParaRPr lang="fr-FR" sz="1200" i="1">
              <a:latin typeface="+mn-lt"/>
            </a:endParaRPr>
          </a:p>
        </p:txBody>
      </p:sp>
      <p:sp>
        <p:nvSpPr>
          <p:cNvPr id="12" name="Rectangle 11"/>
          <p:cNvSpPr/>
          <p:nvPr/>
        </p:nvSpPr>
        <p:spPr>
          <a:xfrm>
            <a:off x="54863" y="1136336"/>
            <a:ext cx="4553711" cy="264047"/>
          </a:xfrm>
          <a:prstGeom prst="rect">
            <a:avLst/>
          </a:prstGeom>
        </p:spPr>
        <p:txBody>
          <a:bodyPr wrap="square">
            <a:spAutoFit/>
          </a:bodyPr>
          <a:lstStyle/>
          <a:p>
            <a:r>
              <a:rPr lang="en-US" sz="1200" i="1">
                <a:latin typeface="+mn-lt"/>
              </a:rPr>
              <a:t>Probability map for threshold of 50 </a:t>
            </a:r>
            <a:r>
              <a:rPr lang="en-US" sz="1200" i="1" err="1">
                <a:latin typeface="+mn-lt"/>
              </a:rPr>
              <a:t>mSv</a:t>
            </a:r>
            <a:r>
              <a:rPr lang="en-US" sz="1200" i="1">
                <a:latin typeface="+mn-lt"/>
              </a:rPr>
              <a:t> on the effective dose</a:t>
            </a:r>
            <a:endParaRPr lang="fr-FR" sz="1200" i="1">
              <a:latin typeface="+mn-lt"/>
            </a:endParaRPr>
          </a:p>
        </p:txBody>
      </p:sp>
      <p:sp>
        <p:nvSpPr>
          <p:cNvPr id="14" name="Rectangle 13"/>
          <p:cNvSpPr/>
          <p:nvPr/>
        </p:nvSpPr>
        <p:spPr>
          <a:xfrm>
            <a:off x="0" y="4732019"/>
            <a:ext cx="3296412" cy="1785104"/>
          </a:xfrm>
          <a:prstGeom prst="rect">
            <a:avLst/>
          </a:prstGeom>
        </p:spPr>
        <p:txBody>
          <a:bodyPr wrap="square">
            <a:spAutoFit/>
          </a:bodyPr>
          <a:lstStyle/>
          <a:p>
            <a:pPr marL="171450" indent="-171450">
              <a:lnSpc>
                <a:spcPts val="2000"/>
              </a:lnSpc>
              <a:spcBef>
                <a:spcPts val="1200"/>
              </a:spcBef>
              <a:buFont typeface="Arial" panose="020B0604020202020204" pitchFamily="34" charset="0"/>
              <a:buChar char="•"/>
            </a:pPr>
            <a:r>
              <a:rPr lang="en-US" sz="1200" b="0" i="1" u="sng">
                <a:solidFill>
                  <a:schemeClr val="tx1"/>
                </a:solidFill>
                <a:latin typeface="+mn-lt"/>
              </a:rPr>
              <a:t>Probability of </a:t>
            </a:r>
            <a:r>
              <a:rPr lang="en-US" sz="1200" b="0" i="1" u="sng">
                <a:solidFill>
                  <a:schemeClr val="tx1"/>
                </a:solidFill>
                <a:latin typeface="+mn-lt"/>
                <a:cs typeface="Arial" panose="020B0604020202020204" pitchFamily="34" charset="0"/>
              </a:rPr>
              <a:t>threshold</a:t>
            </a:r>
            <a:r>
              <a:rPr lang="en-US" sz="1200" b="0" i="1" u="sng">
                <a:solidFill>
                  <a:schemeClr val="tx1"/>
                </a:solidFill>
                <a:latin typeface="+mn-lt"/>
              </a:rPr>
              <a:t> exceedance</a:t>
            </a:r>
            <a:r>
              <a:rPr lang="en-US" sz="1200" b="0" i="1">
                <a:solidFill>
                  <a:schemeClr val="tx1"/>
                </a:solidFill>
                <a:latin typeface="+mn-lt"/>
              </a:rPr>
              <a:t>: computed by counting the number of simulation within the ensemble that predict a value above the given threshold at a certain point </a:t>
            </a:r>
          </a:p>
          <a:p>
            <a:pPr marL="171450" indent="-171450">
              <a:lnSpc>
                <a:spcPts val="2000"/>
              </a:lnSpc>
              <a:spcBef>
                <a:spcPts val="1200"/>
              </a:spcBef>
              <a:buFont typeface="Arial" panose="020B0604020202020204" pitchFamily="34" charset="0"/>
              <a:buChar char="•"/>
            </a:pPr>
            <a:r>
              <a:rPr lang="en-US" sz="1200" b="0" i="1" u="sng">
                <a:solidFill>
                  <a:schemeClr val="tx1"/>
                </a:solidFill>
                <a:latin typeface="+mn-lt"/>
              </a:rPr>
              <a:t>Colored zones</a:t>
            </a:r>
            <a:r>
              <a:rPr lang="en-US" sz="1200" b="0" i="1">
                <a:solidFill>
                  <a:schemeClr val="tx1"/>
                </a:solidFill>
                <a:latin typeface="+mn-lt"/>
              </a:rPr>
              <a:t>: areas where the simulation forecasts show a risk of exceeding the threshold</a:t>
            </a: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9" y="1435607"/>
            <a:ext cx="4603247" cy="3206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p:cNvPicPr>
            <a:picLocks noChangeAspect="1"/>
          </p:cNvPicPr>
          <p:nvPr/>
        </p:nvPicPr>
        <p:blipFill>
          <a:blip r:embed="rId4"/>
          <a:stretch>
            <a:fillRect/>
          </a:stretch>
        </p:blipFill>
        <p:spPr>
          <a:xfrm>
            <a:off x="4608575" y="1435606"/>
            <a:ext cx="4591927" cy="3206483"/>
          </a:xfrm>
          <a:prstGeom prst="rect">
            <a:avLst/>
          </a:prstGeom>
        </p:spPr>
      </p:pic>
      <p:pic>
        <p:nvPicPr>
          <p:cNvPr id="16" name="Image 15"/>
          <p:cNvPicPr>
            <a:picLocks noChangeAspect="1"/>
          </p:cNvPicPr>
          <p:nvPr/>
        </p:nvPicPr>
        <p:blipFill>
          <a:blip r:embed="rId5"/>
          <a:stretch>
            <a:fillRect/>
          </a:stretch>
        </p:blipFill>
        <p:spPr>
          <a:xfrm>
            <a:off x="5998464" y="4671836"/>
            <a:ext cx="3145535" cy="2195235"/>
          </a:xfrm>
          <a:prstGeom prst="rect">
            <a:avLst/>
          </a:prstGeom>
        </p:spPr>
      </p:pic>
      <p:sp>
        <p:nvSpPr>
          <p:cNvPr id="18" name="Rectangle 17"/>
          <p:cNvSpPr/>
          <p:nvPr/>
        </p:nvSpPr>
        <p:spPr>
          <a:xfrm>
            <a:off x="3397108" y="5308428"/>
            <a:ext cx="2500659" cy="779188"/>
          </a:xfrm>
          <a:prstGeom prst="rect">
            <a:avLst/>
          </a:prstGeom>
        </p:spPr>
        <p:txBody>
          <a:bodyPr wrap="square">
            <a:spAutoFit/>
          </a:bodyPr>
          <a:lstStyle/>
          <a:p>
            <a:r>
              <a:rPr lang="en-GB" sz="1200" i="1">
                <a:latin typeface="+mn-lt"/>
              </a:rPr>
              <a:t>Probability map for threshold of 37 </a:t>
            </a:r>
            <a:r>
              <a:rPr lang="en-GB" sz="1200" i="1" err="1">
                <a:latin typeface="+mn-lt"/>
              </a:rPr>
              <a:t>kBq</a:t>
            </a:r>
            <a:r>
              <a:rPr lang="en-GB" sz="1200" i="1">
                <a:latin typeface="+mn-lt"/>
              </a:rPr>
              <a:t>/m</a:t>
            </a:r>
            <a:r>
              <a:rPr lang="en-GB" sz="1200" i="1" baseline="30000">
                <a:latin typeface="+mn-lt"/>
              </a:rPr>
              <a:t>2</a:t>
            </a:r>
            <a:r>
              <a:rPr lang="en-GB" sz="1200" i="1">
                <a:latin typeface="+mn-lt"/>
              </a:rPr>
              <a:t> on the </a:t>
            </a:r>
            <a:r>
              <a:rPr lang="en-GB" sz="1200" i="1" baseline="30000">
                <a:latin typeface="+mn-lt"/>
              </a:rPr>
              <a:t>137</a:t>
            </a:r>
            <a:r>
              <a:rPr lang="en-GB" sz="1200" i="1">
                <a:latin typeface="+mn-lt"/>
              </a:rPr>
              <a:t>Cs deposition with the area under cereals (vineyard, cows… also)</a:t>
            </a:r>
            <a:endParaRPr lang="fr-FR" sz="1200" i="1">
              <a:latin typeface="+mn-lt"/>
            </a:endParaRPr>
          </a:p>
        </p:txBody>
      </p:sp>
    </p:spTree>
    <p:extLst>
      <p:ext uri="{BB962C8B-B14F-4D97-AF65-F5344CB8AC3E}">
        <p14:creationId xmlns:p14="http://schemas.microsoft.com/office/powerpoint/2010/main" val="3001703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a:t>Case </a:t>
            </a:r>
            <a:r>
              <a:rPr lang="fr-FR" err="1"/>
              <a:t>used</a:t>
            </a:r>
            <a:r>
              <a:rPr lang="fr-FR"/>
              <a:t> (on Dampierre NPP sites) for the Second panel meeting</a:t>
            </a:r>
          </a:p>
        </p:txBody>
      </p:sp>
      <p:sp>
        <p:nvSpPr>
          <p:cNvPr id="4" name="Espace réservé du numéro de diapositive 3"/>
          <p:cNvSpPr>
            <a:spLocks noGrp="1"/>
          </p:cNvSpPr>
          <p:nvPr>
            <p:ph type="sldNum" sz="quarter" idx="10"/>
          </p:nvPr>
        </p:nvSpPr>
        <p:spPr>
          <a:xfrm>
            <a:off x="7666549" y="6625361"/>
            <a:ext cx="1530566" cy="232639"/>
          </a:xfrm>
        </p:spPr>
        <p:txBody>
          <a:bodyPr/>
          <a:lstStyle/>
          <a:p>
            <a:fld id="{42F27A86-3EBD-484D-B899-C8EAC5B43362}" type="slidenum">
              <a:rPr lang="es-ES" smtClean="0"/>
              <a:pPr/>
              <a:t>8</a:t>
            </a:fld>
            <a:endParaRPr lang="es-ES"/>
          </a:p>
        </p:txBody>
      </p:sp>
      <p:sp>
        <p:nvSpPr>
          <p:cNvPr id="9" name="Rectangle 8"/>
          <p:cNvSpPr/>
          <p:nvPr/>
        </p:nvSpPr>
        <p:spPr>
          <a:xfrm>
            <a:off x="4608574" y="1141812"/>
            <a:ext cx="4588541" cy="435760"/>
          </a:xfrm>
          <a:prstGeom prst="rect">
            <a:avLst/>
          </a:prstGeom>
        </p:spPr>
        <p:txBody>
          <a:bodyPr wrap="square">
            <a:spAutoFit/>
          </a:bodyPr>
          <a:lstStyle/>
          <a:p>
            <a:r>
              <a:rPr lang="en-GB" sz="1200" i="1">
                <a:latin typeface="+mn-lt"/>
              </a:rPr>
              <a:t>Relocation of population at the end of releases (airborne measurements)</a:t>
            </a:r>
            <a:endParaRPr lang="fr-FR" sz="1200" i="1">
              <a:latin typeface="+mn-lt"/>
            </a:endParaRPr>
          </a:p>
        </p:txBody>
      </p:sp>
      <p:sp>
        <p:nvSpPr>
          <p:cNvPr id="12" name="Rectangle 11"/>
          <p:cNvSpPr/>
          <p:nvPr/>
        </p:nvSpPr>
        <p:spPr>
          <a:xfrm>
            <a:off x="1" y="1113476"/>
            <a:ext cx="4647436" cy="607474"/>
          </a:xfrm>
          <a:prstGeom prst="rect">
            <a:avLst/>
          </a:prstGeom>
        </p:spPr>
        <p:txBody>
          <a:bodyPr wrap="square">
            <a:spAutoFit/>
          </a:bodyPr>
          <a:lstStyle/>
          <a:p>
            <a:r>
              <a:rPr lang="en-US" sz="1200" i="1">
                <a:latin typeface="+mn-lt"/>
              </a:rPr>
              <a:t>Emergency decision: evacuation of populations during the emergency phase (1800 people - </a:t>
            </a:r>
            <a:r>
              <a:rPr lang="en-US" sz="1200" i="1" err="1">
                <a:latin typeface="+mn-lt"/>
              </a:rPr>
              <a:t>Dampierre</a:t>
            </a:r>
            <a:r>
              <a:rPr lang="en-US" sz="1200" i="1">
                <a:latin typeface="+mn-lt"/>
              </a:rPr>
              <a:t> and Lion-</a:t>
            </a:r>
            <a:r>
              <a:rPr lang="en-US" sz="1200" i="1" err="1">
                <a:latin typeface="+mn-lt"/>
              </a:rPr>
              <a:t>en</a:t>
            </a:r>
            <a:r>
              <a:rPr lang="en-US" sz="1200" i="1">
                <a:latin typeface="+mn-lt"/>
              </a:rPr>
              <a:t>-</a:t>
            </a:r>
            <a:r>
              <a:rPr lang="en-US" sz="1200" i="1" err="1">
                <a:latin typeface="+mn-lt"/>
              </a:rPr>
              <a:t>Sullias</a:t>
            </a:r>
            <a:r>
              <a:rPr lang="en-US" sz="1200" i="1">
                <a:latin typeface="+mn-lt"/>
              </a:rPr>
              <a:t> municipalities + some people from neighboring municipalities)</a:t>
            </a:r>
            <a:endParaRPr lang="fr-FR" sz="1200" i="1">
              <a:latin typeface="+mn-lt"/>
            </a:endParaRPr>
          </a:p>
        </p:txBody>
      </p:sp>
      <p:sp>
        <p:nvSpPr>
          <p:cNvPr id="18" name="Rectangle 17"/>
          <p:cNvSpPr/>
          <p:nvPr/>
        </p:nvSpPr>
        <p:spPr>
          <a:xfrm>
            <a:off x="3344530" y="4672705"/>
            <a:ext cx="2500659" cy="607474"/>
          </a:xfrm>
          <a:prstGeom prst="rect">
            <a:avLst/>
          </a:prstGeom>
        </p:spPr>
        <p:txBody>
          <a:bodyPr wrap="square">
            <a:spAutoFit/>
          </a:bodyPr>
          <a:lstStyle/>
          <a:p>
            <a:pPr algn="l"/>
            <a:r>
              <a:rPr lang="en-US" sz="1200" i="1">
                <a:latin typeface="+mn-lt"/>
              </a:rPr>
              <a:t>Emergency decision: restrictions on consumption of locally foodstuffs: 19 municipalities.</a:t>
            </a:r>
            <a:endParaRPr lang="fr-FR" sz="1200" i="1">
              <a:latin typeface="+mn-lt"/>
            </a:endParaRPr>
          </a:p>
        </p:txBody>
      </p:sp>
      <p:pic>
        <p:nvPicPr>
          <p:cNvPr id="11" name="Image 10"/>
          <p:cNvPicPr>
            <a:picLocks noChangeAspect="1"/>
          </p:cNvPicPr>
          <p:nvPr/>
        </p:nvPicPr>
        <p:blipFill>
          <a:blip r:embed="rId3"/>
          <a:stretch>
            <a:fillRect/>
          </a:stretch>
        </p:blipFill>
        <p:spPr>
          <a:xfrm>
            <a:off x="374904" y="1720423"/>
            <a:ext cx="4046220" cy="2809431"/>
          </a:xfrm>
          <a:prstGeom prst="rect">
            <a:avLst/>
          </a:prstGeom>
        </p:spPr>
      </p:pic>
      <p:pic>
        <p:nvPicPr>
          <p:cNvPr id="13" name="Image 12"/>
          <p:cNvPicPr>
            <a:picLocks noChangeAspect="1"/>
          </p:cNvPicPr>
          <p:nvPr/>
        </p:nvPicPr>
        <p:blipFill>
          <a:blip r:embed="rId4"/>
          <a:stretch>
            <a:fillRect/>
          </a:stretch>
        </p:blipFill>
        <p:spPr>
          <a:xfrm>
            <a:off x="4647437" y="1720423"/>
            <a:ext cx="4116130" cy="2848795"/>
          </a:xfrm>
          <a:prstGeom prst="rect">
            <a:avLst/>
          </a:prstGeom>
        </p:spPr>
      </p:pic>
      <p:pic>
        <p:nvPicPr>
          <p:cNvPr id="17" name="Image 16"/>
          <p:cNvPicPr>
            <a:picLocks noChangeAspect="1"/>
          </p:cNvPicPr>
          <p:nvPr/>
        </p:nvPicPr>
        <p:blipFill>
          <a:blip r:embed="rId5"/>
          <a:stretch>
            <a:fillRect/>
          </a:stretch>
        </p:blipFill>
        <p:spPr>
          <a:xfrm>
            <a:off x="0" y="4555513"/>
            <a:ext cx="3387851" cy="2347041"/>
          </a:xfrm>
          <a:prstGeom prst="rect">
            <a:avLst/>
          </a:prstGeom>
        </p:spPr>
      </p:pic>
      <p:pic>
        <p:nvPicPr>
          <p:cNvPr id="19" name="Image 18"/>
          <p:cNvPicPr>
            <a:picLocks noChangeAspect="1"/>
          </p:cNvPicPr>
          <p:nvPr/>
        </p:nvPicPr>
        <p:blipFill>
          <a:blip r:embed="rId6"/>
          <a:stretch>
            <a:fillRect/>
          </a:stretch>
        </p:blipFill>
        <p:spPr>
          <a:xfrm>
            <a:off x="5865876" y="4589521"/>
            <a:ext cx="3331239" cy="2313034"/>
          </a:xfrm>
          <a:prstGeom prst="rect">
            <a:avLst/>
          </a:prstGeom>
        </p:spPr>
      </p:pic>
      <p:sp>
        <p:nvSpPr>
          <p:cNvPr id="20" name="Rectangle 19"/>
          <p:cNvSpPr/>
          <p:nvPr/>
        </p:nvSpPr>
        <p:spPr>
          <a:xfrm>
            <a:off x="3373486" y="6018525"/>
            <a:ext cx="2500659" cy="607474"/>
          </a:xfrm>
          <a:prstGeom prst="rect">
            <a:avLst/>
          </a:prstGeom>
        </p:spPr>
        <p:txBody>
          <a:bodyPr wrap="square">
            <a:spAutoFit/>
          </a:bodyPr>
          <a:lstStyle/>
          <a:p>
            <a:pPr algn="r"/>
            <a:r>
              <a:rPr lang="en-US" sz="1200" i="1">
                <a:latin typeface="+mn-lt"/>
              </a:rPr>
              <a:t>Municipalities concerned by the distribution restrictions at the end of the releases: 258 municipalities</a:t>
            </a:r>
            <a:endParaRPr lang="fr-FR" sz="1200" i="1">
              <a:latin typeface="+mn-lt"/>
            </a:endParaRPr>
          </a:p>
        </p:txBody>
      </p:sp>
    </p:spTree>
    <p:extLst>
      <p:ext uri="{BB962C8B-B14F-4D97-AF65-F5344CB8AC3E}">
        <p14:creationId xmlns:p14="http://schemas.microsoft.com/office/powerpoint/2010/main" val="3632497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a:t>Results</a:t>
            </a:r>
            <a:r>
              <a:rPr lang="fr-FR" dirty="0"/>
              <a:t> </a:t>
            </a:r>
            <a:r>
              <a:rPr lang="fr-FR" dirty="0" err="1"/>
              <a:t>analysis</a:t>
            </a:r>
            <a:r>
              <a:rPr lang="fr-FR" dirty="0"/>
              <a:t> and </a:t>
            </a:r>
            <a:r>
              <a:rPr lang="fr-FR" dirty="0"/>
              <a:t>main </a:t>
            </a:r>
            <a:r>
              <a:rPr lang="fr-FR" dirty="0" err="1"/>
              <a:t>identified</a:t>
            </a:r>
            <a:r>
              <a:rPr lang="fr-FR" dirty="0"/>
              <a:t> issues  (1/5</a:t>
            </a:r>
            <a:r>
              <a:rPr lang="fr-FR" dirty="0"/>
              <a:t>)</a:t>
            </a:r>
          </a:p>
        </p:txBody>
      </p:sp>
      <p:sp>
        <p:nvSpPr>
          <p:cNvPr id="4" name="Espace réservé du numéro de diapositive 3"/>
          <p:cNvSpPr>
            <a:spLocks noGrp="1"/>
          </p:cNvSpPr>
          <p:nvPr>
            <p:ph type="sldNum" sz="quarter" idx="10"/>
          </p:nvPr>
        </p:nvSpPr>
        <p:spPr/>
        <p:txBody>
          <a:bodyPr/>
          <a:lstStyle/>
          <a:p>
            <a:fld id="{42F27A86-3EBD-484D-B899-C8EAC5B43362}" type="slidenum">
              <a:rPr lang="es-ES" smtClean="0"/>
              <a:pPr/>
              <a:t>9</a:t>
            </a:fld>
            <a:endParaRPr lang="es-ES"/>
          </a:p>
        </p:txBody>
      </p:sp>
      <p:sp>
        <p:nvSpPr>
          <p:cNvPr id="12" name="Rectangle 3"/>
          <p:cNvSpPr txBox="1">
            <a:spLocks noChangeArrowheads="1"/>
          </p:cNvSpPr>
          <p:nvPr/>
        </p:nvSpPr>
        <p:spPr bwMode="auto">
          <a:xfrm>
            <a:off x="316156" y="1177073"/>
            <a:ext cx="8695945" cy="5379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201" rIns="0" bIns="0" numCol="1" anchor="t" anchorCtr="0" compatLnSpc="1">
            <a:prstTxWarp prst="textNoShape">
              <a:avLst/>
            </a:prstTxWarp>
            <a:noAutofit/>
          </a:bodyPr>
          <a:lstStyle>
            <a:lvl1pPr marL="311045" indent="-311045" algn="l" defTabSz="325445" rtl="0" eaLnBrk="1" fontAlgn="base" hangingPunct="1">
              <a:lnSpc>
                <a:spcPct val="93000"/>
              </a:lnSpc>
              <a:spcBef>
                <a:spcPct val="0"/>
              </a:spcBef>
              <a:spcAft>
                <a:spcPts val="1293"/>
              </a:spcAft>
              <a:buClr>
                <a:srgbClr val="000000"/>
              </a:buClr>
              <a:buSzPct val="100000"/>
              <a:buBlip>
                <a:blip r:embed="rId3"/>
              </a:buBlip>
              <a:defRPr sz="2200">
                <a:solidFill>
                  <a:schemeClr val="tx1"/>
                </a:solidFill>
                <a:latin typeface="+mn-lt"/>
                <a:ea typeface="+mn-ea"/>
                <a:cs typeface="Arial" panose="020B0604020202020204" pitchFamily="34" charset="0"/>
              </a:defRPr>
            </a:lvl1pPr>
            <a:lvl2pPr marL="673930" indent="-259204" algn="l" defTabSz="325445" rtl="0" eaLnBrk="1" fontAlgn="base" hangingPunct="1">
              <a:lnSpc>
                <a:spcPct val="93000"/>
              </a:lnSpc>
              <a:spcBef>
                <a:spcPct val="0"/>
              </a:spcBef>
              <a:spcAft>
                <a:spcPts val="1032"/>
              </a:spcAft>
              <a:buClr>
                <a:srgbClr val="000000"/>
              </a:buClr>
              <a:buSzPct val="100000"/>
              <a:buFontTx/>
              <a:buBlip>
                <a:blip r:embed="rId4"/>
              </a:buBlip>
              <a:defRPr sz="2000">
                <a:solidFill>
                  <a:schemeClr val="tx1"/>
                </a:solidFill>
                <a:latin typeface="+mn-lt"/>
                <a:cs typeface="Arial" panose="020B0604020202020204" pitchFamily="34" charset="0"/>
              </a:defRPr>
            </a:lvl2pPr>
            <a:lvl3pPr marL="1036815" indent="-207363" algn="l" defTabSz="325445" rtl="0" eaLnBrk="1" fontAlgn="base" hangingPunct="1">
              <a:lnSpc>
                <a:spcPct val="93000"/>
              </a:lnSpc>
              <a:spcBef>
                <a:spcPct val="0"/>
              </a:spcBef>
              <a:spcAft>
                <a:spcPts val="771"/>
              </a:spcAft>
              <a:buClr>
                <a:schemeClr val="accent1"/>
              </a:buClr>
              <a:buSzPct val="100000"/>
              <a:buFont typeface="Arial" pitchFamily="34" charset="0"/>
              <a:buChar char="●"/>
              <a:defRPr>
                <a:solidFill>
                  <a:schemeClr val="tx1"/>
                </a:solidFill>
                <a:latin typeface="+mn-lt"/>
                <a:cs typeface="Arial" panose="020B0604020202020204" pitchFamily="34" charset="0"/>
              </a:defRPr>
            </a:lvl3pPr>
            <a:lvl4pPr marL="1451541" indent="-207363" algn="l" defTabSz="325445" rtl="0" eaLnBrk="1" fontAlgn="base" hangingPunct="1">
              <a:lnSpc>
                <a:spcPct val="93000"/>
              </a:lnSpc>
              <a:spcBef>
                <a:spcPct val="0"/>
              </a:spcBef>
              <a:spcAft>
                <a:spcPts val="522"/>
              </a:spcAft>
              <a:buClr>
                <a:schemeClr val="accent1"/>
              </a:buClr>
              <a:buSzPct val="100000"/>
              <a:buFont typeface="Arial" pitchFamily="34" charset="0"/>
              <a:buChar char="●"/>
              <a:defRPr sz="1600">
                <a:solidFill>
                  <a:schemeClr val="tx1"/>
                </a:solidFill>
                <a:latin typeface="+mn-lt"/>
                <a:cs typeface="Arial" panose="020B0604020202020204" pitchFamily="34" charset="0"/>
              </a:defRPr>
            </a:lvl4pPr>
            <a:lvl5pPr marL="1866268" indent="-207363" algn="l" defTabSz="325445" rtl="0" eaLnBrk="1" fontAlgn="base" hangingPunct="1">
              <a:lnSpc>
                <a:spcPct val="93000"/>
              </a:lnSpc>
              <a:spcBef>
                <a:spcPct val="0"/>
              </a:spcBef>
              <a:spcAft>
                <a:spcPts val="261"/>
              </a:spcAft>
              <a:buClr>
                <a:schemeClr val="accent1"/>
              </a:buClr>
              <a:buSzPct val="100000"/>
              <a:buFont typeface="Wingdings" pitchFamily="2" charset="2"/>
              <a:buChar char="Ø"/>
              <a:defRPr sz="1600">
                <a:solidFill>
                  <a:schemeClr val="tx1"/>
                </a:solidFill>
                <a:latin typeface="+mn-lt"/>
                <a:cs typeface="Arial" panose="020B0604020202020204" pitchFamily="34" charset="0"/>
              </a:defRPr>
            </a:lvl5pPr>
            <a:lvl6pPr marL="2280994"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6pPr>
            <a:lvl7pPr marL="2695720"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7pPr>
            <a:lvl8pPr marL="3110446"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8pPr>
            <a:lvl9pPr marL="3525172" indent="-207363" algn="l" defTabSz="325445" rtl="0" eaLnBrk="1" fontAlgn="base" hangingPunct="1">
              <a:lnSpc>
                <a:spcPct val="93000"/>
              </a:lnSpc>
              <a:spcBef>
                <a:spcPct val="0"/>
              </a:spcBef>
              <a:spcAft>
                <a:spcPts val="261"/>
              </a:spcAft>
              <a:buClr>
                <a:srgbClr val="000000"/>
              </a:buClr>
              <a:buSzPct val="100000"/>
              <a:buFont typeface="Times New Roman" pitchFamily="18" charset="0"/>
              <a:buChar char="»"/>
              <a:defRPr sz="1500">
                <a:solidFill>
                  <a:srgbClr val="000000"/>
                </a:solidFill>
                <a:latin typeface="+mn-lt"/>
              </a:defRPr>
            </a:lvl9pPr>
          </a:lstStyle>
          <a:p>
            <a:r>
              <a:rPr lang="en-US" sz="2000" b="0" kern="0" dirty="0" smtClean="0"/>
              <a:t>~</a:t>
            </a:r>
            <a:r>
              <a:rPr lang="en-US" sz="2000" b="0" kern="0" dirty="0"/>
              <a:t>50 uncertainties for evacuation/relocation and ~30 for food restrictions</a:t>
            </a:r>
          </a:p>
          <a:p>
            <a:pPr lvl="1"/>
            <a:r>
              <a:rPr lang="en-US" sz="1900" b="0" kern="0" dirty="0"/>
              <a:t>Analysis of the stakeholders’ questions to identify </a:t>
            </a:r>
            <a:r>
              <a:rPr lang="en-US" sz="1900" b="0" kern="0" dirty="0" smtClean="0"/>
              <a:t>various issues raised by the panel members regarding evacuation/relocation and food restrictions;</a:t>
            </a:r>
            <a:endParaRPr lang="en-US" sz="1900" b="0" kern="0" dirty="0"/>
          </a:p>
          <a:p>
            <a:pPr lvl="1"/>
            <a:r>
              <a:rPr lang="en-US" sz="1900" b="0" kern="0" dirty="0" smtClean="0"/>
              <a:t>Uncertainties </a:t>
            </a:r>
            <a:r>
              <a:rPr lang="en-US" sz="1900" b="0" kern="0" dirty="0"/>
              <a:t>have been classified depending on topics and </a:t>
            </a:r>
            <a:r>
              <a:rPr lang="en-US" sz="1900" b="0" kern="0" dirty="0" smtClean="0"/>
              <a:t>the emergency / transition phase</a:t>
            </a:r>
          </a:p>
          <a:p>
            <a:r>
              <a:rPr lang="en-US" sz="2000" b="0" kern="0" dirty="0" smtClean="0"/>
              <a:t>Classification </a:t>
            </a:r>
            <a:r>
              <a:rPr lang="en-US" sz="2000" b="0" kern="0" dirty="0"/>
              <a:t>used: </a:t>
            </a:r>
            <a:r>
              <a:rPr lang="en-US" sz="2000" b="0" i="1" kern="0" dirty="0"/>
              <a:t>S. French et al.</a:t>
            </a:r>
            <a:r>
              <a:rPr lang="en-US" sz="2000" b="0" kern="0" dirty="0"/>
              <a:t>, in </a:t>
            </a:r>
            <a:r>
              <a:rPr lang="en-US" sz="2000" b="0" i="1" kern="0" dirty="0"/>
              <a:t>The Various Meaning of </a:t>
            </a:r>
            <a:r>
              <a:rPr lang="en-US" sz="2000" b="0" i="1" kern="0" dirty="0" smtClean="0"/>
              <a:t>Uncertainties</a:t>
            </a:r>
            <a:r>
              <a:rPr lang="en-US" sz="2000" b="0" i="1" kern="0" dirty="0" smtClean="0"/>
              <a:t>.</a:t>
            </a:r>
          </a:p>
          <a:p>
            <a:r>
              <a:rPr lang="en-US" sz="2000" b="0" kern="0" dirty="0"/>
              <a:t>From these </a:t>
            </a:r>
            <a:r>
              <a:rPr lang="en-US" sz="2000" b="0" kern="0" dirty="0" smtClean="0"/>
              <a:t>findings, various </a:t>
            </a:r>
            <a:r>
              <a:rPr lang="en-US" sz="2000" b="0" kern="0" dirty="0"/>
              <a:t>types of uncertainties have emerged and can be classified in two main </a:t>
            </a:r>
            <a:r>
              <a:rPr lang="en-US" sz="2000" b="0" kern="0" dirty="0" smtClean="0"/>
              <a:t>categories:</a:t>
            </a:r>
          </a:p>
          <a:p>
            <a:pPr lvl="1"/>
            <a:r>
              <a:rPr lang="en-US" sz="1800" b="0" kern="0" dirty="0"/>
              <a:t>the </a:t>
            </a:r>
            <a:r>
              <a:rPr lang="en-US" sz="1800" b="0" u="sng" kern="0" dirty="0"/>
              <a:t>external uncertainties </a:t>
            </a:r>
            <a:r>
              <a:rPr lang="en-US" sz="1800" b="0" kern="0" dirty="0"/>
              <a:t>to the decision-making process which generally speaking refer to uncertainties associated with the production of information (modelling, measurements, etc.);</a:t>
            </a:r>
          </a:p>
          <a:p>
            <a:pPr lvl="1"/>
            <a:r>
              <a:rPr lang="en-US" sz="1800" b="0" kern="0" dirty="0"/>
              <a:t>the </a:t>
            </a:r>
            <a:r>
              <a:rPr lang="en-US" sz="1800" b="0" u="sng" kern="0" dirty="0"/>
              <a:t>internal uncertainties </a:t>
            </a:r>
            <a:r>
              <a:rPr lang="en-US" sz="1800" b="0" kern="0" dirty="0"/>
              <a:t>to the decision-making process which are directly linked to the use of the information to take decision (reaction of decision-makers given the ambiguity, clarity of the situation, personal judgement, social reactions, economic impacts, etc.)</a:t>
            </a:r>
          </a:p>
          <a:p>
            <a:pPr lvl="1"/>
            <a:endParaRPr lang="en-US" sz="1900" b="0" kern="0" dirty="0" smtClean="0"/>
          </a:p>
          <a:p>
            <a:pPr marL="0" indent="0">
              <a:buFontTx/>
              <a:buNone/>
            </a:pPr>
            <a:endParaRPr lang="es-ES" sz="2400" b="0" kern="0" dirty="0"/>
          </a:p>
        </p:txBody>
      </p:sp>
    </p:spTree>
    <p:extLst>
      <p:ext uri="{BB962C8B-B14F-4D97-AF65-F5344CB8AC3E}">
        <p14:creationId xmlns:p14="http://schemas.microsoft.com/office/powerpoint/2010/main" val="1769787052"/>
      </p:ext>
    </p:extLst>
  </p:cSld>
  <p:clrMapOvr>
    <a:masterClrMapping/>
  </p:clrMapOvr>
</p:sld>
</file>

<file path=ppt/theme/theme1.xml><?xml version="1.0" encoding="utf-8"?>
<a:theme xmlns:a="http://schemas.openxmlformats.org/drawingml/2006/main" name="CONFIDENCE">
  <a:themeElements>
    <a:clrScheme name="Confidence">
      <a:dk1>
        <a:sysClr val="windowText" lastClr="000000"/>
      </a:dk1>
      <a:lt1>
        <a:sysClr val="window" lastClr="FFFFFF"/>
      </a:lt1>
      <a:dk2>
        <a:srgbClr val="1F497D"/>
      </a:dk2>
      <a:lt2>
        <a:srgbClr val="EEECE1"/>
      </a:lt2>
      <a:accent1>
        <a:srgbClr val="3898B2"/>
      </a:accent1>
      <a:accent2>
        <a:srgbClr val="F23004"/>
      </a:accent2>
      <a:accent3>
        <a:srgbClr val="9AA627"/>
      </a:accent3>
      <a:accent4>
        <a:srgbClr val="8064A2"/>
      </a:accent4>
      <a:accent5>
        <a:srgbClr val="4BACC6"/>
      </a:accent5>
      <a:accent6>
        <a:srgbClr val="FFC000"/>
      </a:accent6>
      <a:hlink>
        <a:srgbClr val="0000FF"/>
      </a:hlink>
      <a:folHlink>
        <a:srgbClr val="800080"/>
      </a:folHlink>
    </a:clrScheme>
    <a:fontScheme name="Personalizado 1">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358775"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CONFIDENCE</Template>
  <TotalTime>2804</TotalTime>
  <Words>3619</Words>
  <Application>Microsoft Office PowerPoint</Application>
  <PresentationFormat>Affichage à l'écran (4:3)</PresentationFormat>
  <Paragraphs>221</Paragraphs>
  <Slides>15</Slides>
  <Notes>8</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15</vt:i4>
      </vt:variant>
    </vt:vector>
  </HeadingPairs>
  <TitlesOfParts>
    <vt:vector size="24" baseType="lpstr">
      <vt:lpstr>Arial</vt:lpstr>
      <vt:lpstr>Calibri</vt:lpstr>
      <vt:lpstr>Calibri Light</vt:lpstr>
      <vt:lpstr>Futura Md BT</vt:lpstr>
      <vt:lpstr>Interstate-Regular</vt:lpstr>
      <vt:lpstr>Times New Roman</vt:lpstr>
      <vt:lpstr>Trebuchet MS</vt:lpstr>
      <vt:lpstr>Wingdings</vt:lpstr>
      <vt:lpstr>CONFIDENCE</vt:lpstr>
      <vt:lpstr>Involvement of French stakeholders in the decision-making process in the context of uncertainties</vt:lpstr>
      <vt:lpstr>Objectives</vt:lpstr>
      <vt:lpstr>Organisation of the French stakeholders panel</vt:lpstr>
      <vt:lpstr>Composition of the French National panel</vt:lpstr>
      <vt:lpstr>Calendar</vt:lpstr>
      <vt:lpstr>Methodology</vt:lpstr>
      <vt:lpstr>Case used (on Dampierre NPP sites) for the First panel meeting</vt:lpstr>
      <vt:lpstr>Case used (on Dampierre NPP sites) for the Second panel meeting</vt:lpstr>
      <vt:lpstr>Results analysis and main identified issues  (1/5)</vt:lpstr>
      <vt:lpstr>Results analysis and main identified issues (2/5)</vt:lpstr>
      <vt:lpstr>Results analysis and main identified issues (3/5)</vt:lpstr>
      <vt:lpstr>Results analysis and main identified issues (4/5)</vt:lpstr>
      <vt:lpstr>Results analysis and main identified issues (5/5)</vt:lpstr>
      <vt:lpstr>Conclusions and next steps</vt:lpstr>
      <vt:lpstr>Thank  you for your attention! </vt:lpstr>
    </vt:vector>
  </TitlesOfParts>
  <Company>CIEMAT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1ª Sesión del Panel  CIEMAT. Madrid, 07 Madrid 2014</dc:title>
  <dc:creator>Milagros Montero Prieto</dc:creator>
  <cp:lastModifiedBy>DURAND Vanessa</cp:lastModifiedBy>
  <cp:revision>181</cp:revision>
  <cp:lastPrinted>2019-03-25T12:22:52Z</cp:lastPrinted>
  <dcterms:created xsi:type="dcterms:W3CDTF">2017-05-27T15:18:46Z</dcterms:created>
  <dcterms:modified xsi:type="dcterms:W3CDTF">2019-03-25T13:43:19Z</dcterms:modified>
</cp:coreProperties>
</file>