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6" r:id="rId6"/>
    <p:sldId id="330" r:id="rId7"/>
    <p:sldId id="338" r:id="rId8"/>
    <p:sldId id="325" r:id="rId9"/>
    <p:sldId id="329" r:id="rId10"/>
    <p:sldId id="331" r:id="rId11"/>
    <p:sldId id="340" r:id="rId12"/>
    <p:sldId id="326" r:id="rId13"/>
    <p:sldId id="327" r:id="rId14"/>
    <p:sldId id="332" r:id="rId15"/>
    <p:sldId id="333" r:id="rId16"/>
    <p:sldId id="328" r:id="rId17"/>
    <p:sldId id="334" r:id="rId18"/>
    <p:sldId id="341" r:id="rId19"/>
    <p:sldId id="335" r:id="rId20"/>
    <p:sldId id="336" r:id="rId21"/>
    <p:sldId id="337" r:id="rId22"/>
  </p:sldIdLst>
  <p:sldSz cx="9144000" cy="6858000" type="screen4x3"/>
  <p:notesSz cx="6797675" cy="9926638"/>
  <p:defaultTextStyle>
    <a:defPPr>
      <a:defRPr lang="en-I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99"/>
    <a:srgbClr val="339966"/>
    <a:srgbClr val="99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229" autoAdjust="0"/>
  </p:normalViewPr>
  <p:slideViewPr>
    <p:cSldViewPr>
      <p:cViewPr varScale="1">
        <p:scale>
          <a:sx n="96" d="100"/>
          <a:sy n="96" d="100"/>
        </p:scale>
        <p:origin x="19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EE7DAD32-C9EE-44E6-9918-02D39D17E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23827DBB-95C0-4EEB-9C4F-ED631499D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01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27DBB-95C0-4EEB-9C4F-ED631499DA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95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5105400"/>
            <a:ext cx="4343400" cy="762000"/>
          </a:xfrm>
        </p:spPr>
        <p:txBody>
          <a:bodyPr/>
          <a:lstStyle>
            <a:lvl1pPr marL="0" indent="0">
              <a:buFont typeface="Zapf Dingbats" charset="2"/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81150B8-0790-4F86-A30C-4DCE324AC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Font typeface="Zapf Dingbat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Font typeface="Zapf Dingbats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Font typeface="Zapf Dingbats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Font typeface="Zapf Dingbats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Font typeface="Zapf Dingbats" charset="2"/>
        <a:buChar char="n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Font typeface="Zapf Dingbats" charset="2"/>
        <a:buChar char="n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Font typeface="Zapf Dingbats" charset="2"/>
        <a:buChar char="n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Font typeface="Zapf Dingbats" charset="2"/>
        <a:buChar char="n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Font typeface="Zapf Dingbats" charset="2"/>
        <a:buChar char="n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04664"/>
            <a:ext cx="8215064" cy="685800"/>
          </a:xfrm>
        </p:spPr>
        <p:txBody>
          <a:bodyPr/>
          <a:lstStyle/>
          <a:p>
            <a:r>
              <a:rPr lang="en-US" dirty="0"/>
              <a:t>Participation in a ConvEx-2c Exercise: Preparation, Performance and Outcomes as an 'Accident State'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3808" y="4797152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  <a:ea typeface="MS Mincho"/>
                <a:cs typeface="Times New Roman" panose="02020603050405020304" pitchFamily="18" charset="0"/>
              </a:rPr>
              <a:t>NERIS Workshop, Roskilde, April 2019</a:t>
            </a:r>
          </a:p>
          <a:p>
            <a:endParaRPr lang="en-US" sz="1600" u="sng" dirty="0">
              <a:solidFill>
                <a:schemeClr val="bg1"/>
              </a:solidFill>
              <a:latin typeface="+mn-lt"/>
              <a:ea typeface="MS Mincho"/>
              <a:cs typeface="Times New Roman" panose="02020603050405020304" pitchFamily="18" charset="0"/>
            </a:endParaRPr>
          </a:p>
          <a:p>
            <a:r>
              <a:rPr lang="en-US" sz="1600" u="sng" dirty="0">
                <a:solidFill>
                  <a:schemeClr val="bg1"/>
                </a:solidFill>
                <a:latin typeface="+mn-lt"/>
                <a:ea typeface="MS Mincho"/>
                <a:cs typeface="Times New Roman" panose="02020603050405020304" pitchFamily="18" charset="0"/>
              </a:rPr>
              <a:t>Veronica Smith</a:t>
            </a:r>
            <a:r>
              <a:rPr lang="en-US" sz="1400" baseline="30000" dirty="0">
                <a:solidFill>
                  <a:schemeClr val="bg1"/>
                </a:solidFill>
                <a:latin typeface="+mn-lt"/>
                <a:ea typeface="MS Mincho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MS Mincho"/>
                <a:cs typeface="Times New Roman" panose="02020603050405020304" pitchFamily="18" charset="0"/>
              </a:rPr>
              <a:t>, Ciara Hilliard</a:t>
            </a:r>
            <a:r>
              <a:rPr lang="en-US" sz="1400" baseline="30000" dirty="0">
                <a:solidFill>
                  <a:schemeClr val="bg1"/>
                </a:solidFill>
                <a:ea typeface="MS Mincho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MS Mincho"/>
                <a:cs typeface="Times New Roman" panose="02020603050405020304" pitchFamily="18" charset="0"/>
              </a:rPr>
              <a:t>, Kevin Kelleher</a:t>
            </a:r>
            <a:r>
              <a:rPr lang="en-US" sz="1600" baseline="30000" dirty="0">
                <a:solidFill>
                  <a:schemeClr val="bg1"/>
                </a:solidFill>
                <a:ea typeface="MS Mincho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MS Mincho"/>
                <a:cs typeface="Times New Roman" panose="02020603050405020304" pitchFamily="18" charset="0"/>
              </a:rPr>
              <a:t>, Ciara McMahon</a:t>
            </a:r>
            <a:r>
              <a:rPr lang="en-US" sz="1600" baseline="30000" dirty="0">
                <a:solidFill>
                  <a:schemeClr val="bg1"/>
                </a:solidFill>
                <a:ea typeface="MS Mincho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MS Mincho"/>
                <a:cs typeface="Times New Roman" panose="02020603050405020304" pitchFamily="18" charset="0"/>
              </a:rPr>
              <a:t>, Robert Ryan</a:t>
            </a:r>
            <a:r>
              <a:rPr lang="en-US" sz="1600" baseline="30000" dirty="0">
                <a:solidFill>
                  <a:schemeClr val="bg1"/>
                </a:solidFill>
                <a:ea typeface="MS Mincho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MS Mincho"/>
                <a:cs typeface="Times New Roman" panose="02020603050405020304" pitchFamily="18" charset="0"/>
              </a:rPr>
              <a:t> and Kilian Smith</a:t>
            </a:r>
            <a:r>
              <a:rPr lang="en-US" sz="1600" baseline="30000" dirty="0">
                <a:solidFill>
                  <a:schemeClr val="bg1"/>
                </a:solidFill>
                <a:latin typeface="+mn-lt"/>
                <a:ea typeface="MS Mincho"/>
                <a:cs typeface="Times New Roman" panose="02020603050405020304" pitchFamily="18" charset="0"/>
              </a:rPr>
              <a:t>2</a:t>
            </a:r>
          </a:p>
          <a:p>
            <a:r>
              <a:rPr lang="en-US" sz="1400" baseline="30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1 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EPA, </a:t>
            </a:r>
            <a:r>
              <a:rPr lang="en-US" sz="12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Clonskeagh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Dublin, Ireland</a:t>
            </a:r>
          </a:p>
          <a:p>
            <a:r>
              <a:rPr lang="en-US" sz="1200" baseline="30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 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IEC, IAEA, Vienna, Austria</a:t>
            </a:r>
            <a:endParaRPr lang="en-IE" sz="1200" baseline="30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Planned Timeline (Main Points) – 27</a:t>
            </a:r>
            <a:r>
              <a:rPr lang="en-IE" baseline="30000" dirty="0"/>
              <a:t>th</a:t>
            </a:r>
            <a:r>
              <a:rPr lang="en-IE" dirty="0"/>
              <a:t> November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1073150" algn="l"/>
                <a:tab pos="1341438" algn="l"/>
              </a:tabLst>
            </a:pPr>
            <a:r>
              <a:rPr lang="en-IE" sz="2000" dirty="0"/>
              <a:t>07:20	-	First explosion outside Convention Centre in Dublin</a:t>
            </a:r>
          </a:p>
          <a:p>
            <a:pPr marL="1073150" indent="0">
              <a:buNone/>
              <a:tabLst>
                <a:tab pos="1341438" algn="l"/>
              </a:tabLst>
            </a:pPr>
            <a:r>
              <a:rPr lang="en-IE" sz="2000" dirty="0"/>
              <a:t>-	EPDs worn by first responders indicate presence of radiation</a:t>
            </a:r>
          </a:p>
          <a:p>
            <a:pPr marL="1073150" indent="0">
              <a:buNone/>
              <a:tabLst>
                <a:tab pos="1341438" algn="l"/>
              </a:tabLst>
            </a:pPr>
            <a:r>
              <a:rPr lang="en-IE" sz="2000" dirty="0"/>
              <a:t>-	Area evacuated and cordon put in place</a:t>
            </a:r>
          </a:p>
          <a:p>
            <a:pPr marL="1073150" indent="0">
              <a:buNone/>
              <a:tabLst>
                <a:tab pos="1341438" algn="l"/>
              </a:tabLst>
            </a:pPr>
            <a:r>
              <a:rPr lang="en-IE" sz="2000" dirty="0"/>
              <a:t>-	IAEA notified through USIE</a:t>
            </a:r>
          </a:p>
          <a:p>
            <a:pPr>
              <a:buFont typeface="Wingdings" panose="05000000000000000000" pitchFamily="2" charset="2"/>
              <a:buChar char="§"/>
              <a:tabLst>
                <a:tab pos="1073150" algn="l"/>
                <a:tab pos="1341438" algn="l"/>
              </a:tabLst>
            </a:pPr>
            <a:r>
              <a:rPr lang="en-IE" sz="2000" dirty="0"/>
              <a:t>09:30	-	National Emergency Coordination Group meet</a:t>
            </a:r>
          </a:p>
          <a:p>
            <a:pPr>
              <a:buFont typeface="Wingdings" panose="05000000000000000000" pitchFamily="2" charset="2"/>
              <a:buChar char="§"/>
              <a:tabLst>
                <a:tab pos="1073150" algn="l"/>
                <a:tab pos="1341438" algn="l"/>
              </a:tabLst>
            </a:pPr>
            <a:r>
              <a:rPr lang="en-IE" sz="2000" dirty="0"/>
              <a:t>10:35	-	Measurement data submitted to IRMIS</a:t>
            </a:r>
          </a:p>
          <a:p>
            <a:pPr>
              <a:buFont typeface="Wingdings" panose="05000000000000000000" pitchFamily="2" charset="2"/>
              <a:buChar char="§"/>
              <a:tabLst>
                <a:tab pos="1073150" algn="l"/>
                <a:tab pos="1341438" algn="l"/>
              </a:tabLst>
            </a:pPr>
            <a:r>
              <a:rPr lang="en-IE" sz="2000" dirty="0"/>
              <a:t>11:20	-	Patient in regional hospital with symptoms of radiation sickness</a:t>
            </a:r>
          </a:p>
          <a:p>
            <a:pPr>
              <a:buFont typeface="Wingdings" panose="05000000000000000000" pitchFamily="2" charset="2"/>
              <a:buChar char="§"/>
              <a:tabLst>
                <a:tab pos="1073150" algn="l"/>
                <a:tab pos="1341438" algn="l"/>
              </a:tabLst>
            </a:pPr>
            <a:r>
              <a:rPr lang="en-IE" sz="2000" dirty="0"/>
              <a:t>12:30	-	Second explosion outside </a:t>
            </a:r>
            <a:r>
              <a:rPr lang="en-IE" sz="2000" dirty="0" err="1"/>
              <a:t>Dáil</a:t>
            </a:r>
            <a:r>
              <a:rPr lang="en-IE" sz="2000" dirty="0"/>
              <a:t> Éireann</a:t>
            </a:r>
          </a:p>
          <a:p>
            <a:pPr marL="1341438" indent="-268288">
              <a:buNone/>
              <a:tabLst>
                <a:tab pos="1341438" algn="l"/>
              </a:tabLst>
            </a:pPr>
            <a:r>
              <a:rPr lang="en-IE" sz="2000" dirty="0"/>
              <a:t>-	Area evacuated and army bomb disposal unit searching for further devices</a:t>
            </a:r>
          </a:p>
          <a:p>
            <a:pPr>
              <a:buFont typeface="Wingdings" panose="05000000000000000000" pitchFamily="2" charset="2"/>
              <a:buChar char="§"/>
              <a:tabLst>
                <a:tab pos="1073150" algn="l"/>
                <a:tab pos="1341438" algn="l"/>
              </a:tabLst>
            </a:pPr>
            <a:r>
              <a:rPr lang="en-IE" sz="2000" dirty="0"/>
              <a:t>14:15	-	EPA submit a request for assistance</a:t>
            </a:r>
          </a:p>
          <a:p>
            <a:pPr>
              <a:buFont typeface="Wingdings" panose="05000000000000000000" pitchFamily="2" charset="2"/>
              <a:buChar char="§"/>
              <a:tabLst>
                <a:tab pos="1073150" algn="l"/>
                <a:tab pos="1341438" algn="l"/>
              </a:tabLst>
            </a:pPr>
            <a:r>
              <a:rPr lang="en-IE" sz="2000" dirty="0"/>
              <a:t>16:00	-	End of exercise</a:t>
            </a:r>
          </a:p>
        </p:txBody>
      </p:sp>
    </p:spTree>
    <p:extLst>
      <p:ext uri="{BB962C8B-B14F-4D97-AF65-F5344CB8AC3E}">
        <p14:creationId xmlns:p14="http://schemas.microsoft.com/office/powerpoint/2010/main" val="348612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Behind the Scenes in EPA on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8" y="1196752"/>
            <a:ext cx="8364152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Response based in EPA offices (Dublin – Technical Assessment Team and Wexford – Media and Information Team), no shift change in EPA staff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Two Standard Report Forms (SRFs) and a press release issued on 21</a:t>
            </a:r>
            <a:r>
              <a:rPr lang="en-IE" baseline="30000" dirty="0"/>
              <a:t>st</a:t>
            </a:r>
            <a:r>
              <a:rPr lang="en-IE" dirty="0"/>
              <a:t> November regarding stolen 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Seven SRFs and a Request for Assistance submitted on 27</a:t>
            </a:r>
            <a:r>
              <a:rPr lang="en-IE" baseline="30000" dirty="0"/>
              <a:t>th</a:t>
            </a:r>
            <a:r>
              <a:rPr lang="en-IE" dirty="0"/>
              <a:t> November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Three press releases prepared and submitted to USIE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After each submission on USIE, IEC contacted EPA to acknowledge the submission and verify the details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Two sets of measurement data submitted to IRMIS</a:t>
            </a:r>
          </a:p>
          <a:p>
            <a:pPr>
              <a:buFont typeface="Wingdings" panose="05000000000000000000" pitchFamily="2" charset="2"/>
              <a:buChar char="§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642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>
                <a:latin typeface="+mj-lt"/>
              </a:rPr>
              <a:t>Issues Arising During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5616624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Time pressures – responding to incident and ongoing communication with IEC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Volume of emails from USIE was huge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Access to USIE Exercise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Scenario perhaps overly ambitious given time period for exercise</a:t>
            </a: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Agreeing press releases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Decisions on cordons took longer than expected</a:t>
            </a: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Disclosure of information regarding nationality of victims</a:t>
            </a:r>
          </a:p>
          <a:p>
            <a:pPr marL="0" indent="0">
              <a:buClr>
                <a:srgbClr val="339966"/>
              </a:buClr>
              <a:buNone/>
            </a:pPr>
            <a:endParaRPr lang="en-IE" dirty="0">
              <a:latin typeface="+mn-lt"/>
            </a:endParaRP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endParaRPr lang="en-IE" dirty="0">
              <a:latin typeface="+mn-lt"/>
            </a:endParaRPr>
          </a:p>
        </p:txBody>
      </p:sp>
      <p:pic>
        <p:nvPicPr>
          <p:cNvPr id="4" name="Picture 3" descr="C:\Users\Kelleherk\AppData\Local\Microsoft\Windows\INetCacheContent.Word\20181213_1120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3162300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5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>
                <a:latin typeface="+mj-lt"/>
              </a:rPr>
              <a:t>Lessons Learned Playing as ‘Accident State’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4744"/>
            <a:ext cx="8439472" cy="4114800"/>
          </a:xfrm>
        </p:spPr>
        <p:txBody>
          <a:bodyPr/>
          <a:lstStyle/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Don’t underestimate the time required for international communications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An excellent practical test of USIE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Due to time pressures scenario timeline was difficult to adhere to – flexibility required</a:t>
            </a:r>
            <a:endParaRPr lang="en-IE" dirty="0">
              <a:latin typeface="+mn-lt"/>
            </a:endParaRP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/>
              <a:t>Be aware that a shift change may occur in IEC - allow extra time to accommodate this</a:t>
            </a:r>
            <a:endParaRPr lang="en-IE" dirty="0">
              <a:latin typeface="+mn-lt"/>
            </a:endParaRP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All organisations involved in response to this incident type should be present - additional time required for exercise preparation to achieve this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Exercise took place over nine hours – staff operating at full capacity – for longer exercise shift change would be required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08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>
                <a:latin typeface="+mj-lt"/>
              </a:rPr>
              <a:t>Lessons Learned for Ireland’s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4744"/>
            <a:ext cx="8439472" cy="4114800"/>
          </a:xfrm>
        </p:spPr>
        <p:txBody>
          <a:bodyPr/>
          <a:lstStyle/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Availability of EPDs for First Responders (fire service, police) </a:t>
            </a: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Convening (circumstances, timing etc.) of the National Emergency Coordination Group for an incident such as this</a:t>
            </a:r>
          </a:p>
          <a:p>
            <a:pPr marL="715963" indent="-358775">
              <a:buClr>
                <a:srgbClr val="339966"/>
              </a:buClr>
              <a:buFont typeface="Wingdings" panose="05000000000000000000" pitchFamily="2" charset="2"/>
              <a:buChar char="Ø"/>
            </a:pPr>
            <a:r>
              <a:rPr lang="en-IE" dirty="0">
                <a:latin typeface="+mn-lt"/>
              </a:rPr>
              <a:t>Ireland CBRN protocol envisages a high level group convened to provide advice for senior officer in charge of the incident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Clarity around release of victims’ identities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We need to continue to build relationships and raise awareness amongst the relevant stakeholders involved in this exercise </a:t>
            </a:r>
          </a:p>
          <a:p>
            <a:pPr marL="715963" indent="-358775">
              <a:buClr>
                <a:srgbClr val="339966"/>
              </a:buClr>
              <a:buFont typeface="Wingdings" panose="05000000000000000000" pitchFamily="2" charset="2"/>
              <a:buChar char="Ø"/>
            </a:pP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8175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>
                <a:latin typeface="+mj-lt"/>
              </a:rPr>
              <a:t>Information on Victims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4114800"/>
          </a:xfrm>
        </p:spPr>
        <p:txBody>
          <a:bodyPr/>
          <a:lstStyle/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IEC provided EPA with a list of countries who had citizens who were victims</a:t>
            </a: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Many requests received from Members States on the nationality and identity of victims</a:t>
            </a: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This information could not be released during the exercise</a:t>
            </a:r>
          </a:p>
          <a:p>
            <a:pPr marL="715963" indent="-358775">
              <a:buClr>
                <a:srgbClr val="339966"/>
              </a:buClr>
              <a:buFont typeface="Wingdings" panose="05000000000000000000" pitchFamily="2" charset="2"/>
              <a:buChar char="Ø"/>
            </a:pPr>
            <a:r>
              <a:rPr lang="en-IE" dirty="0">
                <a:latin typeface="+mn-lt"/>
              </a:rPr>
              <a:t>In Ireland, this information can only be released by coroner</a:t>
            </a:r>
          </a:p>
          <a:p>
            <a:pPr marL="715963" indent="-358775">
              <a:buClr>
                <a:srgbClr val="339966"/>
              </a:buClr>
              <a:buFont typeface="Wingdings" panose="05000000000000000000" pitchFamily="2" charset="2"/>
              <a:buChar char="Ø"/>
            </a:pPr>
            <a:r>
              <a:rPr lang="en-IE" dirty="0">
                <a:latin typeface="+mn-lt"/>
              </a:rPr>
              <a:t>Victims’ families must be notified first</a:t>
            </a:r>
          </a:p>
          <a:p>
            <a:pPr marL="715963" indent="-358775">
              <a:buClr>
                <a:srgbClr val="339966"/>
              </a:buClr>
              <a:buFont typeface="Wingdings" panose="05000000000000000000" pitchFamily="2" charset="2"/>
              <a:buChar char="Ø"/>
            </a:pPr>
            <a:r>
              <a:rPr lang="en-IE" dirty="0">
                <a:latin typeface="+mn-lt"/>
              </a:rPr>
              <a:t>Family liaison officers may need to be appointed to obtain DNA from family members to help identify victims</a:t>
            </a:r>
          </a:p>
          <a:p>
            <a:pPr marL="715963" indent="-358775">
              <a:buClr>
                <a:srgbClr val="339966"/>
              </a:buClr>
              <a:buFont typeface="Wingdings" panose="05000000000000000000" pitchFamily="2" charset="2"/>
              <a:buChar char="Ø"/>
            </a:pPr>
            <a:r>
              <a:rPr lang="en-IE" dirty="0">
                <a:latin typeface="+mn-lt"/>
              </a:rPr>
              <a:t>Incident sites are crime scenes - need to be preserved for evidence gathering</a:t>
            </a:r>
          </a:p>
          <a:p>
            <a:pPr marL="715963" indent="-358775">
              <a:buClr>
                <a:srgbClr val="339966"/>
              </a:buClr>
              <a:buFont typeface="Wingdings" panose="05000000000000000000" pitchFamily="2" charset="2"/>
              <a:buChar char="Ø"/>
            </a:pPr>
            <a:r>
              <a:rPr lang="en-IE" dirty="0">
                <a:latin typeface="+mn-lt"/>
              </a:rPr>
              <a:t>Security issues</a:t>
            </a:r>
          </a:p>
        </p:txBody>
      </p:sp>
    </p:spTree>
    <p:extLst>
      <p:ext uri="{BB962C8B-B14F-4D97-AF65-F5344CB8AC3E}">
        <p14:creationId xmlns:p14="http://schemas.microsoft.com/office/powerpoint/2010/main" val="409909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>
                <a:latin typeface="+mj-lt"/>
              </a:rPr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6752"/>
            <a:ext cx="8077200" cy="4114800"/>
          </a:xfrm>
        </p:spPr>
        <p:txBody>
          <a:bodyPr/>
          <a:lstStyle/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Valuable experience for Ireland acting as the 'Accident State'</a:t>
            </a: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In order to make best use of the experience, sufficient time is required for preparation</a:t>
            </a: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To take part as the 'Accident State' at the same time as a national exercise would be ideal</a:t>
            </a: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Don’t underestimate the time it takes to modify pre-prepared press statements</a:t>
            </a: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IEC were very helpful and supportive at all stages</a:t>
            </a: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dirty="0">
                <a:latin typeface="+mn-lt"/>
              </a:rPr>
              <a:t>From our experience we encourage other countries to volunteer to act as the 'Accident State' for future exercises</a:t>
            </a:r>
          </a:p>
        </p:txBody>
      </p:sp>
    </p:spTree>
    <p:extLst>
      <p:ext uri="{BB962C8B-B14F-4D97-AF65-F5344CB8AC3E}">
        <p14:creationId xmlns:p14="http://schemas.microsoft.com/office/powerpoint/2010/main" val="3871387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339966"/>
              </a:buClr>
              <a:buNone/>
            </a:pPr>
            <a:r>
              <a:rPr lang="en-IE" sz="3600" dirty="0">
                <a:latin typeface="+mn-lt"/>
              </a:rPr>
              <a:t>Any questions</a:t>
            </a:r>
          </a:p>
          <a:p>
            <a:pPr marL="0" indent="0" algn="ctr">
              <a:buClr>
                <a:srgbClr val="339966"/>
              </a:buClr>
              <a:buNone/>
            </a:pPr>
            <a:endParaRPr lang="en-IE" sz="3600" dirty="0">
              <a:latin typeface="+mn-lt"/>
            </a:endParaRPr>
          </a:p>
          <a:p>
            <a:pPr marL="0" indent="0" algn="ctr">
              <a:buClr>
                <a:srgbClr val="339966"/>
              </a:buClr>
              <a:buNone/>
            </a:pPr>
            <a:endParaRPr lang="en-IE" sz="3600" dirty="0">
              <a:latin typeface="+mn-lt"/>
            </a:endParaRPr>
          </a:p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§"/>
            </a:pPr>
            <a:endParaRPr lang="en-IE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505075"/>
            <a:ext cx="22383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ConvEx-2c exercises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Exercise scenario in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Preparation in advance of the exercise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Exercise 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Outcomes and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18245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IAEA </a:t>
            </a:r>
            <a:r>
              <a:rPr lang="en-IE" dirty="0" err="1"/>
              <a:t>ConvEx</a:t>
            </a:r>
            <a:r>
              <a:rPr lang="en-IE" dirty="0"/>
              <a:t>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4744"/>
            <a:ext cx="8575104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ConvEx</a:t>
            </a:r>
            <a:r>
              <a:rPr lang="en-US" dirty="0"/>
              <a:t> – </a:t>
            </a:r>
            <a:r>
              <a:rPr lang="en-US" b="1" dirty="0"/>
              <a:t>Conv</a:t>
            </a:r>
            <a:r>
              <a:rPr lang="en-US" dirty="0"/>
              <a:t>ention </a:t>
            </a:r>
            <a:r>
              <a:rPr lang="en-US" b="1" dirty="0"/>
              <a:t>Ex</a:t>
            </a:r>
            <a:r>
              <a:rPr lang="en-US" dirty="0"/>
              <a:t>ercises - test the operational arrangements under</a:t>
            </a:r>
          </a:p>
          <a:p>
            <a:pPr marL="715963">
              <a:buFont typeface="Wingdings" panose="05000000000000000000" pitchFamily="2" charset="2"/>
              <a:buChar char="Ø"/>
            </a:pPr>
            <a:r>
              <a:rPr lang="en-US" dirty="0"/>
              <a:t>Convention on Early Notification of a Nuclear Accident</a:t>
            </a:r>
          </a:p>
          <a:p>
            <a:pPr marL="715963">
              <a:buFont typeface="Wingdings" panose="05000000000000000000" pitchFamily="2" charset="2"/>
              <a:buChar char="Ø"/>
            </a:pPr>
            <a:r>
              <a:rPr lang="en-US" dirty="0"/>
              <a:t>Convention on Assistance in the Case of a Nuclear Accident or Radiological Emergency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Purpose is to evaluate and further improve the international framework for emergency preparedness and response</a:t>
            </a:r>
            <a:endParaRPr lang="en-IE" dirty="0"/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Three levels of complexity</a:t>
            </a:r>
          </a:p>
          <a:p>
            <a:pPr marL="715963">
              <a:buFont typeface="Wingdings" panose="05000000000000000000" pitchFamily="2" charset="2"/>
              <a:buChar char="Ø"/>
            </a:pPr>
            <a:r>
              <a:rPr lang="en-IE" dirty="0"/>
              <a:t>ConvEx-1 (test emergency communication links)</a:t>
            </a:r>
          </a:p>
          <a:p>
            <a:pPr marL="715963">
              <a:buFont typeface="Wingdings" panose="05000000000000000000" pitchFamily="2" charset="2"/>
              <a:buChar char="Ø"/>
            </a:pPr>
            <a:r>
              <a:rPr lang="en-IE" dirty="0"/>
              <a:t>ConvEx-2 (</a:t>
            </a:r>
            <a:r>
              <a:rPr lang="en-US" dirty="0"/>
              <a:t>test specific parts of the international framework)</a:t>
            </a:r>
            <a:endParaRPr lang="en-IE" dirty="0"/>
          </a:p>
          <a:p>
            <a:pPr marL="715963">
              <a:buFont typeface="Wingdings" panose="05000000000000000000" pitchFamily="2" charset="2"/>
              <a:buChar char="Ø"/>
            </a:pPr>
            <a:r>
              <a:rPr lang="en-IE" dirty="0"/>
              <a:t>ConvEx-3 (</a:t>
            </a:r>
            <a:r>
              <a:rPr lang="en-US" dirty="0"/>
              <a:t>full-scale international exercises)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894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ConvEx-2c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462536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test arrangements for a transnational radiological emergency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exercise is conducted once every two years on a specified announced date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12" y="1235833"/>
            <a:ext cx="3373760" cy="46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ConvEx-2c Exercises Operate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8760"/>
            <a:ext cx="80772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/>
              <a:t>'Accident State' </a:t>
            </a:r>
            <a:r>
              <a:rPr lang="en-US" dirty="0"/>
              <a:t>communicates messages for a hypothetical radiological emergency in their 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IEC provides input messages in advance if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IEC forwards messages from the 'Accident State' to participating Contact Points and publishes the information submitted on USIE Exercise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Other participating NCAs access information on the USIE Exercise web site and confirm that they have read and understood messages and respond appropriately to any requests for advice or information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619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Preparation with IEC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0768"/>
            <a:ext cx="80772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The Environmental Protection Agency (EPA) in Ireland accepted an invitation from the Incident and Emergency Centre (IEC) to be the 'Accident State' in September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A national exercise was not planned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Contact points in IEC and EPA were assigned to lead on preparation of arrangements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EPA worked closely with the IEC to develop a scenario which would be of interest to other participating countries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All preparation was done by email and teleconference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Not resource intensive</a:t>
            </a:r>
          </a:p>
        </p:txBody>
      </p:sp>
    </p:spTree>
    <p:extLst>
      <p:ext uri="{BB962C8B-B14F-4D97-AF65-F5344CB8AC3E}">
        <p14:creationId xmlns:p14="http://schemas.microsoft.com/office/powerpoint/2010/main" val="405305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Preparation in EPA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0768"/>
            <a:ext cx="8077200" cy="41148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IE" dirty="0"/>
              <a:t>Engagement with relevant stakeholders with a role in response to CBRN incidents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IE" dirty="0"/>
              <a:t>Refinement of exercise scenario to be realistic while still ambitious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IE" dirty="0"/>
              <a:t>Coordination between in-house teams (Technical Assessment, Media and Information, Regulatory)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IE" dirty="0"/>
              <a:t>Preparation of press releases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IE" dirty="0"/>
              <a:t>Allocation of roles on the day of the exercise</a:t>
            </a:r>
          </a:p>
          <a:p>
            <a:pPr marL="0" lv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836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 of Exercise Scenario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245182"/>
            <a:ext cx="828092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sz="2200" dirty="0">
                <a:latin typeface="+mn-lt"/>
              </a:rPr>
              <a:t>Two Ir-192 sources which had been </a:t>
            </a:r>
            <a:r>
              <a:rPr lang="en-IE" sz="2200" dirty="0"/>
              <a:t>stolen </a:t>
            </a:r>
            <a:r>
              <a:rPr lang="en-IE" sz="2200" dirty="0">
                <a:latin typeface="+mn-lt"/>
              </a:rPr>
              <a:t>some days earlier in Ireland used in two CBRN incidents in Dublin City Centre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9966"/>
              </a:buClr>
              <a:buFont typeface="Wingdings" panose="05000000000000000000" pitchFamily="2" charset="2"/>
              <a:buChar char="§"/>
            </a:pPr>
            <a:r>
              <a:rPr lang="en-IE" sz="2200" dirty="0">
                <a:latin typeface="+mn-lt"/>
              </a:rPr>
              <a:t>Multiple fatalities and casualties (foreign nationals involved)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8064" y="3031272"/>
            <a:ext cx="2323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9966"/>
              </a:buClr>
            </a:pPr>
            <a:r>
              <a:rPr lang="en-IE" sz="2000" dirty="0"/>
              <a:t>Convention Centre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73846"/>
            <a:ext cx="5062381" cy="208823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93" y="3861048"/>
            <a:ext cx="3657600" cy="24475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32396" y="5314922"/>
            <a:ext cx="190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39966"/>
              </a:buClr>
            </a:pPr>
            <a:r>
              <a:rPr lang="en-IE" sz="2000" dirty="0"/>
              <a:t>Leinster House</a:t>
            </a:r>
          </a:p>
        </p:txBody>
      </p:sp>
    </p:spTree>
    <p:extLst>
      <p:ext uri="{BB962C8B-B14F-4D97-AF65-F5344CB8AC3E}">
        <p14:creationId xmlns:p14="http://schemas.microsoft.com/office/powerpoint/2010/main" val="287626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Exercise Participants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69" y="1811183"/>
            <a:ext cx="2192254" cy="11509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00" y="1811183"/>
            <a:ext cx="1795985" cy="1130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88733"/>
            <a:ext cx="2160240" cy="11247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6129" y="3720921"/>
            <a:ext cx="7923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70 IAEA Member States and five international organisations (including EUROPOL and the Comprehensive Nuclear-Test-Ban Treaty Organization)</a:t>
            </a:r>
            <a:endParaRPr lang="en-IE" sz="20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0" y="1401027"/>
            <a:ext cx="1951118" cy="19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64934"/>
      </p:ext>
    </p:extLst>
  </p:cSld>
  <p:clrMapOvr>
    <a:masterClrMapping/>
  </p:clrMapOvr>
</p:sld>
</file>

<file path=ppt/theme/theme1.xml><?xml version="1.0" encoding="utf-8"?>
<a:theme xmlns:a="http://schemas.openxmlformats.org/drawingml/2006/main" name="EPA_ORP">
  <a:themeElements>
    <a:clrScheme name="EPA_MasterTemplate(1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PA_MasterTemplate(1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PA_MasterTemplate(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_MasterTemplate(1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_MasterTemplate(1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_MasterTemplate(1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_MasterTemplate(1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_MasterTemplate(1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_MasterTemplate(1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10009</Type>
    <SequenceNumber>1004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0F30FD862718409628FC3EB8B59091" ma:contentTypeVersion="0" ma:contentTypeDescription="Create a new document." ma:contentTypeScope="" ma:versionID="b1ffae19f16f023485ee090706884b62">
  <xsd:schema xmlns:xsd="http://www.w3.org/2001/XMLSchema" xmlns:xs="http://www.w3.org/2001/XMLSchema" xmlns:p="http://schemas.microsoft.com/office/2006/metadata/properties" xmlns:ns2="49eb9741-563f-48d7-8aa1-86e97b49237f" targetNamespace="http://schemas.microsoft.com/office/2006/metadata/properties" ma:root="true" ma:fieldsID="17f4092486e131761dc3fd242307cdc9" ns2:_="">
    <xsd:import namespace="49eb9741-563f-48d7-8aa1-86e97b4923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b9741-563f-48d7-8aa1-86e97b49237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9eb9741-563f-48d7-8aa1-86e97b49237f">J6ZNDRNRD7PY-24-16</_dlc_DocId>
    <_dlc_DocIdUrl xmlns="49eb9741-563f-48d7-8aa1-86e97b49237f">
      <Url>http://epanet2/_layouts/DocIdRedir.aspx?ID=J6ZNDRNRD7PY-24-16</Url>
      <Description>J6ZNDRNRD7PY-24-16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68C6DA-569D-48C4-A8CF-D12AB10E83D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7F8ECD6-656A-4593-9B5D-B316F0F69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b9741-563f-48d7-8aa1-86e97b492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094961-C913-43D4-8E98-FE92D2F52A47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9eb9741-563f-48d7-8aa1-86e97b49237f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61B9A843-218F-4836-A378-5701F4BB62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EPA_ORP</Template>
  <TotalTime>1856</TotalTime>
  <Words>961</Words>
  <Application>Microsoft Office PowerPoint</Application>
  <PresentationFormat>On-screen Show (4:3)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MS Mincho</vt:lpstr>
      <vt:lpstr>Times</vt:lpstr>
      <vt:lpstr>Times New Roman</vt:lpstr>
      <vt:lpstr>Wingdings</vt:lpstr>
      <vt:lpstr>Zapf Dingbats</vt:lpstr>
      <vt:lpstr>EPA_ORP</vt:lpstr>
      <vt:lpstr>Participation in a ConvEx-2c Exercise: Preparation, Performance and Outcomes as an 'Accident State'</vt:lpstr>
      <vt:lpstr>Contents</vt:lpstr>
      <vt:lpstr>IAEA ConvEx Exercises</vt:lpstr>
      <vt:lpstr>ConvEx-2c Exercises</vt:lpstr>
      <vt:lpstr>How ConvEx-2c Exercises Operate</vt:lpstr>
      <vt:lpstr>Preparation with IEC</vt:lpstr>
      <vt:lpstr>Preparation in EPA</vt:lpstr>
      <vt:lpstr>Overview of Exercise Scenario 2018</vt:lpstr>
      <vt:lpstr>Exercise Participants</vt:lpstr>
      <vt:lpstr>Planned Timeline (Main Points) – 27th November 2018</vt:lpstr>
      <vt:lpstr>Behind the Scenes in EPA on the day</vt:lpstr>
      <vt:lpstr>Issues Arising During Exercise</vt:lpstr>
      <vt:lpstr>Lessons Learned Playing as ‘Accident State’</vt:lpstr>
      <vt:lpstr>Lessons Learned for Ireland’s Response</vt:lpstr>
      <vt:lpstr>Information on Victims</vt:lpstr>
      <vt:lpstr>In Conclusion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Sellafield Briefing to the Board</dc:title>
  <dc:creator>Ciara McMahon</dc:creator>
  <cp:lastModifiedBy>Veronica Smith</cp:lastModifiedBy>
  <cp:revision>173</cp:revision>
  <cp:lastPrinted>2019-03-14T10:16:08Z</cp:lastPrinted>
  <dcterms:created xsi:type="dcterms:W3CDTF">2014-10-06T15:11:05Z</dcterms:created>
  <dcterms:modified xsi:type="dcterms:W3CDTF">2019-03-25T16:33:53Z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0x0101008A0F30FD862718409628FC3EB8B59091</vt:lpwstr>
  </property>
  <property fmtid="{D5CDD505-2E9C-101B-9397-08002B2CF9AE}" pid="3" name="_dlc_DocIdItemGuid">
    <vt:lpwstr>e8723107-a767-4cc8-a792-b50e3899303b</vt:lpwstr>
  </property>
</Properties>
</file>