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469" r:id="rId4"/>
    <p:sldId id="408" r:id="rId5"/>
    <p:sldId id="448" r:id="rId6"/>
    <p:sldId id="447" r:id="rId7"/>
    <p:sldId id="450" r:id="rId8"/>
    <p:sldId id="454" r:id="rId9"/>
    <p:sldId id="453" r:id="rId10"/>
    <p:sldId id="455" r:id="rId11"/>
    <p:sldId id="456" r:id="rId12"/>
    <p:sldId id="457" r:id="rId13"/>
    <p:sldId id="458" r:id="rId14"/>
    <p:sldId id="466" r:id="rId15"/>
    <p:sldId id="459" r:id="rId16"/>
    <p:sldId id="460" r:id="rId17"/>
    <p:sldId id="461" r:id="rId18"/>
    <p:sldId id="463" r:id="rId19"/>
    <p:sldId id="468" r:id="rId20"/>
    <p:sldId id="470" r:id="rId21"/>
    <p:sldId id="436" r:id="rId22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 Jean" initials="DJ" lastIdx="5" clrIdx="0"/>
  <p:cmAuthor id="1" name="CHEVALIER JABET Karine" initials="KCJ" lastIdx="3" clrIdx="1"/>
  <p:cmAuthor id="2" name="RAIMOND Emmanuel" initials="RE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8F4"/>
    <a:srgbClr val="FF66FF"/>
    <a:srgbClr val="C8D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75492" autoAdjust="0"/>
  </p:normalViewPr>
  <p:slideViewPr>
    <p:cSldViewPr snapToGrid="0">
      <p:cViewPr>
        <p:scale>
          <a:sx n="75" d="100"/>
          <a:sy n="75" d="100"/>
        </p:scale>
        <p:origin x="-1182" y="-66"/>
      </p:cViewPr>
      <p:guideLst>
        <p:guide orient="horz" pos="1250"/>
        <p:guide orient="horz" pos="929"/>
        <p:guide orient="horz" pos="682"/>
        <p:guide pos="1701"/>
        <p:guide pos="225"/>
        <p:guide pos="452"/>
        <p:guide pos="12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738" y="-108"/>
      </p:cViewPr>
      <p:guideLst>
        <p:guide orient="horz" pos="3126"/>
        <p:guide pos="210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5793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461" y="1"/>
            <a:ext cx="2890137" cy="495793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B051E24D-127F-432E-8A4A-80AE0D5B12D9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890137" cy="495793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461" y="9429306"/>
            <a:ext cx="2890137" cy="495793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35736A20-AA52-4C5F-845B-F49BC22F6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8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>
            <a:lvl1pPr defTabSz="95266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>
            <a:lvl1pPr algn="r" defTabSz="95266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776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4653"/>
            <a:ext cx="5335867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6"/>
            <a:ext cx="28901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b" anchorCtr="0" compatLnSpc="1">
            <a:prstTxWarp prst="textNoShape">
              <a:avLst/>
            </a:prstTxWarp>
          </a:bodyPr>
          <a:lstStyle>
            <a:lvl1pPr defTabSz="952660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29306"/>
            <a:ext cx="2890137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4" tIns="47627" rIns="95254" bIns="47627" numCol="1" anchor="b" anchorCtr="0" compatLnSpc="1">
            <a:prstTxWarp prst="textNoShape">
              <a:avLst/>
            </a:prstTxWarp>
          </a:bodyPr>
          <a:lstStyle>
            <a:lvl1pPr algn="r" defTabSz="952660">
              <a:defRPr sz="1300" smtClean="0"/>
            </a:lvl1pPr>
          </a:lstStyle>
          <a:p>
            <a:pPr>
              <a:defRPr/>
            </a:pPr>
            <a:fld id="{4EACFDFE-C0E0-46C8-8242-FB48C3D6C3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353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93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4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4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41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41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4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4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4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ACFDFE-C0E0-46C8-8242-FB48C3D6C31D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41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6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C5AC4-0AF7-4E11-8ED4-28A8B35B01D9}" type="slidenum">
              <a:rPr lang="fr-FR" altLang="fr-FR"/>
              <a:pPr eaLnBrk="1" hangingPunct="1"/>
              <a:t>19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7762" cy="37195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41">
              <a:defRPr>
                <a:solidFill>
                  <a:schemeClr val="tx1"/>
                </a:solidFill>
                <a:latin typeface="Arial" charset="0"/>
              </a:defRPr>
            </a:lvl1pPr>
            <a:lvl2pPr marL="741620" indent="-285706" defTabSz="951341">
              <a:defRPr>
                <a:solidFill>
                  <a:schemeClr val="tx1"/>
                </a:solidFill>
                <a:latin typeface="Arial" charset="0"/>
              </a:defRPr>
            </a:lvl2pPr>
            <a:lvl3pPr marL="1142825" indent="-227957" defTabSz="951341">
              <a:defRPr>
                <a:solidFill>
                  <a:schemeClr val="tx1"/>
                </a:solidFill>
                <a:latin typeface="Arial" charset="0"/>
              </a:defRPr>
            </a:lvl3pPr>
            <a:lvl4pPr marL="1598739" indent="-227957" defTabSz="951341">
              <a:defRPr>
                <a:solidFill>
                  <a:schemeClr val="tx1"/>
                </a:solidFill>
                <a:latin typeface="Arial" charset="0"/>
              </a:defRPr>
            </a:lvl4pPr>
            <a:lvl5pPr marL="2056173" indent="-227957" defTabSz="951341">
              <a:defRPr>
                <a:solidFill>
                  <a:schemeClr val="tx1"/>
                </a:solidFill>
                <a:latin typeface="Arial" charset="0"/>
              </a:defRPr>
            </a:lvl5pPr>
            <a:lvl6pPr marL="2493851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1528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206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83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CB6935-1317-4BDB-88DC-A8F73DC29C47}" type="slidenum">
              <a:rPr lang="fr-FR" altLang="ja-JP" smtClean="0"/>
              <a:pPr/>
              <a:t>21</a:t>
            </a:fld>
            <a:endParaRPr lang="fr-FR" altLang="ja-JP" smtClean="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10521" y="743806"/>
            <a:ext cx="4448046" cy="3722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929" tIns="43965" rIns="87929" bIns="43965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666313" y="4716925"/>
            <a:ext cx="5336463" cy="44674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6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C5AC4-0AF7-4E11-8ED4-28A8B35B01D9}" type="slidenum">
              <a:rPr lang="fr-FR" altLang="fr-FR"/>
              <a:pPr eaLnBrk="1" hangingPunct="1"/>
              <a:t>2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7762" cy="37195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6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C5AC4-0AF7-4E11-8ED4-28A8B35B01D9}" type="slidenum">
              <a:rPr lang="fr-FR" altLang="fr-FR"/>
              <a:pPr eaLnBrk="1" hangingPunct="1"/>
              <a:t>3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7762" cy="37195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41">
              <a:defRPr>
                <a:solidFill>
                  <a:schemeClr val="tx1"/>
                </a:solidFill>
                <a:latin typeface="Arial" charset="0"/>
              </a:defRPr>
            </a:lvl1pPr>
            <a:lvl2pPr marL="741620" indent="-285706" defTabSz="951341">
              <a:defRPr>
                <a:solidFill>
                  <a:schemeClr val="tx1"/>
                </a:solidFill>
                <a:latin typeface="Arial" charset="0"/>
              </a:defRPr>
            </a:lvl2pPr>
            <a:lvl3pPr marL="1142825" indent="-227957" defTabSz="951341">
              <a:defRPr>
                <a:solidFill>
                  <a:schemeClr val="tx1"/>
                </a:solidFill>
                <a:latin typeface="Arial" charset="0"/>
              </a:defRPr>
            </a:lvl3pPr>
            <a:lvl4pPr marL="1598739" indent="-227957" defTabSz="951341">
              <a:defRPr>
                <a:solidFill>
                  <a:schemeClr val="tx1"/>
                </a:solidFill>
                <a:latin typeface="Arial" charset="0"/>
              </a:defRPr>
            </a:lvl4pPr>
            <a:lvl5pPr marL="2056173" indent="-227957" defTabSz="951341">
              <a:defRPr>
                <a:solidFill>
                  <a:schemeClr val="tx1"/>
                </a:solidFill>
                <a:latin typeface="Arial" charset="0"/>
              </a:defRPr>
            </a:lvl5pPr>
            <a:lvl6pPr marL="2493851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1528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206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83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DF5296-30C4-48DE-BB56-7AFED90E2E5B}" type="slidenum">
              <a:rPr lang="fr-FR" altLang="ja-JP" smtClean="0"/>
              <a:pPr/>
              <a:t>4</a:t>
            </a:fld>
            <a:endParaRPr lang="fr-FR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41">
              <a:defRPr>
                <a:solidFill>
                  <a:schemeClr val="tx1"/>
                </a:solidFill>
                <a:latin typeface="Arial" charset="0"/>
              </a:defRPr>
            </a:lvl1pPr>
            <a:lvl2pPr marL="741620" indent="-285706" defTabSz="951341">
              <a:defRPr>
                <a:solidFill>
                  <a:schemeClr val="tx1"/>
                </a:solidFill>
                <a:latin typeface="Arial" charset="0"/>
              </a:defRPr>
            </a:lvl2pPr>
            <a:lvl3pPr marL="1142825" indent="-227957" defTabSz="951341">
              <a:defRPr>
                <a:solidFill>
                  <a:schemeClr val="tx1"/>
                </a:solidFill>
                <a:latin typeface="Arial" charset="0"/>
              </a:defRPr>
            </a:lvl3pPr>
            <a:lvl4pPr marL="1598739" indent="-227957" defTabSz="951341">
              <a:defRPr>
                <a:solidFill>
                  <a:schemeClr val="tx1"/>
                </a:solidFill>
                <a:latin typeface="Arial" charset="0"/>
              </a:defRPr>
            </a:lvl4pPr>
            <a:lvl5pPr marL="2056173" indent="-227957" defTabSz="951341">
              <a:defRPr>
                <a:solidFill>
                  <a:schemeClr val="tx1"/>
                </a:solidFill>
                <a:latin typeface="Arial" charset="0"/>
              </a:defRPr>
            </a:lvl5pPr>
            <a:lvl6pPr marL="2493851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1528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206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83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DF5296-30C4-48DE-BB56-7AFED90E2E5B}" type="slidenum">
              <a:rPr lang="fr-FR" altLang="ja-JP" smtClean="0"/>
              <a:pPr/>
              <a:t>5</a:t>
            </a:fld>
            <a:endParaRPr lang="fr-FR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41">
              <a:defRPr>
                <a:solidFill>
                  <a:schemeClr val="tx1"/>
                </a:solidFill>
                <a:latin typeface="Arial" charset="0"/>
              </a:defRPr>
            </a:lvl1pPr>
            <a:lvl2pPr marL="741620" indent="-285706" defTabSz="951341">
              <a:defRPr>
                <a:solidFill>
                  <a:schemeClr val="tx1"/>
                </a:solidFill>
                <a:latin typeface="Arial" charset="0"/>
              </a:defRPr>
            </a:lvl2pPr>
            <a:lvl3pPr marL="1142825" indent="-227957" defTabSz="951341">
              <a:defRPr>
                <a:solidFill>
                  <a:schemeClr val="tx1"/>
                </a:solidFill>
                <a:latin typeface="Arial" charset="0"/>
              </a:defRPr>
            </a:lvl3pPr>
            <a:lvl4pPr marL="1598739" indent="-227957" defTabSz="951341">
              <a:defRPr>
                <a:solidFill>
                  <a:schemeClr val="tx1"/>
                </a:solidFill>
                <a:latin typeface="Arial" charset="0"/>
              </a:defRPr>
            </a:lvl4pPr>
            <a:lvl5pPr marL="2056173" indent="-227957" defTabSz="951341">
              <a:defRPr>
                <a:solidFill>
                  <a:schemeClr val="tx1"/>
                </a:solidFill>
                <a:latin typeface="Arial" charset="0"/>
              </a:defRPr>
            </a:lvl5pPr>
            <a:lvl6pPr marL="2493851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1528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206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83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DF5296-30C4-48DE-BB56-7AFED90E2E5B}" type="slidenum">
              <a:rPr lang="fr-FR" altLang="ja-JP" smtClean="0"/>
              <a:pPr/>
              <a:t>6</a:t>
            </a:fld>
            <a:endParaRPr lang="fr-FR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41">
              <a:defRPr>
                <a:solidFill>
                  <a:schemeClr val="tx1"/>
                </a:solidFill>
                <a:latin typeface="Arial" charset="0"/>
              </a:defRPr>
            </a:lvl1pPr>
            <a:lvl2pPr marL="741620" indent="-285706" defTabSz="951341">
              <a:defRPr>
                <a:solidFill>
                  <a:schemeClr val="tx1"/>
                </a:solidFill>
                <a:latin typeface="Arial" charset="0"/>
              </a:defRPr>
            </a:lvl2pPr>
            <a:lvl3pPr marL="1142825" indent="-227957" defTabSz="951341">
              <a:defRPr>
                <a:solidFill>
                  <a:schemeClr val="tx1"/>
                </a:solidFill>
                <a:latin typeface="Arial" charset="0"/>
              </a:defRPr>
            </a:lvl3pPr>
            <a:lvl4pPr marL="1598739" indent="-227957" defTabSz="951341">
              <a:defRPr>
                <a:solidFill>
                  <a:schemeClr val="tx1"/>
                </a:solidFill>
                <a:latin typeface="Arial" charset="0"/>
              </a:defRPr>
            </a:lvl4pPr>
            <a:lvl5pPr marL="2056173" indent="-227957" defTabSz="951341">
              <a:defRPr>
                <a:solidFill>
                  <a:schemeClr val="tx1"/>
                </a:solidFill>
                <a:latin typeface="Arial" charset="0"/>
              </a:defRPr>
            </a:lvl5pPr>
            <a:lvl6pPr marL="2493851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1528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206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83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DF5296-30C4-48DE-BB56-7AFED90E2E5B}" type="slidenum">
              <a:rPr lang="fr-FR" altLang="ja-JP" smtClean="0"/>
              <a:pPr/>
              <a:t>7</a:t>
            </a:fld>
            <a:endParaRPr lang="fr-FR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341">
              <a:defRPr>
                <a:solidFill>
                  <a:schemeClr val="tx1"/>
                </a:solidFill>
                <a:latin typeface="Arial" charset="0"/>
              </a:defRPr>
            </a:lvl1pPr>
            <a:lvl2pPr marL="741620" indent="-285706" defTabSz="951341">
              <a:defRPr>
                <a:solidFill>
                  <a:schemeClr val="tx1"/>
                </a:solidFill>
                <a:latin typeface="Arial" charset="0"/>
              </a:defRPr>
            </a:lvl2pPr>
            <a:lvl3pPr marL="1142825" indent="-227957" defTabSz="951341">
              <a:defRPr>
                <a:solidFill>
                  <a:schemeClr val="tx1"/>
                </a:solidFill>
                <a:latin typeface="Arial" charset="0"/>
              </a:defRPr>
            </a:lvl3pPr>
            <a:lvl4pPr marL="1598739" indent="-227957" defTabSz="951341">
              <a:defRPr>
                <a:solidFill>
                  <a:schemeClr val="tx1"/>
                </a:solidFill>
                <a:latin typeface="Arial" charset="0"/>
              </a:defRPr>
            </a:lvl4pPr>
            <a:lvl5pPr marL="2056173" indent="-227957" defTabSz="951341">
              <a:defRPr>
                <a:solidFill>
                  <a:schemeClr val="tx1"/>
                </a:solidFill>
                <a:latin typeface="Arial" charset="0"/>
              </a:defRPr>
            </a:lvl5pPr>
            <a:lvl6pPr marL="2493851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1528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206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83" indent="-227957" defTabSz="9513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DF5296-30C4-48DE-BB56-7AFED90E2E5B}" type="slidenum">
              <a:rPr lang="fr-FR" altLang="ja-JP" smtClean="0"/>
              <a:pPr/>
              <a:t>8</a:t>
            </a:fld>
            <a:endParaRPr lang="fr-FR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6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495" indent="-274806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9223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912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602" indent="-219845" defTabSz="9526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8291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7980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766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359" indent="-219845" defTabSz="9526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C5AC4-0AF7-4E11-8ED4-28A8B35B01D9}" type="slidenum">
              <a:rPr lang="fr-FR" altLang="fr-FR"/>
              <a:pPr eaLnBrk="1" hangingPunct="1"/>
              <a:t>9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7762" cy="37195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719138"/>
            <a:ext cx="2339975" cy="2286000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082675"/>
            <a:ext cx="1943100" cy="154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7" name="Picture 9" descr="IRSN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65263"/>
            <a:ext cx="1200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24525" y="3438525"/>
            <a:ext cx="3419475" cy="3419475"/>
          </a:xfrm>
          <a:prstGeom prst="rect">
            <a:avLst/>
          </a:prstGeom>
          <a:solidFill>
            <a:srgbClr val="C8D8E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9" name="Picture 13" descr="SignatureIRS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0248" r="1671" b="18182"/>
          <a:stretch>
            <a:fillRect/>
          </a:stretch>
        </p:blipFill>
        <p:spPr bwMode="auto">
          <a:xfrm>
            <a:off x="357188" y="2773363"/>
            <a:ext cx="15875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1062038"/>
            <a:ext cx="6048375" cy="1470025"/>
          </a:xfrm>
        </p:spPr>
        <p:txBody>
          <a:bodyPr lIns="108000" anchor="ctr"/>
          <a:lstStyle>
            <a:lvl1pPr>
              <a:lnSpc>
                <a:spcPts val="40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328988"/>
            <a:ext cx="3024188" cy="766762"/>
          </a:xfrm>
        </p:spPr>
        <p:txBody>
          <a:bodyPr lIns="126000"/>
          <a:lstStyle>
            <a:lvl1pPr marL="0" indent="0">
              <a:buFont typeface="Arial" charset="0"/>
              <a:buNone/>
              <a:defRPr sz="1700">
                <a:solidFill>
                  <a:srgbClr val="E3313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719138"/>
            <a:ext cx="2339975" cy="2286000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1082675"/>
            <a:ext cx="1943100" cy="154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4" name="Picture 9" descr="IRS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65263"/>
            <a:ext cx="1200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5724525" y="3438525"/>
            <a:ext cx="3419475" cy="3419475"/>
          </a:xfrm>
          <a:prstGeom prst="rect">
            <a:avLst/>
          </a:prstGeom>
          <a:solidFill>
            <a:srgbClr val="C8D8E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6" name="Picture 13" descr="SignatureIRSN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0248" r="1671" b="18182"/>
          <a:stretch>
            <a:fillRect/>
          </a:stretch>
        </p:blipFill>
        <p:spPr bwMode="auto">
          <a:xfrm>
            <a:off x="357188" y="2773363"/>
            <a:ext cx="15875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0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6E5FC-D854-4854-A319-E19CBC7B74D7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64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21500" y="538163"/>
            <a:ext cx="2222500" cy="51958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0825" y="538163"/>
            <a:ext cx="6518275" cy="51958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5E5E61-9BF0-4B12-9A6F-5202306F6A8A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75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D689F1-F260-427D-942F-C0FCCDAA9F4A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97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24863" y="6497638"/>
            <a:ext cx="719137" cy="360362"/>
          </a:xfrm>
        </p:spPr>
        <p:txBody>
          <a:bodyPr/>
          <a:lstStyle/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063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1879600"/>
            <a:ext cx="3781425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5375" y="1879600"/>
            <a:ext cx="3781425" cy="385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24863" y="6497638"/>
            <a:ext cx="719137" cy="360362"/>
          </a:xfrm>
        </p:spPr>
        <p:txBody>
          <a:bodyPr/>
          <a:lstStyle/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53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E2A166-7F58-457D-B802-87B22E08FA4E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56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19C831-EF04-44B6-AE92-12FF0B2DE258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8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53A3F-E498-4DA1-9FBF-C8659AF8649A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79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FB2D3-FF87-4B6A-8395-2CCFCDA5C313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6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87757C-6C0D-4626-891E-FFDA36316F1D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23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424863" y="6497638"/>
            <a:ext cx="719137" cy="3603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8774" y="6497638"/>
            <a:ext cx="8785225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38163"/>
            <a:ext cx="88931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879600"/>
            <a:ext cx="771525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Premier niveau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497638"/>
            <a:ext cx="7126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fr-FR" altLang="fr-FR" smtClean="0"/>
              <a:t>Evaluations de termes source avec les différents outils de l’IRSN- Séminaire Terme Source- 2 juillet 2015 </a:t>
            </a:r>
            <a:endParaRPr lang="fr-FR" alt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2" y="6497638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31AF0B0-6320-4186-82C1-D1659BCE6F04}" type="slidenum">
              <a:rPr lang="fr-FR" smtClean="0"/>
              <a:pPr>
                <a:defRPr/>
              </a:pPr>
              <a:t>‹N°›</a:t>
            </a:fld>
            <a:r>
              <a:rPr lang="fr-FR" dirty="0" smtClean="0"/>
              <a:t>/48</a:t>
            </a:r>
            <a:endParaRPr lang="fr-FR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58775" y="0"/>
            <a:ext cx="8785225" cy="360363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33" name="Picture 9" descr="IRSN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3"/>
          <a:stretch>
            <a:fillRect/>
          </a:stretch>
        </p:blipFill>
        <p:spPr bwMode="auto">
          <a:xfrm>
            <a:off x="7485063" y="6500813"/>
            <a:ext cx="784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358775" y="6497638"/>
            <a:ext cx="6985000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58775" y="0"/>
            <a:ext cx="8785225" cy="360363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" name="Picture 9" descr="IRSN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3"/>
          <a:stretch>
            <a:fillRect/>
          </a:stretch>
        </p:blipFill>
        <p:spPr bwMode="auto">
          <a:xfrm>
            <a:off x="7485063" y="6500813"/>
            <a:ext cx="784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 userDrawn="1"/>
        </p:nvSpPr>
        <p:spPr bwMode="auto">
          <a:xfrm>
            <a:off x="358775" y="6511132"/>
            <a:ext cx="7126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fr-FR" dirty="0" smtClean="0"/>
              <a:t>Source term assessment and uncertainties </a:t>
            </a:r>
            <a:r>
              <a:rPr lang="fr-FR" altLang="fr-FR" dirty="0" smtClean="0"/>
              <a:t>–NERIS workshop, 3-5</a:t>
            </a:r>
            <a:r>
              <a:rPr lang="fr-FR" altLang="fr-FR" baseline="0" dirty="0" smtClean="0"/>
              <a:t> April</a:t>
            </a:r>
            <a:r>
              <a:rPr lang="fr-FR" altLang="fr-FR" dirty="0" smtClean="0"/>
              <a:t>, 2019 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33131"/>
          </a:solidFill>
          <a:latin typeface="Trebuchet MS" pitchFamily="34" charset="0"/>
        </a:defRPr>
      </a:lvl9pPr>
    </p:titleStyle>
    <p:bodyStyle>
      <a:lvl1pPr marL="176213" indent="-176213" algn="l" rtl="0" eaLnBrk="1" fontAlgn="base" hangingPunct="1">
        <a:lnSpc>
          <a:spcPts val="2400"/>
        </a:lnSpc>
        <a:spcBef>
          <a:spcPct val="100000"/>
        </a:spcBef>
        <a:spcAft>
          <a:spcPct val="0"/>
        </a:spcAft>
        <a:buClr>
          <a:srgbClr val="E33131"/>
        </a:buClr>
        <a:buSzPct val="75000"/>
        <a:buFont typeface="Arial" charset="0"/>
        <a:buChar char="▌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176213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065213" indent="-1666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732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881188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38388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795588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52788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09988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1082675"/>
            <a:ext cx="6442075" cy="1711642"/>
          </a:xfrm>
        </p:spPr>
        <p:txBody>
          <a:bodyPr/>
          <a:lstStyle/>
          <a:p>
            <a:r>
              <a:rPr lang="en-US" altLang="fr-FR" dirty="0"/>
              <a:t>Source term assessment </a:t>
            </a:r>
            <a:r>
              <a:rPr lang="en-US" altLang="fr-FR" dirty="0" smtClean="0"/>
              <a:t>under severe accidents conditions</a:t>
            </a:r>
            <a:endParaRPr lang="fr-FR" altLang="fr-FR" dirty="0" smtClean="0"/>
          </a:p>
        </p:txBody>
      </p:sp>
      <p:sp>
        <p:nvSpPr>
          <p:cNvPr id="13318" name="ZoneTexte 1"/>
          <p:cNvSpPr txBox="1">
            <a:spLocks noChangeArrowheads="1"/>
          </p:cNvSpPr>
          <p:nvPr/>
        </p:nvSpPr>
        <p:spPr bwMode="auto">
          <a:xfrm>
            <a:off x="5816600" y="3824605"/>
            <a:ext cx="31813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spcBef>
                <a:spcPct val="100000"/>
              </a:spcBef>
              <a:buClr>
                <a:srgbClr val="E33131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smtClean="0"/>
              <a:t>April3, 2019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smtClean="0"/>
              <a:t>NERIS workshop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 err="1" smtClean="0"/>
              <a:t>K.Chevalier-Jabet</a:t>
            </a:r>
            <a:r>
              <a:rPr lang="fr-FR" altLang="fr-FR" sz="1800" b="1" dirty="0" smtClean="0"/>
              <a:t>, </a:t>
            </a:r>
            <a:r>
              <a:rPr lang="fr-FR" altLang="fr-FR" sz="1800" b="1" dirty="0" err="1" smtClean="0"/>
              <a:t>F.Cousin</a:t>
            </a:r>
            <a:endParaRPr lang="fr-FR" altLang="fr-FR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fr-FR" sz="1800" b="1" dirty="0" smtClean="0"/>
              <a:t>IRSN</a:t>
            </a:r>
            <a:endParaRPr lang="fr-FR" alt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55845"/>
            <a:ext cx="8893175" cy="868362"/>
          </a:xfrm>
        </p:spPr>
        <p:txBody>
          <a:bodyPr/>
          <a:lstStyle/>
          <a:p>
            <a:r>
              <a:rPr lang="fr-FR" altLang="fr-FR" dirty="0" smtClean="0"/>
              <a:t>FASTNET and CONFIDENCE </a:t>
            </a:r>
            <a:r>
              <a:rPr lang="fr-FR" altLang="fr-FR" dirty="0" err="1" smtClean="0"/>
              <a:t>projects</a:t>
            </a:r>
            <a:endParaRPr lang="fr-FR" altLang="fr-FR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398005"/>
            <a:ext cx="7715250" cy="3823864"/>
          </a:xfrm>
        </p:spPr>
        <p:txBody>
          <a:bodyPr/>
          <a:lstStyle/>
          <a:p>
            <a:r>
              <a:rPr lang="fr-FR" altLang="fr-FR" dirty="0" smtClean="0"/>
              <a:t>FASTNET </a:t>
            </a:r>
            <a:r>
              <a:rPr lang="fr-FR" altLang="fr-FR" dirty="0" err="1" smtClean="0"/>
              <a:t>project</a:t>
            </a:r>
            <a:r>
              <a:rPr lang="fr-FR" altLang="fr-FR" dirty="0" smtClean="0"/>
              <a:t> : </a:t>
            </a:r>
            <a:r>
              <a:rPr lang="fr-FR" altLang="fr-FR" dirty="0" err="1" smtClean="0"/>
              <a:t>european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project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dedicated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allow</a:t>
            </a:r>
            <a:r>
              <a:rPr lang="fr-FR" altLang="fr-FR" dirty="0" smtClean="0"/>
              <a:t> </a:t>
            </a:r>
          </a:p>
          <a:p>
            <a:pPr lvl="1"/>
            <a:r>
              <a:rPr lang="en-US" altLang="fr-FR" dirty="0" smtClean="0"/>
              <a:t>the </a:t>
            </a:r>
            <a:r>
              <a:rPr lang="en-US" altLang="fr-FR" dirty="0"/>
              <a:t>emergence of </a:t>
            </a:r>
            <a:r>
              <a:rPr lang="en-US" altLang="fr-FR" dirty="0" err="1"/>
              <a:t>harmonised</a:t>
            </a:r>
            <a:r>
              <a:rPr lang="en-US" altLang="fr-FR" dirty="0"/>
              <a:t> approaches </a:t>
            </a:r>
            <a:r>
              <a:rPr lang="en-US" altLang="fr-FR" dirty="0" smtClean="0"/>
              <a:t>to manage </a:t>
            </a:r>
            <a:r>
              <a:rPr lang="en-US" altLang="fr-FR" dirty="0"/>
              <a:t>future nuclear emergencies among European entities in charge of this management </a:t>
            </a:r>
            <a:endParaRPr lang="en-US" altLang="fr-FR" dirty="0" smtClean="0"/>
          </a:p>
          <a:p>
            <a:pPr lvl="1"/>
            <a:r>
              <a:rPr lang="en-US" altLang="fr-FR" dirty="0" smtClean="0"/>
              <a:t>the </a:t>
            </a:r>
            <a:r>
              <a:rPr lang="en-US" altLang="fr-FR" dirty="0"/>
              <a:t>sharing of knowledge on fundamentals on severe accidents phenomenology and </a:t>
            </a:r>
            <a:r>
              <a:rPr lang="en-US" altLang="fr-FR" dirty="0" smtClean="0"/>
              <a:t>on expertise </a:t>
            </a:r>
            <a:r>
              <a:rPr lang="en-US" altLang="fr-FR" dirty="0"/>
              <a:t>methodologies for the operational management of nuclear/radiological emergencies</a:t>
            </a:r>
            <a:endParaRPr lang="fr-FR" altLang="fr-FR" dirty="0"/>
          </a:p>
          <a:p>
            <a:r>
              <a:rPr lang="fr-FR" altLang="fr-FR" dirty="0" smtClean="0"/>
              <a:t>WP 1: the production of a best </a:t>
            </a:r>
            <a:r>
              <a:rPr lang="fr-FR" altLang="fr-FR" dirty="0" err="1" smtClean="0"/>
              <a:t>estimate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calculation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grid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specified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according</a:t>
            </a:r>
            <a:r>
              <a:rPr lang="fr-FR" altLang="fr-FR" dirty="0" smtClean="0"/>
              <a:t> to :</a:t>
            </a:r>
          </a:p>
          <a:p>
            <a:pPr lvl="1"/>
            <a:r>
              <a:rPr lang="fr-FR" altLang="fr-FR" dirty="0" smtClean="0"/>
              <a:t>The </a:t>
            </a:r>
            <a:r>
              <a:rPr lang="fr-FR" altLang="fr-FR" dirty="0" err="1" smtClean="0"/>
              <a:t>initiator</a:t>
            </a:r>
            <a:r>
              <a:rPr lang="fr-FR" altLang="fr-FR" dirty="0" smtClean="0"/>
              <a:t> : Station </a:t>
            </a:r>
            <a:r>
              <a:rPr lang="fr-FR" altLang="fr-FR" dirty="0" err="1" smtClean="0"/>
              <a:t>BlackOut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Loss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Cooland</a:t>
            </a:r>
            <a:r>
              <a:rPr lang="fr-FR" altLang="fr-FR" dirty="0" smtClean="0"/>
              <a:t> Accidents, </a:t>
            </a:r>
            <a:r>
              <a:rPr lang="fr-FR" altLang="fr-FR" dirty="0" err="1" smtClean="0"/>
              <a:t>Loss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Feedwater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Steam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generators</a:t>
            </a:r>
            <a:r>
              <a:rPr lang="fr-FR" altLang="fr-FR" dirty="0" smtClean="0"/>
              <a:t>…</a:t>
            </a:r>
          </a:p>
          <a:p>
            <a:pPr lvl="1"/>
            <a:r>
              <a:rPr lang="fr-FR" altLang="fr-FR" dirty="0" smtClean="0"/>
              <a:t>The </a:t>
            </a:r>
            <a:r>
              <a:rPr lang="fr-FR" altLang="fr-FR" dirty="0" err="1" smtClean="0"/>
              <a:t>safety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systems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failure</a:t>
            </a:r>
            <a:r>
              <a:rPr lang="fr-FR" altLang="fr-FR" dirty="0" smtClean="0"/>
              <a:t> instants</a:t>
            </a:r>
          </a:p>
          <a:p>
            <a:pPr lvl="1"/>
            <a:r>
              <a:rPr lang="fr-FR" altLang="fr-FR" dirty="0" smtClean="0"/>
              <a:t>IRSN contribution : 57 </a:t>
            </a:r>
            <a:r>
              <a:rPr lang="fr-FR" altLang="fr-FR" dirty="0" err="1" smtClean="0"/>
              <a:t>sequences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calculated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ASTEC </a:t>
            </a:r>
            <a:r>
              <a:rPr lang="fr-FR" altLang="fr-FR" dirty="0" err="1" smtClean="0"/>
              <a:t>tool</a:t>
            </a:r>
            <a:endParaRPr lang="fr-FR" alt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55845"/>
            <a:ext cx="8893175" cy="868362"/>
          </a:xfrm>
        </p:spPr>
        <p:txBody>
          <a:bodyPr/>
          <a:lstStyle/>
          <a:p>
            <a:r>
              <a:rPr lang="fr-FR" altLang="fr-FR" dirty="0" smtClean="0"/>
              <a:t>FASTNET and CONFIDENCE </a:t>
            </a:r>
            <a:r>
              <a:rPr lang="fr-FR" altLang="fr-FR" dirty="0" err="1" smtClean="0"/>
              <a:t>projects</a:t>
            </a:r>
            <a:endParaRPr lang="fr-FR" altLang="fr-FR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398005"/>
            <a:ext cx="7715250" cy="1561096"/>
          </a:xfrm>
        </p:spPr>
        <p:txBody>
          <a:bodyPr/>
          <a:lstStyle/>
          <a:p>
            <a:r>
              <a:rPr lang="fr-FR" altLang="fr-FR" dirty="0" smtClean="0"/>
              <a:t>WP2 and WP3 </a:t>
            </a:r>
            <a:r>
              <a:rPr lang="fr-FR" altLang="fr-FR" dirty="0" err="1" smtClean="0"/>
              <a:t>workpackages</a:t>
            </a:r>
            <a:endParaRPr lang="fr-FR" altLang="fr-FR" dirty="0" smtClean="0"/>
          </a:p>
          <a:p>
            <a:pPr lvl="1"/>
            <a:r>
              <a:rPr lang="en-US" altLang="fr-FR" dirty="0"/>
              <a:t>demonstrate that </a:t>
            </a:r>
            <a:r>
              <a:rPr lang="en-US" altLang="fr-FR" dirty="0" smtClean="0"/>
              <a:t>Bayesian Networks (BN) approaches </a:t>
            </a:r>
            <a:r>
              <a:rPr lang="en-US" altLang="fr-FR" dirty="0"/>
              <a:t>can be </a:t>
            </a:r>
            <a:r>
              <a:rPr lang="en-US" altLang="fr-FR" dirty="0" smtClean="0"/>
              <a:t>efficient </a:t>
            </a:r>
            <a:r>
              <a:rPr lang="en-US" altLang="fr-FR" dirty="0"/>
              <a:t>and relevant to be implemented </a:t>
            </a:r>
            <a:r>
              <a:rPr lang="en-US" altLang="fr-FR" dirty="0" smtClean="0"/>
              <a:t>in emergency centers</a:t>
            </a:r>
          </a:p>
          <a:p>
            <a:pPr lvl="1"/>
            <a:r>
              <a:rPr lang="en-US" altLang="fr-FR" dirty="0" smtClean="0"/>
              <a:t>IRSN  contribution : build BN based on machine learning techniques</a:t>
            </a:r>
          </a:p>
          <a:p>
            <a:pPr lvl="1"/>
            <a:endParaRPr lang="en-US" altLang="fr-FR" dirty="0"/>
          </a:p>
          <a:p>
            <a:pPr lvl="1"/>
            <a:endParaRPr lang="en-US" altLang="fr-FR" dirty="0" smtClean="0"/>
          </a:p>
          <a:p>
            <a:pPr lvl="1"/>
            <a:endParaRPr lang="en-US" altLang="fr-FR" dirty="0"/>
          </a:p>
          <a:p>
            <a:pPr lvl="1"/>
            <a:endParaRPr lang="en-US" altLang="fr-FR" dirty="0" smtClean="0"/>
          </a:p>
          <a:p>
            <a:pPr lvl="1"/>
            <a:endParaRPr lang="en-US" altLang="fr-FR" dirty="0"/>
          </a:p>
          <a:p>
            <a:pPr>
              <a:buFont typeface="Arial" pitchFamily="34" charset="0"/>
              <a:buChar char="▌"/>
              <a:defRPr/>
            </a:pPr>
            <a:r>
              <a:rPr lang="fr-FR" altLang="fr-FR" dirty="0" err="1"/>
              <a:t>Learn</a:t>
            </a:r>
            <a:r>
              <a:rPr lang="fr-FR" altLang="fr-FR" dirty="0"/>
              <a:t> the structure of the BN</a:t>
            </a:r>
          </a:p>
          <a:p>
            <a:pPr>
              <a:buFont typeface="Arial" pitchFamily="34" charset="0"/>
              <a:buChar char="▌"/>
              <a:defRPr/>
            </a:pPr>
            <a:r>
              <a:rPr lang="fr-FR" altLang="fr-FR" dirty="0" err="1"/>
              <a:t>Learn</a:t>
            </a:r>
            <a:r>
              <a:rPr lang="fr-FR" altLang="fr-FR" dirty="0"/>
              <a:t> the </a:t>
            </a:r>
            <a:r>
              <a:rPr lang="fr-FR" altLang="fr-FR" dirty="0" err="1"/>
              <a:t>parameters</a:t>
            </a:r>
            <a:r>
              <a:rPr lang="fr-FR" altLang="fr-FR" dirty="0"/>
              <a:t> of the structure</a:t>
            </a:r>
          </a:p>
          <a:p>
            <a:pPr lvl="1"/>
            <a:endParaRPr lang="en-US" altLang="fr-FR" dirty="0" smtClean="0"/>
          </a:p>
          <a:p>
            <a:pPr lvl="1"/>
            <a:endParaRPr lang="en-US" altLang="fr-FR" dirty="0" smtClean="0"/>
          </a:p>
          <a:p>
            <a:pPr lvl="1"/>
            <a:endParaRPr lang="fr-FR" alt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126093" y="2978246"/>
            <a:ext cx="8756650" cy="3040665"/>
            <a:chOff x="126093" y="1915606"/>
            <a:chExt cx="8756650" cy="3040665"/>
          </a:xfrm>
        </p:grpSpPr>
        <p:grpSp>
          <p:nvGrpSpPr>
            <p:cNvPr id="41" name="Groupe 40"/>
            <p:cNvGrpSpPr/>
            <p:nvPr/>
          </p:nvGrpSpPr>
          <p:grpSpPr>
            <a:xfrm>
              <a:off x="126093" y="1915606"/>
              <a:ext cx="8756650" cy="3040665"/>
              <a:chOff x="179388" y="1296385"/>
              <a:chExt cx="8756650" cy="304066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79917" y="1296385"/>
                <a:ext cx="86028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eaLnBrk="1" hangingPunct="1">
                  <a:defRPr/>
                </a:pPr>
                <a:endParaRPr lang="fr-FR" altLang="fr-FR" dirty="0"/>
              </a:p>
            </p:txBody>
          </p:sp>
          <p:sp>
            <p:nvSpPr>
              <p:cNvPr id="44" name="Rectangle à coins arrondis 43"/>
              <p:cNvSpPr/>
              <p:nvPr/>
            </p:nvSpPr>
            <p:spPr>
              <a:xfrm>
                <a:off x="179388" y="1454150"/>
                <a:ext cx="1676400" cy="911225"/>
              </a:xfrm>
              <a:prstGeom prst="roundRect">
                <a:avLst/>
              </a:prstGeom>
              <a:solidFill>
                <a:srgbClr val="EF1136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eaLnBrk="1" fontAlgn="auto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fr-FR" kern="0" dirty="0">
                    <a:solidFill>
                      <a:srgbClr val="EAEAEA"/>
                    </a:solidFill>
                    <a:ea typeface="Arial Unicode MS"/>
                    <a:cs typeface="Arial Unicode MS"/>
                  </a:rPr>
                  <a:t>Scenario </a:t>
                </a:r>
                <a:r>
                  <a:rPr lang="fr-FR" kern="0" dirty="0" err="1">
                    <a:solidFill>
                      <a:srgbClr val="EAEAEA"/>
                    </a:solidFill>
                    <a:ea typeface="Arial Unicode MS"/>
                    <a:cs typeface="Arial Unicode MS"/>
                  </a:rPr>
                  <a:t>specification</a:t>
                </a:r>
                <a:endParaRPr lang="fr-FR" kern="0" dirty="0">
                  <a:solidFill>
                    <a:srgbClr val="EAEAEA"/>
                  </a:solidFill>
                  <a:ea typeface="Arial Unicode MS"/>
                  <a:cs typeface="Arial Unicode MS"/>
                </a:endParaRPr>
              </a:p>
            </p:txBody>
          </p:sp>
          <p:sp>
            <p:nvSpPr>
              <p:cNvPr id="45" name="Rectangle à coins arrondis 44"/>
              <p:cNvSpPr/>
              <p:nvPr/>
            </p:nvSpPr>
            <p:spPr>
              <a:xfrm>
                <a:off x="2081213" y="1462088"/>
                <a:ext cx="1800225" cy="903287"/>
              </a:xfrm>
              <a:prstGeom prst="roundRect">
                <a:avLst/>
              </a:prstGeom>
              <a:solidFill>
                <a:srgbClr val="EF1136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eaLnBrk="1" fontAlgn="auto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fr-FR" kern="0" dirty="0">
                    <a:solidFill>
                      <a:srgbClr val="EAEAEA"/>
                    </a:solidFill>
                    <a:ea typeface="Arial Unicode MS"/>
                    <a:cs typeface="Arial Unicode MS"/>
                  </a:rPr>
                  <a:t>ASTEC</a:t>
                </a:r>
              </a:p>
              <a:p>
                <a:pPr algn="ctr" defTabSz="449263" eaLnBrk="1" fontAlgn="auto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fr-FR" kern="0" dirty="0">
                    <a:solidFill>
                      <a:srgbClr val="EAEAEA"/>
                    </a:solidFill>
                    <a:ea typeface="Arial Unicode MS"/>
                    <a:cs typeface="Arial Unicode MS"/>
                  </a:rPr>
                  <a:t>Simulations</a:t>
                </a:r>
              </a:p>
            </p:txBody>
          </p:sp>
          <p:sp>
            <p:nvSpPr>
              <p:cNvPr id="46" name="Organigramme : Disque magnétique 45"/>
              <p:cNvSpPr/>
              <p:nvPr/>
            </p:nvSpPr>
            <p:spPr>
              <a:xfrm>
                <a:off x="4216400" y="1468438"/>
                <a:ext cx="720725" cy="893762"/>
              </a:xfrm>
              <a:prstGeom prst="flowChartMagneticDisk">
                <a:avLst/>
              </a:prstGeom>
              <a:solidFill>
                <a:srgbClr val="EF1136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eaLnBrk="1" fontAlgn="auto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fr-FR" kern="0" dirty="0" err="1">
                    <a:solidFill>
                      <a:srgbClr val="EAEAEA"/>
                    </a:solidFill>
                    <a:ea typeface="Arial Unicode MS"/>
                    <a:cs typeface="Arial Unicode MS"/>
                  </a:rPr>
                  <a:t>DataBase</a:t>
                </a:r>
                <a:endParaRPr lang="fr-FR" kern="0" dirty="0">
                  <a:solidFill>
                    <a:srgbClr val="EAEAEA"/>
                  </a:solidFill>
                  <a:ea typeface="Arial Unicode MS"/>
                  <a:cs typeface="Arial Unicode MS"/>
                </a:endParaRPr>
              </a:p>
            </p:txBody>
          </p:sp>
          <p:sp>
            <p:nvSpPr>
              <p:cNvPr id="47" name="Rectangle à coins arrondis 46"/>
              <p:cNvSpPr/>
              <p:nvPr/>
            </p:nvSpPr>
            <p:spPr>
              <a:xfrm>
                <a:off x="5135563" y="1447800"/>
                <a:ext cx="1674812" cy="911225"/>
              </a:xfrm>
              <a:prstGeom prst="roundRect">
                <a:avLst/>
              </a:prstGeom>
              <a:solidFill>
                <a:srgbClr val="EF1136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eaLnBrk="1" fontAlgn="auto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fr-FR" kern="0" dirty="0">
                    <a:solidFill>
                      <a:srgbClr val="EAEAEA"/>
                    </a:solidFill>
                    <a:ea typeface="Arial Unicode MS"/>
                    <a:cs typeface="Arial Unicode MS"/>
                  </a:rPr>
                  <a:t>Data Learning</a:t>
                </a:r>
              </a:p>
            </p:txBody>
          </p:sp>
          <p:pic>
            <p:nvPicPr>
              <p:cNvPr id="48" name="Picture 9" descr="D:\Documents and Settings\chevalier-jabe-kar\Mes documents\Mes images\iod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8376" y="1448073"/>
                <a:ext cx="1205236" cy="1480719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  <p:sp>
            <p:nvSpPr>
              <p:cNvPr id="49" name="Rectangle à coins arrondis 48"/>
              <p:cNvSpPr/>
              <p:nvPr/>
            </p:nvSpPr>
            <p:spPr>
              <a:xfrm>
                <a:off x="7259638" y="3425825"/>
                <a:ext cx="1676400" cy="911225"/>
              </a:xfrm>
              <a:prstGeom prst="roundRect">
                <a:avLst/>
              </a:prstGeom>
              <a:solidFill>
                <a:srgbClr val="EF1136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49263" eaLnBrk="1" fontAlgn="auto" hangingPunct="1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fr-FR" kern="0" dirty="0">
                    <a:solidFill>
                      <a:srgbClr val="EAEAEA"/>
                    </a:solidFill>
                    <a:ea typeface="Arial Unicode MS"/>
                    <a:cs typeface="Arial Unicode MS"/>
                  </a:rPr>
                  <a:t>Validation</a:t>
                </a:r>
              </a:p>
            </p:txBody>
          </p:sp>
          <p:sp>
            <p:nvSpPr>
              <p:cNvPr id="50" name="Flèche droite 49"/>
              <p:cNvSpPr/>
              <p:nvPr/>
            </p:nvSpPr>
            <p:spPr>
              <a:xfrm>
                <a:off x="1722268" y="1730570"/>
                <a:ext cx="497149" cy="346229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altLang="ja-JP" smtClean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1" name="Flèche droite 50"/>
              <p:cNvSpPr/>
              <p:nvPr/>
            </p:nvSpPr>
            <p:spPr>
              <a:xfrm>
                <a:off x="3847835" y="1742369"/>
                <a:ext cx="497149" cy="346229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altLang="ja-JP" smtClean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2" name="Flèche droite 51"/>
              <p:cNvSpPr/>
              <p:nvPr/>
            </p:nvSpPr>
            <p:spPr>
              <a:xfrm>
                <a:off x="4864100" y="1742492"/>
                <a:ext cx="497149" cy="346229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altLang="ja-JP" smtClean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3" name="Flèche droite 52"/>
              <p:cNvSpPr/>
              <p:nvPr/>
            </p:nvSpPr>
            <p:spPr>
              <a:xfrm>
                <a:off x="6811068" y="1709855"/>
                <a:ext cx="497149" cy="346229"/>
              </a:xfrm>
              <a:prstGeom prst="rightArrow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altLang="ja-JP" smtClean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4" name="Virage 53"/>
              <p:cNvSpPr/>
              <p:nvPr/>
            </p:nvSpPr>
            <p:spPr>
              <a:xfrm rot="16200000">
                <a:off x="5798505" y="2420753"/>
                <a:ext cx="1468290" cy="1453309"/>
              </a:xfrm>
              <a:prstGeom prst="bentArrow">
                <a:avLst>
                  <a:gd name="adj1" fmla="val 13456"/>
                  <a:gd name="adj2" fmla="val 14328"/>
                  <a:gd name="adj3" fmla="val 18954"/>
                  <a:gd name="adj4" fmla="val 28323"/>
                </a:avLst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altLang="ja-JP" smtClean="0">
                  <a:solidFill>
                    <a:srgbClr val="FFFFFF"/>
                  </a:solidFill>
                  <a:latin typeface="Trebuchet MS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42" name="Flèche droite 41"/>
            <p:cNvSpPr/>
            <p:nvPr/>
          </p:nvSpPr>
          <p:spPr>
            <a:xfrm rot="5400000">
              <a:off x="7702419" y="3623473"/>
              <a:ext cx="497149" cy="346229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ja-JP" smtClean="0">
                <a:solidFill>
                  <a:srgbClr val="FFFFFF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2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55845"/>
            <a:ext cx="8893175" cy="868362"/>
          </a:xfrm>
        </p:spPr>
        <p:txBody>
          <a:bodyPr/>
          <a:lstStyle/>
          <a:p>
            <a:r>
              <a:rPr lang="fr-FR" altLang="fr-FR" dirty="0" smtClean="0"/>
              <a:t>FASTNET and CONFIDENCE </a:t>
            </a:r>
            <a:r>
              <a:rPr lang="fr-FR" altLang="fr-FR" dirty="0" err="1" smtClean="0"/>
              <a:t>projects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err="1"/>
              <a:t>Calculation</a:t>
            </a:r>
            <a:r>
              <a:rPr lang="fr-FR" altLang="fr-FR" dirty="0"/>
              <a:t> </a:t>
            </a:r>
            <a:r>
              <a:rPr lang="fr-FR" altLang="fr-FR" dirty="0" err="1"/>
              <a:t>grid</a:t>
            </a:r>
            <a:r>
              <a:rPr lang="fr-FR" altLang="fr-FR" dirty="0"/>
              <a:t> </a:t>
            </a:r>
            <a:r>
              <a:rPr lang="fr-FR" altLang="fr-FR" dirty="0" err="1"/>
              <a:t>specification</a:t>
            </a:r>
            <a:r>
              <a:rPr lang="en-US" altLang="fr-FR" dirty="0"/>
              <a:t/>
            </a:r>
            <a:br>
              <a:rPr lang="en-US" altLang="fr-FR" dirty="0"/>
            </a:br>
            <a:endParaRPr lang="fr-FR" altLang="fr-FR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829805"/>
            <a:ext cx="7715250" cy="1561096"/>
          </a:xfrm>
        </p:spPr>
        <p:txBody>
          <a:bodyPr/>
          <a:lstStyle/>
          <a:p>
            <a:r>
              <a:rPr lang="en-US" altLang="fr-FR" sz="2400" dirty="0"/>
              <a:t>The input deck models a French PWR 900 MW</a:t>
            </a:r>
          </a:p>
          <a:p>
            <a:r>
              <a:rPr lang="en-US" sz="2400" dirty="0" smtClean="0"/>
              <a:t>Scenario </a:t>
            </a:r>
            <a:r>
              <a:rPr lang="en-US" sz="2400" dirty="0"/>
              <a:t>variables </a:t>
            </a:r>
            <a:endParaRPr lang="en-US" sz="2400" dirty="0" smtClean="0"/>
          </a:p>
          <a:p>
            <a:pPr lvl="1"/>
            <a:r>
              <a:rPr lang="en-US" sz="1400" dirty="0"/>
              <a:t> </a:t>
            </a:r>
            <a:r>
              <a:rPr lang="en-US" sz="1400" dirty="0" smtClean="0"/>
              <a:t>LOCA accidents ; size </a:t>
            </a:r>
            <a:r>
              <a:rPr lang="en-US" sz="1400" dirty="0"/>
              <a:t>spans continuously from a fraction of an inch to 12 inches, and the break place can be either on cold or hot </a:t>
            </a:r>
            <a:r>
              <a:rPr lang="en-US" sz="1400" dirty="0" smtClean="0"/>
              <a:t>leg</a:t>
            </a:r>
            <a:r>
              <a:rPr lang="en-US" sz="2400" dirty="0"/>
              <a:t> </a:t>
            </a:r>
            <a:endParaRPr lang="en-US" sz="2400" dirty="0" smtClean="0"/>
          </a:p>
          <a:p>
            <a:pPr lvl="1"/>
            <a:r>
              <a:rPr lang="en-US" sz="1400" dirty="0"/>
              <a:t>systems : </a:t>
            </a:r>
          </a:p>
          <a:p>
            <a:pPr lvl="2"/>
            <a:r>
              <a:rPr lang="en-US" sz="1400" dirty="0"/>
              <a:t>no safety injection available</a:t>
            </a:r>
          </a:p>
          <a:p>
            <a:pPr lvl="2"/>
            <a:r>
              <a:rPr lang="en-US" sz="1400" dirty="0"/>
              <a:t>CSS, can be working or not at the initiator time, and if not working, we assume there is no reparation. </a:t>
            </a:r>
            <a:endParaRPr lang="en-US" sz="1400" dirty="0" smtClean="0"/>
          </a:p>
          <a:p>
            <a:pPr lvl="1"/>
            <a:r>
              <a:rPr lang="en-US" sz="1400" dirty="0" smtClean="0"/>
              <a:t>leak </a:t>
            </a:r>
            <a:r>
              <a:rPr lang="en-US" sz="1400" dirty="0"/>
              <a:t>rate of the containment building, release routes.  </a:t>
            </a:r>
            <a:endParaRPr lang="en-US" sz="1400" dirty="0" smtClean="0"/>
          </a:p>
          <a:p>
            <a:pPr lvl="1"/>
            <a:r>
              <a:rPr lang="en-US" sz="1400" dirty="0" smtClean="0"/>
              <a:t>At </a:t>
            </a:r>
            <a:r>
              <a:rPr lang="en-US" sz="1400" dirty="0"/>
              <a:t>vessel rupture, mass of the corium slump</a:t>
            </a:r>
            <a:endParaRPr lang="fr-FR" sz="1400" dirty="0"/>
          </a:p>
          <a:p>
            <a:endParaRPr lang="fr-FR" alt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4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55845"/>
            <a:ext cx="8893175" cy="868362"/>
          </a:xfrm>
        </p:spPr>
        <p:txBody>
          <a:bodyPr/>
          <a:lstStyle/>
          <a:p>
            <a:r>
              <a:rPr lang="fr-FR" altLang="fr-FR" dirty="0" smtClean="0"/>
              <a:t>FASTNET and CONFIDENCE </a:t>
            </a:r>
            <a:r>
              <a:rPr lang="fr-FR" altLang="fr-FR" dirty="0" err="1" smtClean="0"/>
              <a:t>projects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err="1"/>
              <a:t>Calculation</a:t>
            </a:r>
            <a:r>
              <a:rPr lang="fr-FR" altLang="fr-FR" dirty="0"/>
              <a:t> </a:t>
            </a:r>
            <a:r>
              <a:rPr lang="fr-FR" altLang="fr-FR" dirty="0" err="1"/>
              <a:t>grid</a:t>
            </a:r>
            <a:r>
              <a:rPr lang="fr-FR" altLang="fr-FR" dirty="0"/>
              <a:t> </a:t>
            </a:r>
            <a:r>
              <a:rPr lang="fr-FR" altLang="fr-FR" dirty="0" err="1"/>
              <a:t>specification</a:t>
            </a:r>
            <a:endParaRPr lang="fr-FR" altLang="fr-FR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369888" y="1753605"/>
            <a:ext cx="7715250" cy="1561096"/>
          </a:xfrm>
        </p:spPr>
        <p:txBody>
          <a:bodyPr/>
          <a:lstStyle/>
          <a:p>
            <a:r>
              <a:rPr lang="en-US" dirty="0"/>
              <a:t>epistemic uncertainties</a:t>
            </a:r>
          </a:p>
          <a:p>
            <a:pPr lvl="1"/>
            <a:r>
              <a:rPr lang="en-US" dirty="0"/>
              <a:t>FP release </a:t>
            </a:r>
            <a:r>
              <a:rPr lang="en-US" dirty="0" smtClean="0"/>
              <a:t>: addresses </a:t>
            </a:r>
            <a:r>
              <a:rPr lang="en-US" dirty="0"/>
              <a:t>the feedback of IRSN experimental database </a:t>
            </a:r>
            <a:r>
              <a:rPr lang="en-US" dirty="0" smtClean="0"/>
              <a:t>; addresses intact </a:t>
            </a:r>
            <a:r>
              <a:rPr lang="en-US" dirty="0"/>
              <a:t>rod (not melted</a:t>
            </a:r>
            <a:r>
              <a:rPr lang="en-US" dirty="0" smtClean="0"/>
              <a:t>) or fuel </a:t>
            </a:r>
            <a:r>
              <a:rPr lang="en-US" dirty="0"/>
              <a:t>magma </a:t>
            </a:r>
            <a:r>
              <a:rPr lang="en-US" dirty="0" smtClean="0"/>
              <a:t>configuration for volatile, semi-volatile, low volatiles FP families</a:t>
            </a:r>
          </a:p>
          <a:p>
            <a:pPr lvl="1"/>
            <a:endParaRPr lang="en-US" sz="1900" dirty="0" smtClean="0"/>
          </a:p>
          <a:p>
            <a:pPr lvl="1"/>
            <a:r>
              <a:rPr lang="en-US" dirty="0"/>
              <a:t>Iodine behavior: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kinetics</a:t>
            </a:r>
            <a:r>
              <a:rPr lang="fr-FR" dirty="0"/>
              <a:t> of the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reactions</a:t>
            </a:r>
            <a:r>
              <a:rPr lang="fr-FR" dirty="0"/>
              <a:t>, </a:t>
            </a:r>
            <a:r>
              <a:rPr lang="en-US" dirty="0"/>
              <a:t>g</a:t>
            </a:r>
            <a:r>
              <a:rPr lang="en-US" altLang="fr-FR" dirty="0"/>
              <a:t>aseous fraction at the break, fraction of oxidized silver in the sumps</a:t>
            </a:r>
          </a:p>
          <a:p>
            <a:pPr lvl="1"/>
            <a:endParaRPr lang="fr-FR" dirty="0"/>
          </a:p>
          <a:p>
            <a:pPr lvl="1"/>
            <a:r>
              <a:rPr lang="en-US" dirty="0" smtClean="0"/>
              <a:t>Molten corium concrete interaction : </a:t>
            </a:r>
            <a:r>
              <a:rPr lang="en-US" dirty="0"/>
              <a:t>uncertainties for properties such as </a:t>
            </a:r>
            <a:r>
              <a:rPr lang="en-US" dirty="0" err="1" smtClean="0"/>
              <a:t>emissivities</a:t>
            </a:r>
            <a:r>
              <a:rPr lang="en-US" dirty="0"/>
              <a:t>, thermal properties of the  </a:t>
            </a:r>
            <a:r>
              <a:rPr lang="en-US" dirty="0" smtClean="0"/>
              <a:t>corium/concrete</a:t>
            </a:r>
            <a:r>
              <a:rPr lang="en-US" dirty="0"/>
              <a:t>, debris layer porosity</a:t>
            </a:r>
            <a:r>
              <a:rPr lang="en-US" dirty="0" smtClean="0"/>
              <a:t>, residual </a:t>
            </a:r>
            <a:r>
              <a:rPr lang="en-US" dirty="0"/>
              <a:t>power partition between elements…</a:t>
            </a:r>
            <a:endParaRPr lang="fr-FR" dirty="0"/>
          </a:p>
          <a:p>
            <a:pPr lvl="1"/>
            <a:endParaRPr lang="en-US" altLang="fr-FR" dirty="0" smtClean="0"/>
          </a:p>
          <a:p>
            <a:pPr lvl="1"/>
            <a:endParaRPr lang="en-US" altLang="fr-FR" dirty="0"/>
          </a:p>
          <a:p>
            <a:pPr lvl="1"/>
            <a:endParaRPr lang="en-US" altLang="fr-FR" dirty="0" smtClean="0"/>
          </a:p>
          <a:p>
            <a:pPr lvl="1"/>
            <a:endParaRPr lang="fr-FR" alt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68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FASTNET and CONFIDENCE </a:t>
            </a:r>
            <a:r>
              <a:rPr lang="fr-FR" altLang="fr-FR" dirty="0" err="1"/>
              <a:t>projects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err="1"/>
              <a:t>Resulting</a:t>
            </a:r>
            <a:r>
              <a:rPr lang="fr-FR" altLang="fr-FR" dirty="0"/>
              <a:t> </a:t>
            </a:r>
            <a:r>
              <a:rPr lang="fr-FR" altLang="fr-FR" dirty="0" err="1" smtClean="0"/>
              <a:t>example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bns</a:t>
            </a:r>
            <a:r>
              <a:rPr lang="fr-FR" altLang="fr-FR" dirty="0" smtClean="0"/>
              <a:t> </a:t>
            </a:r>
            <a:r>
              <a:rPr lang="fr-FR" altLang="fr-FR" dirty="0"/>
              <a:t>and performances</a:t>
            </a:r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4643" y="2367914"/>
            <a:ext cx="8220075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lnSpc>
                <a:spcPts val="2400"/>
              </a:lnSpc>
              <a:spcBef>
                <a:spcPct val="100000"/>
              </a:spcBef>
              <a:buClr>
                <a:srgbClr val="E33131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19138" indent="-176213">
              <a:lnSpc>
                <a:spcPts val="2400"/>
              </a:lnSpc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lnSpc>
                <a:spcPts val="2400"/>
              </a:lnSpc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lnSpc>
                <a:spcPts val="2400"/>
              </a:lnSpc>
              <a:buChar char="–"/>
              <a:defRPr sz="16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lnSpc>
                <a:spcPts val="2400"/>
              </a:lnSpc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inference</a:t>
            </a:r>
            <a:r>
              <a:rPr lang="fr-FR" altLang="fr-FR" dirty="0" smtClean="0">
                <a:solidFill>
                  <a:srgbClr val="000000"/>
                </a:solidFill>
              </a:rPr>
              <a:t> for  </a:t>
            </a:r>
            <a:r>
              <a:rPr lang="fr-FR" altLang="fr-FR" dirty="0" err="1" smtClean="0">
                <a:solidFill>
                  <a:srgbClr val="000000"/>
                </a:solidFill>
              </a:rPr>
              <a:t>Vessel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Status</a:t>
            </a:r>
            <a:r>
              <a:rPr lang="fr-FR" altLang="fr-FR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fr-FR" altLang="fr-FR" dirty="0">
                <a:solidFill>
                  <a:srgbClr val="000000"/>
                </a:solidFill>
              </a:rPr>
              <a:t>Validation </a:t>
            </a:r>
            <a:r>
              <a:rPr lang="fr-FR" altLang="fr-FR" dirty="0" err="1">
                <a:solidFill>
                  <a:srgbClr val="000000"/>
                </a:solidFill>
              </a:rPr>
              <a:t>dataset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altLang="fr-FR" dirty="0" smtClean="0">
                <a:solidFill>
                  <a:srgbClr val="000000"/>
                </a:solidFill>
              </a:rPr>
              <a:t>The </a:t>
            </a:r>
            <a:r>
              <a:rPr lang="fr-FR" altLang="fr-FR" dirty="0" err="1">
                <a:solidFill>
                  <a:srgbClr val="000000"/>
                </a:solidFill>
              </a:rPr>
              <a:t>unknown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err="1">
                <a:solidFill>
                  <a:srgbClr val="000000"/>
                </a:solidFill>
              </a:rPr>
              <a:t>is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the </a:t>
            </a:r>
            <a:r>
              <a:rPr lang="fr-FR" altLang="fr-FR" dirty="0" err="1" smtClean="0">
                <a:solidFill>
                  <a:srgbClr val="000000"/>
                </a:solidFill>
              </a:rPr>
              <a:t>vessel</a:t>
            </a:r>
            <a:r>
              <a:rPr lang="fr-FR" altLang="fr-FR" dirty="0" smtClean="0">
                <a:solidFill>
                  <a:srgbClr val="000000"/>
                </a:solidFill>
              </a:rPr>
              <a:t> </a:t>
            </a:r>
            <a:r>
              <a:rPr lang="fr-FR" altLang="fr-FR" dirty="0" err="1" smtClean="0">
                <a:solidFill>
                  <a:srgbClr val="000000"/>
                </a:solidFill>
              </a:rPr>
              <a:t>integrity</a:t>
            </a:r>
            <a:r>
              <a:rPr lang="fr-FR" altLang="fr-FR" dirty="0" smtClean="0">
                <a:solidFill>
                  <a:srgbClr val="000000"/>
                </a:solidFill>
              </a:rPr>
              <a:t>, ((«</a:t>
            </a:r>
            <a:r>
              <a:rPr lang="fr-FR" altLang="fr-FR" dirty="0">
                <a:solidFill>
                  <a:srgbClr val="000000"/>
                </a:solidFill>
              </a:rPr>
              <a:t> </a:t>
            </a:r>
            <a:r>
              <a:rPr lang="fr-FR" altLang="fr-FR" dirty="0" smtClean="0">
                <a:solidFill>
                  <a:srgbClr val="000000"/>
                </a:solidFill>
              </a:rPr>
              <a:t>VESSELSTATUS</a:t>
            </a:r>
            <a:r>
              <a:rPr lang="fr-FR" altLang="fr-FR" dirty="0">
                <a:solidFill>
                  <a:srgbClr val="000000"/>
                </a:solidFill>
              </a:rPr>
              <a:t> ») ;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</a:rPr>
              <a:t> the </a:t>
            </a:r>
            <a:r>
              <a:rPr lang="fr-FR" altLang="fr-FR" dirty="0" err="1">
                <a:solidFill>
                  <a:srgbClr val="000000"/>
                </a:solidFill>
              </a:rPr>
              <a:t>other</a:t>
            </a:r>
            <a:r>
              <a:rPr lang="fr-FR" altLang="fr-FR" dirty="0">
                <a:solidFill>
                  <a:srgbClr val="000000"/>
                </a:solidFill>
              </a:rPr>
              <a:t> variables are </a:t>
            </a:r>
            <a:r>
              <a:rPr lang="fr-FR" altLang="fr-FR" dirty="0" err="1">
                <a:solidFill>
                  <a:srgbClr val="000000"/>
                </a:solidFill>
              </a:rPr>
              <a:t>used</a:t>
            </a:r>
            <a:r>
              <a:rPr lang="fr-FR" altLang="fr-FR" dirty="0">
                <a:solidFill>
                  <a:srgbClr val="000000"/>
                </a:solidFill>
              </a:rPr>
              <a:t> to </a:t>
            </a:r>
            <a:r>
              <a:rPr lang="fr-FR" altLang="fr-FR" dirty="0" err="1">
                <a:solidFill>
                  <a:srgbClr val="000000"/>
                </a:solidFill>
              </a:rPr>
              <a:t>build</a:t>
            </a:r>
            <a:r>
              <a:rPr lang="fr-FR" altLang="fr-FR" dirty="0">
                <a:solidFill>
                  <a:srgbClr val="000000"/>
                </a:solidFill>
              </a:rPr>
              <a:t> the </a:t>
            </a:r>
            <a:r>
              <a:rPr lang="fr-FR" altLang="fr-FR" dirty="0" err="1">
                <a:solidFill>
                  <a:srgbClr val="000000"/>
                </a:solidFill>
              </a:rPr>
              <a:t>query</a:t>
            </a:r>
            <a:r>
              <a:rPr lang="fr-FR" altLang="fr-FR" dirty="0">
                <a:solidFill>
                  <a:srgbClr val="000000"/>
                </a:solidFill>
              </a:rPr>
              <a:t> in the BN 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</a:rPr>
              <a:t>For </a:t>
            </a:r>
            <a:r>
              <a:rPr lang="fr-FR" altLang="fr-FR" dirty="0" err="1">
                <a:solidFill>
                  <a:srgbClr val="000000"/>
                </a:solidFill>
              </a:rPr>
              <a:t>example</a:t>
            </a:r>
            <a:r>
              <a:rPr lang="fr-FR" altLang="fr-FR" dirty="0">
                <a:solidFill>
                  <a:srgbClr val="000000"/>
                </a:solidFill>
              </a:rPr>
              <a:t> : </a:t>
            </a:r>
            <a:r>
              <a:rPr lang="fr-FR" altLang="fr-FR" dirty="0" smtClean="0">
                <a:solidFill>
                  <a:srgbClr val="000000"/>
                </a:solidFill>
              </a:rPr>
              <a:t>CSSAVAIL=[TRUE] </a:t>
            </a:r>
            <a:r>
              <a:rPr lang="fr-FR" altLang="fr-FR" dirty="0">
                <a:solidFill>
                  <a:srgbClr val="000000"/>
                </a:solidFill>
              </a:rPr>
              <a:t>and TGasC02=[302,329]…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</a:rPr>
              <a:t>The BN </a:t>
            </a:r>
            <a:r>
              <a:rPr lang="fr-FR" altLang="fr-FR" dirty="0" err="1">
                <a:solidFill>
                  <a:srgbClr val="000000"/>
                </a:solidFill>
              </a:rPr>
              <a:t>computes</a:t>
            </a:r>
            <a:r>
              <a:rPr lang="fr-FR" altLang="fr-FR" dirty="0">
                <a:solidFill>
                  <a:srgbClr val="000000"/>
                </a:solidFill>
              </a:rPr>
              <a:t> the </a:t>
            </a:r>
            <a:r>
              <a:rPr lang="fr-FR" altLang="fr-FR" dirty="0" err="1">
                <a:solidFill>
                  <a:srgbClr val="000000"/>
                </a:solidFill>
              </a:rPr>
              <a:t>most</a:t>
            </a:r>
            <a:r>
              <a:rPr lang="fr-FR" altLang="fr-FR" dirty="0">
                <a:solidFill>
                  <a:srgbClr val="000000"/>
                </a:solidFill>
              </a:rPr>
              <a:t> probable « </a:t>
            </a:r>
            <a:r>
              <a:rPr lang="fr-FR" altLang="fr-FR" dirty="0" smtClean="0">
                <a:solidFill>
                  <a:srgbClr val="000000"/>
                </a:solidFill>
              </a:rPr>
              <a:t>VESSELSTATUS</a:t>
            </a:r>
            <a:r>
              <a:rPr lang="fr-FR" altLang="fr-FR" dirty="0">
                <a:solidFill>
                  <a:srgbClr val="000000"/>
                </a:solidFill>
              </a:rPr>
              <a:t> » </a:t>
            </a:r>
            <a:r>
              <a:rPr lang="fr-FR" altLang="fr-FR" dirty="0" err="1">
                <a:solidFill>
                  <a:srgbClr val="000000"/>
                </a:solidFill>
              </a:rPr>
              <a:t>according</a:t>
            </a:r>
            <a:r>
              <a:rPr lang="fr-FR" altLang="fr-FR" dirty="0">
                <a:solidFill>
                  <a:srgbClr val="000000"/>
                </a:solidFill>
              </a:rPr>
              <a:t> to the </a:t>
            </a:r>
            <a:r>
              <a:rPr lang="fr-FR" altLang="fr-FR" dirty="0" err="1">
                <a:solidFill>
                  <a:srgbClr val="000000"/>
                </a:solidFill>
              </a:rPr>
              <a:t>query</a:t>
            </a:r>
            <a:endParaRPr lang="fr-FR" altLang="fr-FR" dirty="0">
              <a:solidFill>
                <a:srgbClr val="000000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0000"/>
                </a:solidFill>
              </a:rPr>
              <a:t>If the </a:t>
            </a:r>
            <a:r>
              <a:rPr lang="fr-FR" altLang="fr-FR" dirty="0" err="1">
                <a:solidFill>
                  <a:srgbClr val="000000"/>
                </a:solidFill>
              </a:rPr>
              <a:t>result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corresponds </a:t>
            </a:r>
            <a:r>
              <a:rPr lang="fr-FR" altLang="fr-FR" dirty="0">
                <a:solidFill>
                  <a:srgbClr val="000000"/>
                </a:solidFill>
              </a:rPr>
              <a:t>to the value in the validation </a:t>
            </a:r>
            <a:r>
              <a:rPr lang="fr-FR" altLang="fr-FR" dirty="0" err="1">
                <a:solidFill>
                  <a:srgbClr val="000000"/>
                </a:solidFill>
              </a:rPr>
              <a:t>dataset</a:t>
            </a:r>
            <a:r>
              <a:rPr lang="fr-FR" altLang="fr-FR" dirty="0">
                <a:solidFill>
                  <a:srgbClr val="000000"/>
                </a:solidFill>
              </a:rPr>
              <a:t>, </a:t>
            </a:r>
            <a:r>
              <a:rPr lang="fr-FR" altLang="fr-FR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altLang="fr-FR" dirty="0" err="1">
                <a:solidFill>
                  <a:srgbClr val="000000"/>
                </a:solidFill>
                <a:sym typeface="Wingdings" panose="05000000000000000000" pitchFamily="2" charset="2"/>
              </a:rPr>
              <a:t>successs</a:t>
            </a:r>
            <a:endParaRPr lang="fr-FR" altLang="fr-FR" dirty="0">
              <a:solidFill>
                <a:srgbClr val="000000"/>
              </a:solidFill>
            </a:endParaRPr>
          </a:p>
          <a:p>
            <a:r>
              <a:rPr lang="fr-FR" altLang="fr-FR" dirty="0" err="1">
                <a:solidFill>
                  <a:srgbClr val="000000"/>
                </a:solidFill>
              </a:rPr>
              <a:t>Percentage</a:t>
            </a:r>
            <a:r>
              <a:rPr lang="fr-FR" altLang="fr-FR" dirty="0">
                <a:solidFill>
                  <a:srgbClr val="000000"/>
                </a:solidFill>
              </a:rPr>
              <a:t> of </a:t>
            </a:r>
            <a:r>
              <a:rPr lang="fr-FR" altLang="fr-FR" dirty="0" err="1">
                <a:solidFill>
                  <a:srgbClr val="000000"/>
                </a:solidFill>
              </a:rPr>
              <a:t>success</a:t>
            </a:r>
            <a:r>
              <a:rPr lang="fr-FR" altLang="fr-FR" dirty="0">
                <a:solidFill>
                  <a:srgbClr val="000000"/>
                </a:solidFill>
              </a:rPr>
              <a:t> for </a:t>
            </a:r>
            <a:r>
              <a:rPr lang="fr-FR" altLang="fr-FR" dirty="0" err="1">
                <a:solidFill>
                  <a:srgbClr val="000000"/>
                </a:solidFill>
              </a:rPr>
              <a:t>this</a:t>
            </a:r>
            <a:r>
              <a:rPr lang="fr-FR" altLang="fr-FR" dirty="0">
                <a:solidFill>
                  <a:srgbClr val="000000"/>
                </a:solidFill>
              </a:rPr>
              <a:t> type of </a:t>
            </a:r>
            <a:r>
              <a:rPr lang="fr-FR" altLang="fr-FR" dirty="0" err="1">
                <a:solidFill>
                  <a:srgbClr val="000000"/>
                </a:solidFill>
              </a:rPr>
              <a:t>inference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</a:rPr>
              <a:t>:</a:t>
            </a:r>
            <a:endParaRPr lang="fr-FR" altLang="fr-FR" dirty="0">
              <a:solidFill>
                <a:srgbClr val="000000"/>
              </a:solidFill>
            </a:endParaRPr>
          </a:p>
          <a:p>
            <a:pPr lvl="1"/>
            <a:r>
              <a:rPr lang="fr-FR" altLang="fr-FR" dirty="0">
                <a:solidFill>
                  <a:srgbClr val="000000"/>
                </a:solidFill>
              </a:rPr>
              <a:t>For all </a:t>
            </a:r>
            <a:r>
              <a:rPr lang="fr-FR" altLang="fr-FR" dirty="0" smtClean="0">
                <a:solidFill>
                  <a:srgbClr val="000000"/>
                </a:solidFill>
              </a:rPr>
              <a:t>times of the accident, </a:t>
            </a:r>
            <a:r>
              <a:rPr lang="fr-FR" altLang="fr-FR" dirty="0">
                <a:solidFill>
                  <a:srgbClr val="000000"/>
                </a:solidFill>
              </a:rPr>
              <a:t>the </a:t>
            </a:r>
            <a:r>
              <a:rPr lang="fr-FR" altLang="fr-FR" dirty="0" err="1">
                <a:solidFill>
                  <a:srgbClr val="000000"/>
                </a:solidFill>
              </a:rPr>
              <a:t>lowest</a:t>
            </a:r>
            <a:r>
              <a:rPr lang="fr-FR" altLang="fr-FR" dirty="0">
                <a:solidFill>
                  <a:srgbClr val="000000"/>
                </a:solidFill>
              </a:rPr>
              <a:t> performance </a:t>
            </a:r>
            <a:r>
              <a:rPr lang="fr-FR" altLang="fr-FR" dirty="0" err="1">
                <a:solidFill>
                  <a:srgbClr val="000000"/>
                </a:solidFill>
              </a:rPr>
              <a:t>is</a:t>
            </a:r>
            <a:r>
              <a:rPr lang="fr-FR" altLang="fr-FR" dirty="0">
                <a:solidFill>
                  <a:srgbClr val="000000"/>
                </a:solidFill>
              </a:rPr>
              <a:t> 80% </a:t>
            </a:r>
            <a:r>
              <a:rPr lang="fr-FR" altLang="fr-FR" dirty="0" err="1">
                <a:solidFill>
                  <a:srgbClr val="000000"/>
                </a:solidFill>
              </a:rPr>
              <a:t>success</a:t>
            </a:r>
            <a:endParaRPr lang="fr-FR" altLang="fr-FR" dirty="0">
              <a:solidFill>
                <a:srgbClr val="000000"/>
              </a:solidFill>
            </a:endParaRPr>
          </a:p>
          <a:p>
            <a:pPr lvl="1"/>
            <a:r>
              <a:rPr lang="fr-FR" altLang="fr-FR" dirty="0">
                <a:solidFill>
                  <a:srgbClr val="000000"/>
                </a:solidFill>
              </a:rPr>
              <a:t>Most of the times : 100% of </a:t>
            </a:r>
            <a:r>
              <a:rPr lang="fr-FR" altLang="fr-FR" dirty="0" err="1" smtClean="0">
                <a:solidFill>
                  <a:srgbClr val="000000"/>
                </a:solidFill>
              </a:rPr>
              <a:t>success</a:t>
            </a:r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5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55845"/>
            <a:ext cx="8893175" cy="868362"/>
          </a:xfrm>
        </p:spPr>
        <p:txBody>
          <a:bodyPr/>
          <a:lstStyle/>
          <a:p>
            <a:r>
              <a:rPr lang="fr-FR" altLang="fr-FR" dirty="0" smtClean="0"/>
              <a:t>CONFIDENCE </a:t>
            </a:r>
            <a:r>
              <a:rPr lang="fr-FR" altLang="fr-FR" dirty="0" err="1" smtClean="0"/>
              <a:t>project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369888" y="1753605"/>
            <a:ext cx="7715250" cy="1561096"/>
          </a:xfrm>
        </p:spPr>
        <p:txBody>
          <a:bodyPr/>
          <a:lstStyle/>
          <a:p>
            <a:r>
              <a:rPr lang="en-US" dirty="0" smtClean="0"/>
              <a:t> WP 1 : </a:t>
            </a:r>
            <a:r>
              <a:rPr lang="en-US" b="1" dirty="0" smtClean="0"/>
              <a:t>Guidelines </a:t>
            </a:r>
            <a:r>
              <a:rPr lang="en-US" b="1" dirty="0"/>
              <a:t>ranking uncertainties for atmospheric </a:t>
            </a:r>
            <a:r>
              <a:rPr lang="en-US" b="1" dirty="0" smtClean="0"/>
              <a:t>dispersion</a:t>
            </a: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an assessment of the ability of the ensemble weather prediction systems to provide sufficient uncertainty information for dispersion </a:t>
            </a:r>
            <a:endParaRPr lang="en-US" dirty="0" smtClean="0"/>
          </a:p>
          <a:p>
            <a:r>
              <a:rPr lang="en-US" dirty="0" smtClean="0"/>
              <a:t>Same input deck as FASTNET, same epistemic uncertainties</a:t>
            </a:r>
          </a:p>
          <a:p>
            <a:r>
              <a:rPr lang="en-US" dirty="0" smtClean="0"/>
              <a:t>Four initiators (size +/- 1 inch)</a:t>
            </a:r>
          </a:p>
          <a:p>
            <a:pPr lvl="1"/>
            <a:r>
              <a:rPr lang="en-US" altLang="fr-FR" dirty="0" smtClean="0"/>
              <a:t>break </a:t>
            </a:r>
            <a:r>
              <a:rPr lang="en-US" altLang="fr-FR" dirty="0"/>
              <a:t>of 3 inches occurring on hot </a:t>
            </a:r>
            <a:r>
              <a:rPr lang="en-US" altLang="fr-FR" dirty="0" smtClean="0"/>
              <a:t>leg</a:t>
            </a:r>
            <a:endParaRPr lang="en-US" altLang="fr-FR" dirty="0"/>
          </a:p>
          <a:p>
            <a:pPr lvl="1"/>
            <a:r>
              <a:rPr lang="en-US" altLang="fr-FR" dirty="0" smtClean="0"/>
              <a:t>break </a:t>
            </a:r>
            <a:r>
              <a:rPr lang="en-US" altLang="fr-FR" dirty="0"/>
              <a:t>of 3 inches occurring on  cold </a:t>
            </a:r>
            <a:r>
              <a:rPr lang="en-US" altLang="fr-FR" dirty="0" smtClean="0"/>
              <a:t>leg</a:t>
            </a:r>
            <a:endParaRPr lang="en-US" altLang="fr-FR" dirty="0"/>
          </a:p>
          <a:p>
            <a:pPr lvl="1"/>
            <a:r>
              <a:rPr lang="en-US" altLang="fr-FR" dirty="0" smtClean="0"/>
              <a:t>break </a:t>
            </a:r>
            <a:r>
              <a:rPr lang="en-US" altLang="fr-FR" dirty="0"/>
              <a:t>of eleven inches occurring on hot </a:t>
            </a:r>
            <a:r>
              <a:rPr lang="en-US" altLang="fr-FR" dirty="0" smtClean="0"/>
              <a:t>leg</a:t>
            </a:r>
            <a:endParaRPr lang="en-US" altLang="fr-FR" dirty="0"/>
          </a:p>
          <a:p>
            <a:pPr lvl="1"/>
            <a:r>
              <a:rPr lang="en-US" altLang="fr-FR" dirty="0" smtClean="0"/>
              <a:t>break </a:t>
            </a:r>
            <a:r>
              <a:rPr lang="en-US" altLang="fr-FR" dirty="0"/>
              <a:t>of eleven inches occurring on cold </a:t>
            </a:r>
            <a:r>
              <a:rPr lang="en-US" altLang="fr-FR" dirty="0" smtClean="0"/>
              <a:t>leg</a:t>
            </a:r>
            <a:endParaRPr lang="en-US" altLang="fr-FR" dirty="0"/>
          </a:p>
          <a:p>
            <a:endParaRPr lang="en-US" altLang="fr-FR" dirty="0" smtClean="0"/>
          </a:p>
          <a:p>
            <a:pPr lvl="1"/>
            <a:endParaRPr lang="en-US" altLang="fr-FR" dirty="0"/>
          </a:p>
          <a:p>
            <a:pPr lvl="1"/>
            <a:endParaRPr lang="en-US" altLang="fr-FR" dirty="0" smtClean="0"/>
          </a:p>
          <a:p>
            <a:pPr lvl="1"/>
            <a:endParaRPr lang="en-US" altLang="fr-FR" dirty="0"/>
          </a:p>
          <a:p>
            <a:pPr lvl="1"/>
            <a:endParaRPr lang="en-US" altLang="fr-FR" dirty="0" smtClean="0"/>
          </a:p>
          <a:p>
            <a:pPr lvl="1"/>
            <a:endParaRPr lang="fr-FR" alt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55845"/>
            <a:ext cx="8893175" cy="868362"/>
          </a:xfrm>
        </p:spPr>
        <p:txBody>
          <a:bodyPr/>
          <a:lstStyle/>
          <a:p>
            <a:r>
              <a:rPr lang="fr-FR" altLang="fr-FR" dirty="0" smtClean="0"/>
              <a:t>CONFIDENCE </a:t>
            </a:r>
            <a:r>
              <a:rPr lang="fr-FR" altLang="fr-FR" dirty="0" err="1" smtClean="0"/>
              <a:t>project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369888" y="1753605"/>
            <a:ext cx="7715250" cy="1561096"/>
          </a:xfrm>
        </p:spPr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release rate of the containment ranges in [1; 10] times the best-estimate amount </a:t>
            </a:r>
            <a:endParaRPr lang="en-US" dirty="0" smtClean="0"/>
          </a:p>
          <a:p>
            <a:r>
              <a:rPr lang="en-US" dirty="0" smtClean="0"/>
              <a:t>best-estimate </a:t>
            </a:r>
            <a:r>
              <a:rPr lang="en-US" dirty="0"/>
              <a:t>distribution of the leak rate to the various containment buildings </a:t>
            </a:r>
            <a:r>
              <a:rPr lang="en-US" dirty="0" smtClean="0"/>
              <a:t>[</a:t>
            </a:r>
            <a:r>
              <a:rPr lang="en-US" dirty="0"/>
              <a:t>1; 2] times the best-estimate value.</a:t>
            </a:r>
          </a:p>
          <a:p>
            <a:endParaRPr lang="en-US" altLang="fr-FR" dirty="0" smtClean="0"/>
          </a:p>
          <a:p>
            <a:pPr lvl="1"/>
            <a:endParaRPr lang="en-US" altLang="fr-FR" dirty="0"/>
          </a:p>
          <a:p>
            <a:pPr lvl="1"/>
            <a:endParaRPr lang="en-US" altLang="fr-FR" dirty="0" smtClean="0"/>
          </a:p>
          <a:p>
            <a:pPr lvl="1"/>
            <a:endParaRPr lang="en-US" altLang="fr-FR" dirty="0"/>
          </a:p>
          <a:p>
            <a:pPr lvl="1"/>
            <a:endParaRPr lang="en-US" altLang="fr-FR" dirty="0" smtClean="0"/>
          </a:p>
          <a:p>
            <a:pPr lvl="1"/>
            <a:endParaRPr lang="fr-FR" alt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9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CONFIDENCE </a:t>
            </a:r>
            <a:r>
              <a:rPr lang="fr-FR" altLang="fr-FR" dirty="0" err="1" smtClean="0"/>
              <a:t>project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3200" dirty="0" err="1" smtClean="0"/>
              <a:t>results</a:t>
            </a:r>
            <a:r>
              <a:rPr lang="fr-FR" altLang="fr-FR" sz="3200" dirty="0" smtClean="0"/>
              <a:t> of the source </a:t>
            </a:r>
            <a:r>
              <a:rPr lang="fr-FR" altLang="fr-FR" sz="3200" dirty="0" err="1" smtClean="0"/>
              <a:t>term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calculations</a:t>
            </a:r>
            <a:endParaRPr lang="fr-FR" alt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550" y="1879599"/>
            <a:ext cx="7715250" cy="4610101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3074" name="Picture 2" descr="D:\POST\BASE\12i_3d_nois_noeas\12i_3d_nois_noeas\Output_base12p400css\12P_T2\RawTables\RawCurves__PC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638300"/>
            <a:ext cx="343217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90599" y="6113503"/>
            <a:ext cx="337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 </a:t>
            </a:r>
            <a:r>
              <a:rPr lang="fr-FR" dirty="0" err="1" smtClean="0"/>
              <a:t>inches</a:t>
            </a:r>
            <a:r>
              <a:rPr lang="fr-FR" dirty="0" smtClean="0"/>
              <a:t>, cold </a:t>
            </a:r>
            <a:r>
              <a:rPr lang="fr-FR" dirty="0" err="1" smtClean="0"/>
              <a:t>leg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0" y="3873500"/>
            <a:ext cx="3151189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13099" y="3463328"/>
            <a:ext cx="403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Sand </a:t>
            </a:r>
            <a:r>
              <a:rPr lang="fr-FR" dirty="0" err="1" smtClean="0"/>
              <a:t>bed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r>
              <a:rPr lang="fr-FR" dirty="0" smtClean="0"/>
              <a:t> activation</a:t>
            </a:r>
            <a:endParaRPr lang="fr-FR" dirty="0"/>
          </a:p>
        </p:txBody>
      </p:sp>
      <p:sp>
        <p:nvSpPr>
          <p:cNvPr id="5" name="Accolade ouvrante 4"/>
          <p:cNvSpPr/>
          <p:nvPr/>
        </p:nvSpPr>
        <p:spPr>
          <a:xfrm rot="16200000">
            <a:off x="3140332" y="2767229"/>
            <a:ext cx="348734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043363" y="22987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Pressure in </a:t>
            </a:r>
            <a:r>
              <a:rPr lang="fr-FR" dirty="0" err="1" smtClean="0"/>
              <a:t>containment</a:t>
            </a:r>
            <a:r>
              <a:rPr lang="fr-FR" dirty="0" smtClean="0"/>
              <a:t> building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89399" y="4470162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Xe 133 release</a:t>
            </a:r>
            <a:endParaRPr lang="fr-FR" dirty="0"/>
          </a:p>
        </p:txBody>
      </p:sp>
      <p:sp>
        <p:nvSpPr>
          <p:cNvPr id="12" name="Accolade ouvrante 11"/>
          <p:cNvSpPr/>
          <p:nvPr/>
        </p:nvSpPr>
        <p:spPr>
          <a:xfrm rot="5400000">
            <a:off x="3140332" y="3345597"/>
            <a:ext cx="348734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089399" y="5620822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r>
              <a:rPr lang="fr-FR" dirty="0" smtClean="0"/>
              <a:t> on the first release time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244600" y="5620822"/>
            <a:ext cx="2692399" cy="1846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3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CONFIDENCE </a:t>
            </a:r>
            <a:r>
              <a:rPr lang="fr-FR" altLang="fr-FR" dirty="0" err="1" smtClean="0"/>
              <a:t>project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3200" dirty="0" err="1" smtClean="0"/>
              <a:t>results</a:t>
            </a:r>
            <a:r>
              <a:rPr lang="fr-FR" altLang="fr-FR" sz="3200" dirty="0" smtClean="0"/>
              <a:t> of the source </a:t>
            </a:r>
            <a:r>
              <a:rPr lang="fr-FR" altLang="fr-FR" sz="3200" dirty="0" err="1" smtClean="0"/>
              <a:t>term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calculations</a:t>
            </a:r>
            <a:endParaRPr lang="fr-FR" alt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550" y="1879599"/>
            <a:ext cx="7715250" cy="4610101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2052" name="Picture 4" descr="D:\POST\BASE\12i_3d_nois_noeas\12i_3d_nois_noeas\Output_base12p400css\12P_T2_ts\Quantiles\T_quantile_I131oIAE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7" y="1845730"/>
            <a:ext cx="3123406" cy="22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OST\BASE\12i_3d_nois_noeas\12i_3d_nois_noeas\Output_base12p400css\12P_T2_ts\Quantiles\T_quantile_I132oCH3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1" y="1750480"/>
            <a:ext cx="3149600" cy="24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913563" y="2041542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Iodine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(</a:t>
            </a:r>
            <a:r>
              <a:rPr lang="fr-FR" dirty="0" err="1" smtClean="0"/>
              <a:t>here</a:t>
            </a:r>
            <a:r>
              <a:rPr lang="fr-FR" dirty="0" smtClean="0"/>
              <a:t> I131)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289051" y="1610780"/>
            <a:ext cx="2095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organic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457699" y="1679026"/>
            <a:ext cx="2095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aerosols</a:t>
            </a:r>
            <a:endParaRPr lang="fr-FR" dirty="0"/>
          </a:p>
        </p:txBody>
      </p:sp>
      <p:pic>
        <p:nvPicPr>
          <p:cNvPr id="14" name="Picture 2" descr="D:\POST\BASE\12i_3d_nois_noeas\12i_3d_nois_noeas\Output_base12p400css\12P_T2_ts\Quantiles\T_quantile_I131oI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1" y="4104877"/>
            <a:ext cx="3149600" cy="24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OST\BASE\12i_3d_nois_noeas\12i_3d_nois_noeas\Output_base12p400css\12P_T2_ts\Quantiles\T_quantile_I131oI2O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22" y="4026119"/>
            <a:ext cx="3004741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085852" y="4204213"/>
            <a:ext cx="2095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molecular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591049" y="4104877"/>
            <a:ext cx="2095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oxides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846094" y="3251008"/>
            <a:ext cx="2230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Release </a:t>
            </a:r>
            <a:r>
              <a:rPr lang="fr-FR" dirty="0" err="1" smtClean="0"/>
              <a:t>uncertainties</a:t>
            </a:r>
            <a:r>
              <a:rPr lang="fr-FR" dirty="0" smtClean="0"/>
              <a:t> on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timing of </a:t>
            </a:r>
            <a:r>
              <a:rPr lang="fr-FR" dirty="0" err="1" smtClean="0"/>
              <a:t>events</a:t>
            </a:r>
            <a:r>
              <a:rPr lang="fr-FR" dirty="0" smtClean="0"/>
              <a:t> for </a:t>
            </a:r>
            <a:r>
              <a:rPr lang="fr-FR" dirty="0" err="1" smtClean="0"/>
              <a:t>gaseous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Order</a:t>
            </a:r>
            <a:r>
              <a:rPr lang="fr-FR" dirty="0" smtClean="0"/>
              <a:t> of magnitude, due to </a:t>
            </a:r>
            <a:r>
              <a:rPr lang="fr-FR" dirty="0" err="1" smtClean="0"/>
              <a:t>speciation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47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Contents</a:t>
            </a:r>
          </a:p>
        </p:txBody>
      </p:sp>
      <p:sp>
        <p:nvSpPr>
          <p:cNvPr id="8" name="Espace réservé du pied de page 2"/>
          <p:cNvSpPr txBox="1">
            <a:spLocks noGrp="1"/>
          </p:cNvSpPr>
          <p:nvPr/>
        </p:nvSpPr>
        <p:spPr bwMode="auto">
          <a:xfrm>
            <a:off x="569913" y="5824538"/>
            <a:ext cx="467995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1100" b="1">
                <a:solidFill>
                  <a:schemeClr val="bg1"/>
                </a:solidFill>
                <a:latin typeface="+mn-lt"/>
              </a:rPr>
              <a:t>TITRE DE LA PRESENTATION - </a:t>
            </a:r>
            <a:r>
              <a:rPr lang="fr-FR" sz="1100">
                <a:solidFill>
                  <a:schemeClr val="bg1"/>
                </a:solidFill>
                <a:latin typeface="+mn-lt"/>
              </a:rPr>
              <a:t>DATE DE LA PRESENTATION</a:t>
            </a:r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5543550" y="1100138"/>
            <a:ext cx="3600450" cy="5399087"/>
            <a:chOff x="3492" y="702"/>
            <a:chExt cx="2268" cy="3401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492" y="702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4626" y="1836"/>
              <a:ext cx="1134" cy="1134"/>
            </a:xfrm>
            <a:prstGeom prst="rect">
              <a:avLst/>
            </a:prstGeom>
            <a:solidFill>
              <a:srgbClr val="C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3492" y="2969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892301"/>
            <a:ext cx="7715250" cy="460692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Severe Nuclear accidents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Phenomenology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 term assessment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Uncertainties</a:t>
            </a:r>
          </a:p>
          <a:p>
            <a:pPr lvl="1"/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FASTNET and CONFIDENCE PROJECTS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Conclusion</a:t>
            </a:r>
            <a:endParaRPr lang="en-US" dirty="0"/>
          </a:p>
          <a:p>
            <a:pPr marL="542925" lvl="1" indent="0">
              <a:buNone/>
            </a:pPr>
            <a:endParaRPr lang="en-US" dirty="0" smtClean="0"/>
          </a:p>
          <a:p>
            <a:pPr marL="542925" lvl="1" indent="0">
              <a:buNone/>
            </a:pPr>
            <a:endParaRPr lang="en-US" dirty="0"/>
          </a:p>
          <a:p>
            <a:endParaRPr lang="fr-FR" dirty="0"/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8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Contents</a:t>
            </a:r>
          </a:p>
        </p:txBody>
      </p:sp>
      <p:sp>
        <p:nvSpPr>
          <p:cNvPr id="8" name="Espace réservé du pied de page 2"/>
          <p:cNvSpPr txBox="1">
            <a:spLocks noGrp="1"/>
          </p:cNvSpPr>
          <p:nvPr/>
        </p:nvSpPr>
        <p:spPr bwMode="auto">
          <a:xfrm>
            <a:off x="569913" y="5824538"/>
            <a:ext cx="467995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1100" b="1">
                <a:solidFill>
                  <a:schemeClr val="bg1"/>
                </a:solidFill>
                <a:latin typeface="+mn-lt"/>
              </a:rPr>
              <a:t>TITRE DE LA PRESENTATION - </a:t>
            </a:r>
            <a:r>
              <a:rPr lang="fr-FR" sz="1100">
                <a:solidFill>
                  <a:schemeClr val="bg1"/>
                </a:solidFill>
                <a:latin typeface="+mn-lt"/>
              </a:rPr>
              <a:t>DATE DE LA PRESENTATION</a:t>
            </a:r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5543550" y="1100138"/>
            <a:ext cx="3600450" cy="5399087"/>
            <a:chOff x="3492" y="702"/>
            <a:chExt cx="2268" cy="3401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492" y="702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4626" y="1836"/>
              <a:ext cx="1134" cy="1134"/>
            </a:xfrm>
            <a:prstGeom prst="rect">
              <a:avLst/>
            </a:prstGeom>
            <a:solidFill>
              <a:srgbClr val="C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3492" y="2969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892301"/>
            <a:ext cx="7715250" cy="4606924"/>
          </a:xfrm>
        </p:spPr>
        <p:txBody>
          <a:bodyPr/>
          <a:lstStyle/>
          <a:p>
            <a:r>
              <a:rPr lang="en-US" dirty="0" smtClean="0"/>
              <a:t>Severe Nuclear accidents</a:t>
            </a:r>
          </a:p>
          <a:p>
            <a:pPr lvl="1"/>
            <a:r>
              <a:rPr lang="en-US" dirty="0" smtClean="0"/>
              <a:t>Phenomenology</a:t>
            </a:r>
          </a:p>
          <a:p>
            <a:pPr lvl="1"/>
            <a:r>
              <a:rPr lang="en-US" dirty="0" smtClean="0"/>
              <a:t>Source term assessment</a:t>
            </a:r>
          </a:p>
          <a:p>
            <a:pPr lvl="1"/>
            <a:r>
              <a:rPr lang="en-US" dirty="0" smtClean="0"/>
              <a:t>Uncertainties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FASTNET and CONFIDENCE PROJECTS</a:t>
            </a:r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  <a:p>
            <a:pPr marL="542925" lvl="1" indent="0">
              <a:buNone/>
            </a:pPr>
            <a:endParaRPr lang="en-US" dirty="0" smtClean="0"/>
          </a:p>
          <a:p>
            <a:pPr marL="542925" lvl="1" indent="0">
              <a:buNone/>
            </a:pPr>
            <a:endParaRPr lang="en-US" dirty="0"/>
          </a:p>
          <a:p>
            <a:endParaRPr lang="fr-FR" dirty="0"/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460500"/>
            <a:ext cx="7715250" cy="3854450"/>
          </a:xfrm>
        </p:spPr>
        <p:txBody>
          <a:bodyPr/>
          <a:lstStyle/>
          <a:p>
            <a:r>
              <a:rPr lang="fr-FR" dirty="0" smtClean="0"/>
              <a:t>Source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r>
              <a:rPr lang="fr-FR" dirty="0" smtClean="0"/>
              <a:t> : best </a:t>
            </a:r>
            <a:r>
              <a:rPr lang="fr-FR" dirty="0" err="1" smtClean="0"/>
              <a:t>estimate</a:t>
            </a:r>
            <a:r>
              <a:rPr lang="fr-FR" dirty="0" smtClean="0"/>
              <a:t> + </a:t>
            </a:r>
            <a:r>
              <a:rPr lang="fr-FR" dirty="0" err="1" smtClean="0"/>
              <a:t>uncertainties</a:t>
            </a:r>
            <a:endParaRPr lang="fr-FR" dirty="0" smtClean="0"/>
          </a:p>
          <a:p>
            <a:pPr lvl="1"/>
            <a:r>
              <a:rPr lang="fr-FR" dirty="0" err="1" smtClean="0"/>
              <a:t>Uncertainties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 smtClean="0"/>
          </a:p>
          <a:p>
            <a:pPr lvl="2"/>
            <a:r>
              <a:rPr lang="fr-FR" dirty="0" err="1" smtClean="0"/>
              <a:t>Related</a:t>
            </a:r>
            <a:r>
              <a:rPr lang="fr-FR" dirty="0" smtClean="0"/>
              <a:t> to scenario</a:t>
            </a:r>
          </a:p>
          <a:p>
            <a:pPr lvl="2"/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/>
              <a:t>epistemic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endParaRPr lang="fr-FR" dirty="0" smtClean="0"/>
          </a:p>
          <a:p>
            <a:pPr lvl="1"/>
            <a:r>
              <a:rPr lang="fr-FR" dirty="0" smtClean="0"/>
              <a:t>Not all </a:t>
            </a:r>
            <a:r>
              <a:rPr lang="fr-FR" dirty="0" err="1" smtClean="0"/>
              <a:t>uncertainties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 smtClean="0"/>
          </a:p>
          <a:p>
            <a:pPr lvl="2"/>
            <a:r>
              <a:rPr lang="fr-FR" dirty="0" smtClean="0"/>
              <a:t>Filtration </a:t>
            </a:r>
            <a:r>
              <a:rPr lang="fr-FR" dirty="0" err="1" smtClean="0"/>
              <a:t>efficiencies</a:t>
            </a:r>
            <a:endParaRPr lang="fr-FR" dirty="0" smtClean="0"/>
          </a:p>
          <a:p>
            <a:pPr lvl="2"/>
            <a:r>
              <a:rPr lang="fr-FR" dirty="0" err="1" smtClean="0"/>
              <a:t>Unknown</a:t>
            </a:r>
            <a:r>
              <a:rPr lang="fr-FR" dirty="0" smtClean="0"/>
              <a:t> </a:t>
            </a:r>
            <a:r>
              <a:rPr lang="fr-FR" dirty="0" err="1" smtClean="0"/>
              <a:t>behaviour</a:t>
            </a:r>
            <a:r>
              <a:rPr lang="fr-FR" dirty="0" smtClean="0"/>
              <a:t> (</a:t>
            </a:r>
            <a:r>
              <a:rPr lang="fr-FR" dirty="0" err="1" smtClean="0"/>
              <a:t>lacking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)</a:t>
            </a:r>
          </a:p>
          <a:p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 smtClean="0"/>
              <a:t>reasonable</a:t>
            </a:r>
            <a:r>
              <a:rPr lang="fr-FR" dirty="0" smtClean="0"/>
              <a:t> </a:t>
            </a:r>
            <a:r>
              <a:rPr lang="fr-FR" dirty="0" err="1" smtClean="0"/>
              <a:t>diagnosis</a:t>
            </a:r>
            <a:r>
              <a:rPr lang="fr-FR" dirty="0" smtClean="0"/>
              <a:t> </a:t>
            </a:r>
            <a:r>
              <a:rPr lang="fr-FR" dirty="0"/>
              <a:t>of the situation </a:t>
            </a:r>
            <a:r>
              <a:rPr lang="fr-FR" dirty="0" err="1" smtClean="0"/>
              <a:t>according</a:t>
            </a:r>
            <a:r>
              <a:rPr lang="fr-FR" dirty="0" smtClean="0"/>
              <a:t> to the best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knowldge</a:t>
            </a:r>
            <a:r>
              <a:rPr lang="fr-FR" dirty="0" smtClean="0"/>
              <a:t> (FASTNET)</a:t>
            </a:r>
          </a:p>
          <a:p>
            <a:r>
              <a:rPr lang="fr-FR" dirty="0" err="1" smtClean="0"/>
              <a:t>Provides</a:t>
            </a:r>
            <a:r>
              <a:rPr lang="fr-FR" dirty="0" smtClean="0"/>
              <a:t> </a:t>
            </a:r>
            <a:r>
              <a:rPr lang="fr-FR" dirty="0" err="1" smtClean="0"/>
              <a:t>variability</a:t>
            </a:r>
            <a:r>
              <a:rPr lang="fr-FR" dirty="0" smtClean="0"/>
              <a:t> ranges in timing and </a:t>
            </a:r>
            <a:r>
              <a:rPr lang="fr-FR" dirty="0" err="1" smtClean="0"/>
              <a:t>order</a:t>
            </a:r>
            <a:r>
              <a:rPr lang="fr-FR" dirty="0" smtClean="0"/>
              <a:t> of magnitude for dispersion and </a:t>
            </a:r>
            <a:r>
              <a:rPr lang="fr-FR" dirty="0" err="1" smtClean="0"/>
              <a:t>radiological</a:t>
            </a:r>
            <a:r>
              <a:rPr lang="fr-FR" dirty="0" smtClean="0"/>
              <a:t> </a:t>
            </a:r>
            <a:r>
              <a:rPr lang="fr-FR" dirty="0" err="1" smtClean="0"/>
              <a:t>consequences</a:t>
            </a:r>
            <a:r>
              <a:rPr lang="fr-FR" dirty="0" smtClean="0"/>
              <a:t> (CONFIDENCE)</a:t>
            </a:r>
          </a:p>
          <a:p>
            <a:pPr lvl="1"/>
            <a:r>
              <a:rPr lang="fr-FR" dirty="0" err="1" smtClean="0"/>
              <a:t>See</a:t>
            </a:r>
            <a:r>
              <a:rPr lang="fr-FR" dirty="0" smtClean="0"/>
              <a:t> IRSN </a:t>
            </a:r>
            <a:r>
              <a:rPr lang="fr-FR" dirty="0" err="1" smtClean="0"/>
              <a:t>friday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(Irene </a:t>
            </a:r>
            <a:r>
              <a:rPr lang="fr-FR" dirty="0" err="1" smtClean="0"/>
              <a:t>Korsakissok</a:t>
            </a:r>
            <a:r>
              <a:rPr lang="fr-FR" dirty="0" smtClean="0"/>
              <a:t>) for </a:t>
            </a:r>
            <a:r>
              <a:rPr lang="fr-FR" dirty="0" err="1" smtClean="0"/>
              <a:t>details</a:t>
            </a:r>
            <a:r>
              <a:rPr lang="fr-FR" dirty="0" smtClean="0"/>
              <a:t> on how the </a:t>
            </a:r>
            <a:r>
              <a:rPr lang="fr-FR" dirty="0" err="1" smtClean="0"/>
              <a:t>calculated</a:t>
            </a:r>
            <a:r>
              <a:rPr lang="fr-FR" dirty="0" smtClean="0"/>
              <a:t> source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the </a:t>
            </a:r>
            <a:r>
              <a:rPr lang="fr-FR" dirty="0" err="1" smtClean="0"/>
              <a:t>elaboration</a:t>
            </a:r>
            <a:r>
              <a:rPr lang="fr-FR" dirty="0" smtClean="0"/>
              <a:t> of the g</a:t>
            </a:r>
            <a:r>
              <a:rPr lang="en-US" dirty="0" err="1" smtClean="0"/>
              <a:t>uidelines</a:t>
            </a:r>
            <a:r>
              <a:rPr lang="en-US" dirty="0" smtClean="0"/>
              <a:t> </a:t>
            </a:r>
            <a:r>
              <a:rPr lang="en-US" dirty="0"/>
              <a:t>describing source term uncertainties</a:t>
            </a:r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0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33525" y="3203575"/>
            <a:ext cx="6048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200" dirty="0" err="1" smtClean="0">
                <a:solidFill>
                  <a:srgbClr val="E33131"/>
                </a:solidFill>
                <a:latin typeface="Trebuchet MS" pitchFamily="34" charset="0"/>
              </a:rPr>
              <a:t>Thank</a:t>
            </a:r>
            <a:r>
              <a:rPr lang="fr-FR" altLang="fr-FR" sz="3200" dirty="0" smtClean="0">
                <a:solidFill>
                  <a:srgbClr val="E33131"/>
                </a:solidFill>
                <a:latin typeface="Trebuchet MS" pitchFamily="34" charset="0"/>
              </a:rPr>
              <a:t> </a:t>
            </a:r>
            <a:r>
              <a:rPr lang="fr-FR" altLang="fr-FR" sz="3200" dirty="0" err="1" smtClean="0">
                <a:solidFill>
                  <a:srgbClr val="E33131"/>
                </a:solidFill>
                <a:latin typeface="Trebuchet MS" pitchFamily="34" charset="0"/>
              </a:rPr>
              <a:t>you</a:t>
            </a:r>
            <a:r>
              <a:rPr lang="fr-FR" altLang="fr-FR" sz="3200" dirty="0" smtClean="0">
                <a:solidFill>
                  <a:srgbClr val="E33131"/>
                </a:solidFill>
                <a:latin typeface="Trebuchet MS" pitchFamily="34" charset="0"/>
              </a:rPr>
              <a:t> for </a:t>
            </a:r>
            <a:r>
              <a:rPr lang="fr-FR" altLang="fr-FR" sz="3200" dirty="0" err="1" smtClean="0">
                <a:solidFill>
                  <a:srgbClr val="E33131"/>
                </a:solidFill>
                <a:latin typeface="Trebuchet MS" pitchFamily="34" charset="0"/>
              </a:rPr>
              <a:t>your</a:t>
            </a:r>
            <a:r>
              <a:rPr lang="fr-FR" altLang="fr-FR" sz="3200" dirty="0" smtClean="0">
                <a:solidFill>
                  <a:srgbClr val="E33131"/>
                </a:solidFill>
                <a:latin typeface="Trebuchet MS" pitchFamily="34" charset="0"/>
              </a:rPr>
              <a:t> attention</a:t>
            </a:r>
            <a:endParaRPr lang="fr-FR" altLang="fr-FR" sz="3200" dirty="0">
              <a:solidFill>
                <a:srgbClr val="E33131"/>
              </a:solidFill>
              <a:latin typeface="Trebuchet MS" pitchFamily="34" charset="0"/>
            </a:endParaRP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5543550" y="1100138"/>
            <a:ext cx="3600450" cy="5399087"/>
            <a:chOff x="3492" y="702"/>
            <a:chExt cx="2268" cy="3401"/>
          </a:xfrm>
        </p:grpSpPr>
        <p:sp>
          <p:nvSpPr>
            <p:cNvPr id="6148" name="Rectangle 5"/>
            <p:cNvSpPr>
              <a:spLocks noChangeArrowheads="1"/>
            </p:cNvSpPr>
            <p:nvPr/>
          </p:nvSpPr>
          <p:spPr bwMode="auto">
            <a:xfrm>
              <a:off x="3492" y="702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6149" name="Rectangle 6"/>
            <p:cNvSpPr>
              <a:spLocks noChangeArrowheads="1"/>
            </p:cNvSpPr>
            <p:nvPr/>
          </p:nvSpPr>
          <p:spPr bwMode="auto">
            <a:xfrm>
              <a:off x="4626" y="1836"/>
              <a:ext cx="1134" cy="1134"/>
            </a:xfrm>
            <a:prstGeom prst="rect">
              <a:avLst/>
            </a:prstGeom>
            <a:solidFill>
              <a:srgbClr val="C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sp>
          <p:nvSpPr>
            <p:cNvPr id="6150" name="Rectangle 7"/>
            <p:cNvSpPr>
              <a:spLocks noChangeArrowheads="1"/>
            </p:cNvSpPr>
            <p:nvPr/>
          </p:nvSpPr>
          <p:spPr bwMode="auto">
            <a:xfrm>
              <a:off x="3492" y="2969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/>
            </a:p>
          </p:txBody>
        </p:sp>
      </p:grpSp>
      <p:sp>
        <p:nvSpPr>
          <p:cNvPr id="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097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Contents</a:t>
            </a:r>
          </a:p>
        </p:txBody>
      </p:sp>
      <p:sp>
        <p:nvSpPr>
          <p:cNvPr id="8" name="Espace réservé du pied de page 2"/>
          <p:cNvSpPr txBox="1">
            <a:spLocks noGrp="1"/>
          </p:cNvSpPr>
          <p:nvPr/>
        </p:nvSpPr>
        <p:spPr bwMode="auto">
          <a:xfrm>
            <a:off x="569913" y="5824538"/>
            <a:ext cx="467995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1100" b="1">
                <a:solidFill>
                  <a:schemeClr val="bg1"/>
                </a:solidFill>
                <a:latin typeface="+mn-lt"/>
              </a:rPr>
              <a:t>TITRE DE LA PRESENTATION - </a:t>
            </a:r>
            <a:r>
              <a:rPr lang="fr-FR" sz="1100">
                <a:solidFill>
                  <a:schemeClr val="bg1"/>
                </a:solidFill>
                <a:latin typeface="+mn-lt"/>
              </a:rPr>
              <a:t>DATE DE LA PRESENTATION</a:t>
            </a:r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5543550" y="1100138"/>
            <a:ext cx="3600450" cy="5399087"/>
            <a:chOff x="3492" y="702"/>
            <a:chExt cx="2268" cy="3401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492" y="702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4626" y="1836"/>
              <a:ext cx="1134" cy="1134"/>
            </a:xfrm>
            <a:prstGeom prst="rect">
              <a:avLst/>
            </a:prstGeom>
            <a:solidFill>
              <a:srgbClr val="C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3492" y="2969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892301"/>
            <a:ext cx="7715250" cy="4606924"/>
          </a:xfrm>
        </p:spPr>
        <p:txBody>
          <a:bodyPr/>
          <a:lstStyle/>
          <a:p>
            <a:r>
              <a:rPr lang="en-US" dirty="0" smtClean="0"/>
              <a:t>Severe Nuclear accidents</a:t>
            </a:r>
          </a:p>
          <a:p>
            <a:pPr lvl="1"/>
            <a:r>
              <a:rPr lang="en-US" dirty="0" smtClean="0"/>
              <a:t>Phenomenology</a:t>
            </a:r>
          </a:p>
          <a:p>
            <a:pPr lvl="1"/>
            <a:r>
              <a:rPr lang="en-US" dirty="0" smtClean="0"/>
              <a:t>Source term assessment</a:t>
            </a:r>
          </a:p>
          <a:p>
            <a:pPr lvl="1"/>
            <a:r>
              <a:rPr lang="en-US" dirty="0" smtClean="0"/>
              <a:t>Uncertainties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FASTNET and CONFIDENCE PROJECTS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42925" lvl="1" indent="0">
              <a:buNone/>
            </a:pPr>
            <a:endParaRPr lang="en-US" dirty="0" smtClean="0"/>
          </a:p>
          <a:p>
            <a:pPr marL="542925" lvl="1" indent="0">
              <a:buNone/>
            </a:pPr>
            <a:endParaRPr lang="en-US" dirty="0"/>
          </a:p>
          <a:p>
            <a:endParaRPr lang="fr-FR" dirty="0"/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0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1935480"/>
            <a:ext cx="5917107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Severe</a:t>
            </a:r>
            <a:r>
              <a:rPr lang="fr-FR" altLang="fr-FR" dirty="0" smtClean="0"/>
              <a:t> accident </a:t>
            </a:r>
            <a:endParaRPr lang="fr-FR" altLang="fr-FR" dirty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6138086" y="635000"/>
            <a:ext cx="3005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Dewatering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core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such an extent that fuel degradation can occur and result in the release of radioactive species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38087" y="2386428"/>
            <a:ext cx="300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 physical phenomena :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38087" y="3280648"/>
            <a:ext cx="30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 degradation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38087" y="3745329"/>
            <a:ext cx="300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Containment pressure build up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38085" y="4517884"/>
            <a:ext cx="300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Ex-vessel radioactive release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38087" y="5267184"/>
            <a:ext cx="30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Vessel rupture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38087" y="5678269"/>
            <a:ext cx="300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Molten corium concrete interaction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8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1935480"/>
            <a:ext cx="5917107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/>
              <a:t>Safety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systems</a:t>
            </a:r>
            <a:endParaRPr lang="fr-FR" altLang="fr-FR" dirty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6138083" y="1181100"/>
            <a:ext cx="300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afety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injection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(SI)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38087" y="1824574"/>
            <a:ext cx="300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containment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spray system 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CSS)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38087" y="2814499"/>
            <a:ext cx="300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Containment venting system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38086" y="3483709"/>
            <a:ext cx="300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Venting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filtration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90485" y="4423509"/>
            <a:ext cx="3005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Ultimate Safety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Passive sumps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alkalinisation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cooling systems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50825" y="538163"/>
            <a:ext cx="8728075" cy="868362"/>
          </a:xfrm>
        </p:spPr>
        <p:txBody>
          <a:bodyPr/>
          <a:lstStyle/>
          <a:p>
            <a:r>
              <a:rPr lang="fr-FR" altLang="fr-FR" dirty="0" err="1" smtClean="0">
                <a:latin typeface="Trebuchet MS" pitchFamily="34" charset="0"/>
              </a:rPr>
              <a:t>Iodine</a:t>
            </a:r>
            <a:r>
              <a:rPr lang="fr-FR" altLang="fr-FR" dirty="0" smtClean="0">
                <a:latin typeface="Trebuchet MS" pitchFamily="34" charset="0"/>
              </a:rPr>
              <a:t> </a:t>
            </a:r>
            <a:r>
              <a:rPr lang="fr-FR" altLang="fr-FR" dirty="0" err="1" smtClean="0">
                <a:latin typeface="Trebuchet MS" pitchFamily="34" charset="0"/>
              </a:rPr>
              <a:t>related</a:t>
            </a:r>
            <a:r>
              <a:rPr lang="fr-FR" altLang="fr-FR" dirty="0" smtClean="0">
                <a:latin typeface="Trebuchet MS" pitchFamily="34" charset="0"/>
              </a:rPr>
              <a:t> </a:t>
            </a:r>
            <a:r>
              <a:rPr lang="fr-FR" altLang="fr-FR" dirty="0" err="1" smtClean="0">
                <a:latin typeface="Trebuchet MS" pitchFamily="34" charset="0"/>
              </a:rPr>
              <a:t>phenomenology</a:t>
            </a:r>
            <a:r>
              <a:rPr lang="fr-FR" altLang="fr-FR" dirty="0" smtClean="0">
                <a:latin typeface="Trebuchet MS" pitchFamily="34" charset="0"/>
              </a:rPr>
              <a:t> </a:t>
            </a:r>
            <a:r>
              <a:rPr lang="fr-FR" altLang="fr-FR" sz="2000" dirty="0" smtClean="0">
                <a:latin typeface="Trebuchet MS" pitchFamily="34" charset="0"/>
              </a:rPr>
              <a:t>(</a:t>
            </a:r>
            <a:r>
              <a:rPr lang="fr-FR" altLang="fr-FR" sz="2000" dirty="0" err="1" smtClean="0">
                <a:latin typeface="Trebuchet MS" pitchFamily="34" charset="0"/>
              </a:rPr>
              <a:t>containment</a:t>
            </a:r>
            <a:r>
              <a:rPr lang="fr-FR" altLang="fr-FR" sz="2000" dirty="0" smtClean="0">
                <a:latin typeface="Trebuchet MS" pitchFamily="34" charset="0"/>
              </a:rPr>
              <a:t>)</a:t>
            </a:r>
            <a:endParaRPr lang="fr-FR" altLang="fr-FR" sz="2000" dirty="0">
              <a:latin typeface="Trebuchet MS" pitchFamily="34" charset="0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784225" y="2420938"/>
            <a:ext cx="3189288" cy="647700"/>
          </a:xfrm>
        </p:spPr>
        <p:txBody>
          <a:bodyPr/>
          <a:lstStyle/>
          <a:p>
            <a:pPr lvl="1"/>
            <a:endParaRPr lang="fr-FR" altLang="fr-FR" smtClean="0">
              <a:latin typeface="Arial" charset="0"/>
            </a:endParaRPr>
          </a:p>
          <a:p>
            <a:pPr lvl="1"/>
            <a:endParaRPr lang="fr-FR" altLang="fr-FR" smtClean="0">
              <a:latin typeface="Arial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4" y="1459547"/>
            <a:ext cx="5888355" cy="463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4167821" y="2794000"/>
            <a:ext cx="0" cy="81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901121" y="2794000"/>
            <a:ext cx="0" cy="749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6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50825" y="538163"/>
            <a:ext cx="8728075" cy="868362"/>
          </a:xfrm>
        </p:spPr>
        <p:txBody>
          <a:bodyPr/>
          <a:lstStyle/>
          <a:p>
            <a:r>
              <a:rPr lang="fr-FR" altLang="fr-FR" dirty="0" smtClean="0">
                <a:latin typeface="Trebuchet MS" pitchFamily="34" charset="0"/>
              </a:rPr>
              <a:t>The source </a:t>
            </a:r>
            <a:r>
              <a:rPr lang="fr-FR" altLang="fr-FR" dirty="0" err="1" smtClean="0">
                <a:latin typeface="Trebuchet MS" pitchFamily="34" charset="0"/>
              </a:rPr>
              <a:t>term</a:t>
            </a:r>
            <a:r>
              <a:rPr lang="fr-FR" altLang="fr-FR" dirty="0" smtClean="0">
                <a:latin typeface="Trebuchet MS" pitchFamily="34" charset="0"/>
              </a:rPr>
              <a:t> to the </a:t>
            </a:r>
            <a:r>
              <a:rPr lang="fr-FR" altLang="fr-FR" dirty="0" err="1" smtClean="0">
                <a:latin typeface="Trebuchet MS" pitchFamily="34" charset="0"/>
              </a:rPr>
              <a:t>environment</a:t>
            </a:r>
            <a:r>
              <a:rPr lang="fr-FR" altLang="fr-FR" dirty="0" smtClean="0">
                <a:latin typeface="Trebuchet MS" pitchFamily="34" charset="0"/>
              </a:rPr>
              <a:t> </a:t>
            </a:r>
            <a:endParaRPr lang="fr-FR" altLang="fr-FR" dirty="0">
              <a:latin typeface="Trebuchet MS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8150" y="1485900"/>
            <a:ext cx="7715250" cy="3854450"/>
          </a:xfrm>
        </p:spPr>
        <p:txBody>
          <a:bodyPr/>
          <a:lstStyle/>
          <a:p>
            <a:r>
              <a:rPr lang="en-US" dirty="0" smtClean="0"/>
              <a:t>Assessing </a:t>
            </a:r>
            <a:r>
              <a:rPr lang="en-US" dirty="0"/>
              <a:t>a radioactive source </a:t>
            </a:r>
            <a:r>
              <a:rPr lang="en-US" dirty="0" smtClean="0"/>
              <a:t>term amounts to assess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ongoing situation and the </a:t>
            </a:r>
            <a:r>
              <a:rPr lang="en-US" dirty="0" smtClean="0"/>
              <a:t>status </a:t>
            </a:r>
            <a:r>
              <a:rPr lang="en-US" dirty="0"/>
              <a:t>of the different parts of the plant (vessel, containment, availability of water supplies, </a:t>
            </a:r>
            <a:r>
              <a:rPr lang="en-US" dirty="0" smtClean="0"/>
              <a:t>electrical </a:t>
            </a:r>
            <a:r>
              <a:rPr lang="en-US" dirty="0"/>
              <a:t>power,…), </a:t>
            </a:r>
            <a:endParaRPr lang="en-US" dirty="0" smtClean="0"/>
          </a:p>
          <a:p>
            <a:pPr lvl="1"/>
            <a:r>
              <a:rPr lang="en-US" dirty="0" smtClean="0"/>
              <a:t>their </a:t>
            </a:r>
            <a:r>
              <a:rPr lang="en-US" dirty="0"/>
              <a:t>consequences on the release of radioactive species to the environment.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also </a:t>
            </a:r>
            <a:r>
              <a:rPr lang="en-US" dirty="0" smtClean="0"/>
              <a:t>amounts to </a:t>
            </a:r>
            <a:r>
              <a:rPr lang="en-US" dirty="0"/>
              <a:t>understand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nature of the radioactive species in the containment building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whereabouts of the radioactive species in the containment </a:t>
            </a:r>
            <a:r>
              <a:rPr lang="en-US" dirty="0" smtClean="0"/>
              <a:t>building</a:t>
            </a:r>
            <a:endParaRPr lang="fr-FR" dirty="0"/>
          </a:p>
        </p:txBody>
      </p:sp>
      <p:sp>
        <p:nvSpPr>
          <p:cNvPr id="5" name="Espace réservé du numéro de diapositive 4"/>
          <p:cNvSpPr txBox="1">
            <a:spLocks/>
          </p:cNvSpPr>
          <p:nvPr/>
        </p:nvSpPr>
        <p:spPr bwMode="auto">
          <a:xfrm>
            <a:off x="8424863" y="65024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50825" y="538163"/>
            <a:ext cx="8728075" cy="868362"/>
          </a:xfrm>
        </p:spPr>
        <p:txBody>
          <a:bodyPr/>
          <a:lstStyle/>
          <a:p>
            <a:r>
              <a:rPr lang="fr-FR" altLang="fr-FR" dirty="0" smtClean="0">
                <a:latin typeface="Trebuchet MS" pitchFamily="34" charset="0"/>
              </a:rPr>
              <a:t>The source </a:t>
            </a:r>
            <a:r>
              <a:rPr lang="fr-FR" altLang="fr-FR" dirty="0" err="1" smtClean="0">
                <a:latin typeface="Trebuchet MS" pitchFamily="34" charset="0"/>
              </a:rPr>
              <a:t>term</a:t>
            </a:r>
            <a:r>
              <a:rPr lang="fr-FR" altLang="fr-FR" dirty="0" smtClean="0">
                <a:latin typeface="Trebuchet MS" pitchFamily="34" charset="0"/>
              </a:rPr>
              <a:t> to the </a:t>
            </a:r>
            <a:r>
              <a:rPr lang="fr-FR" altLang="fr-FR" dirty="0" err="1" smtClean="0">
                <a:latin typeface="Trebuchet MS" pitchFamily="34" charset="0"/>
              </a:rPr>
              <a:t>environment</a:t>
            </a:r>
            <a:r>
              <a:rPr lang="fr-FR" altLang="fr-FR" dirty="0" smtClean="0">
                <a:latin typeface="Trebuchet MS" pitchFamily="34" charset="0"/>
              </a:rPr>
              <a:t> </a:t>
            </a:r>
            <a:endParaRPr lang="fr-FR" altLang="fr-FR" dirty="0">
              <a:latin typeface="Trebuchet M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8163" y="1166813"/>
            <a:ext cx="82454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rgbClr val="E33131"/>
              </a:buClr>
              <a:buSzPct val="75000"/>
              <a:buFont typeface="Arial" charset="0"/>
              <a:buChar char="▌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6213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065213" indent="-166688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4732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1188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38388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795588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252788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709988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fr-FR" sz="2000" kern="0" dirty="0" smtClean="0"/>
              <a:t>Nearly </a:t>
            </a:r>
            <a:r>
              <a:rPr lang="en-US" altLang="fr-FR" sz="2000" kern="0" dirty="0"/>
              <a:t>all the aspects of the severe accidents phenomenology could be described as uncertain, so that in the end, assessing a source term comes to assessing an ongoing situation given </a:t>
            </a:r>
          </a:p>
          <a:p>
            <a:pPr lvl="1"/>
            <a:r>
              <a:rPr lang="en-US" altLang="fr-FR" sz="1500" kern="0" dirty="0" smtClean="0"/>
              <a:t>The </a:t>
            </a:r>
            <a:r>
              <a:rPr lang="en-US" altLang="fr-FR" sz="1500" kern="0" dirty="0"/>
              <a:t>information we can get about the damaged power plant</a:t>
            </a:r>
          </a:p>
          <a:p>
            <a:pPr lvl="1"/>
            <a:r>
              <a:rPr lang="en-US" altLang="fr-FR" sz="1500" kern="0" dirty="0" smtClean="0"/>
              <a:t>the </a:t>
            </a:r>
            <a:r>
              <a:rPr lang="en-US" altLang="fr-FR" sz="1500" kern="0" dirty="0"/>
              <a:t>lack of knowledge we have about the phenomenology that will affect or no the evolution of the situation.</a:t>
            </a:r>
          </a:p>
          <a:p>
            <a:r>
              <a:rPr lang="en-US" altLang="fr-FR" sz="2000" kern="0" dirty="0" smtClean="0"/>
              <a:t>Classes of uncertainties</a:t>
            </a:r>
          </a:p>
          <a:p>
            <a:pPr lvl="1"/>
            <a:r>
              <a:rPr lang="en-US" altLang="fr-FR" sz="1500" kern="0" dirty="0" smtClean="0"/>
              <a:t>Aleatory </a:t>
            </a:r>
            <a:r>
              <a:rPr lang="en-US" altLang="fr-FR" sz="1500" kern="0" dirty="0"/>
              <a:t>: random, </a:t>
            </a:r>
            <a:r>
              <a:rPr lang="en-US" altLang="fr-FR" sz="1500" kern="0" dirty="0" smtClean="0"/>
              <a:t>or variability </a:t>
            </a:r>
            <a:r>
              <a:rPr lang="en-US" altLang="fr-FR" sz="1500" kern="0" dirty="0"/>
              <a:t>that can not be </a:t>
            </a:r>
            <a:r>
              <a:rPr lang="en-US" altLang="fr-FR" sz="1500" kern="0" dirty="0" smtClean="0"/>
              <a:t>fully be reduced </a:t>
            </a:r>
            <a:r>
              <a:rPr lang="en-US" altLang="fr-FR" sz="1500" kern="0" dirty="0" smtClean="0"/>
              <a:t> : scenario </a:t>
            </a:r>
            <a:r>
              <a:rPr lang="en-US" altLang="fr-FR" sz="1500" kern="0" smtClean="0"/>
              <a:t>related </a:t>
            </a:r>
            <a:r>
              <a:rPr lang="en-US" altLang="fr-FR" sz="1500" kern="0" smtClean="0"/>
              <a:t>or </a:t>
            </a:r>
            <a:r>
              <a:rPr lang="en-US" altLang="fr-FR" sz="1500" kern="0" dirty="0" smtClean="0"/>
              <a:t>safety systems related</a:t>
            </a:r>
            <a:endParaRPr lang="en-US" altLang="fr-FR" sz="1500" kern="0" dirty="0"/>
          </a:p>
          <a:p>
            <a:pPr lvl="1"/>
            <a:r>
              <a:rPr lang="en-US" altLang="fr-FR" sz="1500" kern="0" dirty="0" smtClean="0"/>
              <a:t>Epistemic : lack of knowledge</a:t>
            </a:r>
          </a:p>
          <a:p>
            <a:r>
              <a:rPr lang="en-US" altLang="fr-FR" sz="2000" kern="0" dirty="0" smtClean="0"/>
              <a:t>Tools : ASTEC code</a:t>
            </a:r>
          </a:p>
          <a:p>
            <a:pPr lvl="1"/>
            <a:r>
              <a:rPr lang="en-US" altLang="fr-FR" sz="1500" kern="0" dirty="0" smtClean="0"/>
              <a:t>Embeds up to date knowledge about severe accident phenomena</a:t>
            </a:r>
          </a:p>
          <a:p>
            <a:pPr lvl="1"/>
            <a:r>
              <a:rPr lang="en-US" altLang="fr-FR" sz="1500" kern="0" dirty="0" smtClean="0"/>
              <a:t>Models the safety systems </a:t>
            </a:r>
            <a:r>
              <a:rPr lang="en-US" altLang="fr-FR" sz="1500" kern="0" dirty="0" err="1" smtClean="0"/>
              <a:t>behaviour</a:t>
            </a:r>
            <a:endParaRPr lang="en-US" altLang="fr-FR" sz="1500" kern="0" dirty="0" smtClean="0"/>
          </a:p>
          <a:p>
            <a:pPr lvl="1"/>
            <a:r>
              <a:rPr lang="en-US" altLang="fr-FR" sz="1500" kern="0" dirty="0" smtClean="0"/>
              <a:t>Uncertainty propagation available</a:t>
            </a:r>
            <a:endParaRPr lang="en-US" altLang="fr-FR" sz="1500" kern="0" dirty="0"/>
          </a:p>
          <a:p>
            <a:endParaRPr lang="en-US" altLang="fr-FR" kern="0" dirty="0" smtClean="0"/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0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Contents</a:t>
            </a:r>
          </a:p>
        </p:txBody>
      </p:sp>
      <p:sp>
        <p:nvSpPr>
          <p:cNvPr id="8" name="Espace réservé du pied de page 2"/>
          <p:cNvSpPr txBox="1">
            <a:spLocks noGrp="1"/>
          </p:cNvSpPr>
          <p:nvPr/>
        </p:nvSpPr>
        <p:spPr bwMode="auto">
          <a:xfrm>
            <a:off x="569913" y="5824538"/>
            <a:ext cx="4679950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1100" b="1">
                <a:solidFill>
                  <a:schemeClr val="bg1"/>
                </a:solidFill>
                <a:latin typeface="+mn-lt"/>
              </a:rPr>
              <a:t>TITRE DE LA PRESENTATION - </a:t>
            </a:r>
            <a:r>
              <a:rPr lang="fr-FR" sz="1100">
                <a:solidFill>
                  <a:schemeClr val="bg1"/>
                </a:solidFill>
                <a:latin typeface="+mn-lt"/>
              </a:rPr>
              <a:t>DATE DE LA PRESENTATION</a:t>
            </a:r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5543550" y="1100138"/>
            <a:ext cx="3600450" cy="5399087"/>
            <a:chOff x="3492" y="702"/>
            <a:chExt cx="2268" cy="3401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492" y="702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4626" y="1836"/>
              <a:ext cx="1134" cy="1134"/>
            </a:xfrm>
            <a:prstGeom prst="rect">
              <a:avLst/>
            </a:prstGeom>
            <a:solidFill>
              <a:srgbClr val="C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3492" y="2969"/>
              <a:ext cx="1134" cy="1134"/>
            </a:xfrm>
            <a:prstGeom prst="rect">
              <a:avLst/>
            </a:prstGeom>
            <a:solidFill>
              <a:srgbClr val="DE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892301"/>
            <a:ext cx="7715250" cy="460692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Severe Nuclear accidents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Phenomenology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Source term assessment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Uncertainties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FASTNET and CONFIDENCE PROJECTS</a:t>
            </a:r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542925" lvl="1" indent="0">
              <a:buNone/>
            </a:pPr>
            <a:endParaRPr lang="en-US" dirty="0" smtClean="0"/>
          </a:p>
          <a:p>
            <a:pPr marL="542925" lvl="1" indent="0">
              <a:buNone/>
            </a:pPr>
            <a:endParaRPr lang="en-US" dirty="0"/>
          </a:p>
          <a:p>
            <a:endParaRPr lang="fr-FR" dirty="0"/>
          </a:p>
        </p:txBody>
      </p:sp>
      <p:sp>
        <p:nvSpPr>
          <p:cNvPr id="11" name="Espace réservé du numéro de diapositive 4"/>
          <p:cNvSpPr txBox="1">
            <a:spLocks/>
          </p:cNvSpPr>
          <p:nvPr/>
        </p:nvSpPr>
        <p:spPr bwMode="auto">
          <a:xfrm>
            <a:off x="8424863" y="6489701"/>
            <a:ext cx="719137" cy="360362"/>
          </a:xfrm>
          <a:prstGeom prst="rect">
            <a:avLst/>
          </a:prstGeom>
          <a:solidFill>
            <a:srgbClr val="E3313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9BA2A0E-58D9-4709-8C51-942EEEDAF11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4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4">
      <a:dk1>
        <a:srgbClr val="000000"/>
      </a:dk1>
      <a:lt1>
        <a:srgbClr val="FFFFFF"/>
      </a:lt1>
      <a:dk2>
        <a:srgbClr val="5292C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3">
        <a:dk1>
          <a:srgbClr val="5292C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57CA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14">
        <a:dk1>
          <a:srgbClr val="000000"/>
        </a:dk1>
        <a:lt1>
          <a:srgbClr val="FFFFFF"/>
        </a:lt1>
        <a:dk2>
          <a:srgbClr val="5292C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irsn_frm_409</Template>
  <TotalTime>10077</TotalTime>
  <Words>973</Words>
  <Application>Microsoft Office PowerPoint</Application>
  <PresentationFormat>Affichage à l'écran (4:3)</PresentationFormat>
  <Paragraphs>233</Paragraphs>
  <Slides>21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1_Modèle par défaut</vt:lpstr>
      <vt:lpstr>Source term assessment under severe accidents conditions</vt:lpstr>
      <vt:lpstr>Contents</vt:lpstr>
      <vt:lpstr>Contents</vt:lpstr>
      <vt:lpstr>Severe accident </vt:lpstr>
      <vt:lpstr>Safety systems</vt:lpstr>
      <vt:lpstr>Iodine related phenomenology (containment)</vt:lpstr>
      <vt:lpstr>The source term to the environment </vt:lpstr>
      <vt:lpstr>The source term to the environment </vt:lpstr>
      <vt:lpstr>Contents</vt:lpstr>
      <vt:lpstr>FASTNET and CONFIDENCE projects</vt:lpstr>
      <vt:lpstr>FASTNET and CONFIDENCE projects</vt:lpstr>
      <vt:lpstr>FASTNET and CONFIDENCE projects Calculation grid specification </vt:lpstr>
      <vt:lpstr>FASTNET and CONFIDENCE projects Calculation grid specification</vt:lpstr>
      <vt:lpstr>FASTNET and CONFIDENCE projects Resulting example bns and performances</vt:lpstr>
      <vt:lpstr>CONFIDENCE project </vt:lpstr>
      <vt:lpstr>CONFIDENCE project </vt:lpstr>
      <vt:lpstr>CONFIDENCE project results of the source term calculations</vt:lpstr>
      <vt:lpstr>CONFIDENCE project results of the source term calculations</vt:lpstr>
      <vt:lpstr>Contents</vt:lpstr>
      <vt:lpstr>Conclusion</vt:lpstr>
      <vt:lpstr>Présentation PowerPoint</vt:lpstr>
    </vt:vector>
  </TitlesOfParts>
  <Company>TROISCUBE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TRAN</dc:creator>
  <cp:lastModifiedBy>CHEVALIER JABET Karine</cp:lastModifiedBy>
  <cp:revision>976</cp:revision>
  <cp:lastPrinted>2015-10-14T12:02:18Z</cp:lastPrinted>
  <dcterms:created xsi:type="dcterms:W3CDTF">2008-02-07T10:11:41Z</dcterms:created>
  <dcterms:modified xsi:type="dcterms:W3CDTF">2019-04-01T16:18:06Z</dcterms:modified>
</cp:coreProperties>
</file>