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0" r:id="rId1"/>
  </p:sldMasterIdLst>
  <p:notesMasterIdLst>
    <p:notesMasterId r:id="rId21"/>
  </p:notesMasterIdLst>
  <p:handoutMasterIdLst>
    <p:handoutMasterId r:id="rId22"/>
  </p:handoutMasterIdLst>
  <p:sldIdLst>
    <p:sldId id="326" r:id="rId2"/>
    <p:sldId id="327" r:id="rId3"/>
    <p:sldId id="330" r:id="rId4"/>
    <p:sldId id="331" r:id="rId5"/>
    <p:sldId id="337" r:id="rId6"/>
    <p:sldId id="334" r:id="rId7"/>
    <p:sldId id="336" r:id="rId8"/>
    <p:sldId id="333" r:id="rId9"/>
    <p:sldId id="338" r:id="rId10"/>
    <p:sldId id="339" r:id="rId11"/>
    <p:sldId id="340" r:id="rId12"/>
    <p:sldId id="343" r:id="rId13"/>
    <p:sldId id="342" r:id="rId14"/>
    <p:sldId id="344" r:id="rId15"/>
    <p:sldId id="341" r:id="rId16"/>
    <p:sldId id="347" r:id="rId17"/>
    <p:sldId id="346" r:id="rId18"/>
    <p:sldId id="348" r:id="rId19"/>
    <p:sldId id="329" r:id="rId20"/>
  </p:sldIdLst>
  <p:sldSz cx="12192000" cy="6858000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17E"/>
    <a:srgbClr val="FFFFFF"/>
    <a:srgbClr val="FFCC00"/>
    <a:srgbClr val="007DC3"/>
    <a:srgbClr val="5C81CE"/>
    <a:srgbClr val="9578F2"/>
    <a:srgbClr val="00FFCC"/>
    <a:srgbClr val="F9FDDB"/>
    <a:srgbClr val="CC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165" autoAdjust="0"/>
  </p:normalViewPr>
  <p:slideViewPr>
    <p:cSldViewPr snapToGrid="0">
      <p:cViewPr varScale="1">
        <p:scale>
          <a:sx n="88" d="100"/>
          <a:sy n="88" d="100"/>
        </p:scale>
        <p:origin x="494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33" d="100"/>
          <a:sy n="133" d="100"/>
        </p:scale>
        <p:origin x="1572" y="12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5.wmf"/><Relationship Id="rId1" Type="http://schemas.openxmlformats.org/officeDocument/2006/relationships/image" Target="../media/image34.wmf"/><Relationship Id="rId4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3050" y="64658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95" tIns="45747" rIns="91495" bIns="4574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sz="1400" smtClean="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2018 - SCK•CEN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596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150" y="3249613"/>
            <a:ext cx="7270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6" tIns="45157" rIns="91926" bIns="451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 smtClean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3038" y="517525"/>
            <a:ext cx="4502150" cy="253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2018 - SCK•CEN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96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7525"/>
            <a:ext cx="4502150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542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3038" y="517525"/>
            <a:ext cx="4502150" cy="25336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7525"/>
            <a:ext cx="4502150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723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76" y="2130426"/>
            <a:ext cx="11416857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43" y="3886200"/>
            <a:ext cx="11446389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26-03-2019</a:t>
            </a:fld>
            <a:endParaRPr lang="nl-BE" dirty="0"/>
          </a:p>
        </p:txBody>
      </p:sp>
      <p:sp>
        <p:nvSpPr>
          <p:cNvPr id="9" name="Rectangle 16"/>
          <p:cNvSpPr txBox="1">
            <a:spLocks noChangeArrowheads="1"/>
          </p:cNvSpPr>
          <p:nvPr userDrawn="1"/>
        </p:nvSpPr>
        <p:spPr>
          <a:xfrm>
            <a:off x="5071531" y="6456308"/>
            <a:ext cx="2058389" cy="3251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95D34B-0000-4401-9708-96760D6E4A55}" type="slidenum">
              <a:rPr lang="en-GB" sz="1400" smtClean="0"/>
              <a:pPr>
                <a:defRPr/>
              </a:pPr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93868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57" y="467834"/>
            <a:ext cx="11439761" cy="500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20" y="1148317"/>
            <a:ext cx="11431181" cy="5092126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26-03-2019</a:t>
            </a:fld>
            <a:endParaRPr lang="nl-B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522515" y="1054833"/>
            <a:ext cx="111944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1803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26-03-2019</a:t>
            </a:fld>
            <a:endParaRPr lang="nl-BE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3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6425"/>
            <a:ext cx="1219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542" y="541339"/>
            <a:ext cx="11441276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595" y="1443842"/>
            <a:ext cx="11417004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</p:txBody>
      </p:sp>
      <p:pic>
        <p:nvPicPr>
          <p:cNvPr id="6" name="Picture 2" descr="O:\DOKUMENT\Diensten\COM\MPR\mpr\Corporate_design\SCKCEN\60jaar SCK•CEN\huisstijl\elements\balk_60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2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26-03-2019</a:t>
            </a:fld>
            <a:endParaRPr lang="nl-BE" dirty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0" b="50167"/>
          <a:stretch/>
        </p:blipFill>
        <p:spPr bwMode="auto">
          <a:xfrm>
            <a:off x="9423400" y="6437189"/>
            <a:ext cx="2271563" cy="2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224459" y="6551107"/>
            <a:ext cx="1967541" cy="158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GB" sz="600" b="0" dirty="0" smtClean="0"/>
              <a:t>© SCK</a:t>
            </a:r>
            <a:r>
              <a:rPr lang="en-GB" sz="600" b="0" dirty="0" smtClean="0">
                <a:sym typeface="Wingdings" pitchFamily="2" charset="2"/>
              </a:rPr>
              <a:t></a:t>
            </a:r>
            <a:r>
              <a:rPr lang="en-GB" sz="600" b="0" dirty="0" smtClean="0"/>
              <a:t>CEN</a:t>
            </a:r>
            <a:r>
              <a:rPr lang="en-GB" sz="600" b="0" baseline="0" dirty="0" smtClean="0"/>
              <a:t>, </a:t>
            </a:r>
            <a:r>
              <a:rPr lang="en-GB" sz="600" b="0" dirty="0" smtClean="0"/>
              <a:t>2018</a:t>
            </a:r>
            <a:endParaRPr lang="en-GB" sz="600" b="0" dirty="0"/>
          </a:p>
        </p:txBody>
      </p:sp>
    </p:spTree>
    <p:extLst>
      <p:ext uri="{BB962C8B-B14F-4D97-AF65-F5344CB8AC3E}">
        <p14:creationId xmlns:p14="http://schemas.microsoft.com/office/powerpoint/2010/main" val="212574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 b="0">
          <a:solidFill>
            <a:srgbClr val="007DC3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007DC3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11AAFF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rgbClr val="8FD7FF"/>
        </a:buClr>
        <a:buSzPct val="100000"/>
        <a:buFont typeface="Wingdings" pitchFamily="2" charset="2"/>
        <a:buChar char="l"/>
        <a:defRPr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.camps@sckcen.be" TargetMode="External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34.wmf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png"/><Relationship Id="rId4" Type="http://schemas.openxmlformats.org/officeDocument/2006/relationships/image" Target="../media/image14.w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978" y="1283534"/>
            <a:ext cx="106157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r>
              <a:rPr lang="en-US" sz="2400" dirty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Source term estimation of xenon releases from medical isotope production: </a:t>
            </a:r>
            <a:endParaRPr lang="en-US" sz="2400" dirty="0" smtClean="0">
              <a:solidFill>
                <a:srgbClr val="007DC3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eaLnBrk="1" fontAlgn="ctr" hangingPunct="1"/>
            <a:r>
              <a:rPr lang="en-US" sz="2400" dirty="0" smtClean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 </a:t>
            </a:r>
            <a:r>
              <a:rPr lang="en-US" sz="2400" dirty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test case for near-range atmospheric dispersion modelling</a:t>
            </a:r>
            <a:r>
              <a:rPr lang="en-US" sz="3600" b="1" dirty="0" smtClean="0">
                <a:solidFill>
                  <a:srgbClr val="007DC3"/>
                </a:solidFill>
                <a:latin typeface="Segoe UI Light" pitchFamily="34" charset="0"/>
              </a:rPr>
              <a:t> </a:t>
            </a:r>
          </a:p>
          <a:p>
            <a:pPr algn="ctr" eaLnBrk="1" fontAlgn="ctr" hangingPunct="1"/>
            <a:endParaRPr lang="en-US" sz="2800" dirty="0" smtClean="0">
              <a:solidFill>
                <a:srgbClr val="007DC3"/>
              </a:solidFill>
              <a:latin typeface="Segoe UI Light" pitchFamily="34" charset="0"/>
            </a:endParaRPr>
          </a:p>
          <a:p>
            <a:pPr algn="ctr" eaLnBrk="1" fontAlgn="ctr" hangingPunct="1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J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. Camps</a:t>
            </a:r>
            <a:r>
              <a:rPr lang="en-US" sz="1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1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, C. Gueibe</a:t>
            </a:r>
            <a:r>
              <a:rPr lang="en-US" sz="1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1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, J. Rutten</a:t>
            </a:r>
            <a:r>
              <a:rPr lang="en-US" sz="1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1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, T. Vidmar</a:t>
            </a:r>
            <a:r>
              <a:rPr lang="en-US" sz="1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1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, F. Menneson</a:t>
            </a:r>
            <a:r>
              <a:rPr lang="en-US" sz="1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2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, A. Delcloo</a:t>
            </a:r>
            <a:r>
              <a:rPr lang="en-US" sz="1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3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and B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.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Deconninck</a:t>
            </a:r>
            <a:r>
              <a:rPr lang="en-US" sz="1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4</a:t>
            </a:r>
          </a:p>
          <a:p>
            <a:pPr algn="ctr" eaLnBrk="1" fontAlgn="ctr" hangingPunct="1"/>
            <a:endParaRPr lang="en-US" sz="18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</a:endParaRPr>
          </a:p>
          <a:p>
            <a:pPr algn="ctr" eaLnBrk="1" fontAlgn="ctr" hangingPunct="1"/>
            <a:r>
              <a:rPr lang="en-US" sz="18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1 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Belgian Nuclear Research Centre (SCK•CEN), </a:t>
            </a:r>
            <a:r>
              <a:rPr lang="en-US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Mol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, Belgium</a:t>
            </a:r>
          </a:p>
          <a:p>
            <a:pPr algn="ctr" eaLnBrk="1" fontAlgn="ctr" hangingPunct="1"/>
            <a:r>
              <a:rPr lang="en-US" sz="18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2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Federal Agency for Nuclear Control (FANC-AFCN), Brussels, Belgium</a:t>
            </a:r>
          </a:p>
          <a:p>
            <a:pPr algn="ctr" eaLnBrk="1" fontAlgn="ctr" hangingPunct="1"/>
            <a:r>
              <a:rPr lang="en-US" sz="18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3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Royal Meteorological Institute of Belgium (RMI), Uccle, Belgium</a:t>
            </a:r>
          </a:p>
          <a:p>
            <a:pPr algn="ctr" eaLnBrk="1" fontAlgn="ctr" hangingPunct="1"/>
            <a:r>
              <a:rPr lang="en-US" sz="18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4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Institute for Radioelements (IRE), </a:t>
            </a:r>
            <a:r>
              <a:rPr lang="en-US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Fleurus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, Belgium</a:t>
            </a:r>
          </a:p>
          <a:p>
            <a:pPr algn="ctr" eaLnBrk="1" fontAlgn="ctr" hangingPunct="1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hlinkClick r:id="rId3"/>
              </a:rPr>
              <a:t>johan.camps@sckcen.be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</a:endParaRPr>
          </a:p>
          <a:p>
            <a:pPr algn="ctr" eaLnBrk="1" fontAlgn="ctr" hangingPunct="1"/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0" y="5007630"/>
            <a:ext cx="1825711" cy="11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75" y="5233744"/>
            <a:ext cx="2511138" cy="875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25" y="5007630"/>
            <a:ext cx="826111" cy="1101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870" y="5267515"/>
            <a:ext cx="2297302" cy="619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5213" y="454942"/>
            <a:ext cx="532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NERIS Workshop</a:t>
            </a:r>
            <a:r>
              <a:rPr lang="en-US" b="1" dirty="0" smtClean="0"/>
              <a:t> </a:t>
            </a:r>
            <a:r>
              <a:rPr lang="en-US" b="1" dirty="0"/>
              <a:t>-  </a:t>
            </a:r>
            <a:r>
              <a:rPr lang="en-US" b="1" dirty="0" smtClean="0"/>
              <a:t>Roskilde, Denmark</a:t>
            </a:r>
            <a:r>
              <a:rPr lang="en-US" b="1" dirty="0" smtClean="0"/>
              <a:t> </a:t>
            </a:r>
            <a:r>
              <a:rPr lang="en-US" b="1" dirty="0"/>
              <a:t>- </a:t>
            </a:r>
            <a:r>
              <a:rPr lang="en-US" b="1" dirty="0" smtClean="0"/>
              <a:t>April</a:t>
            </a:r>
            <a:r>
              <a:rPr lang="en-US" b="1" dirty="0" smtClean="0"/>
              <a:t> 3-5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5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forward modelling (12/09/2017)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412988"/>
              </p:ext>
            </p:extLst>
          </p:nvPr>
        </p:nvGraphicFramePr>
        <p:xfrm>
          <a:off x="0" y="1127760"/>
          <a:ext cx="6796659" cy="5200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27760"/>
                        <a:ext cx="6796659" cy="5200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370447"/>
              </p:ext>
            </p:extLst>
          </p:nvPr>
        </p:nvGraphicFramePr>
        <p:xfrm>
          <a:off x="-163" y="1143000"/>
          <a:ext cx="6796821" cy="5175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63" y="1143000"/>
                        <a:ext cx="6796821" cy="5175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0" y="1173480"/>
            <a:ext cx="6797040" cy="182880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659382"/>
              </p:ext>
            </p:extLst>
          </p:nvPr>
        </p:nvGraphicFramePr>
        <p:xfrm>
          <a:off x="6300000" y="1944000"/>
          <a:ext cx="6116194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00000" y="1944000"/>
                        <a:ext cx="6116194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170988"/>
              </p:ext>
            </p:extLst>
          </p:nvPr>
        </p:nvGraphicFramePr>
        <p:xfrm>
          <a:off x="6300000" y="1944000"/>
          <a:ext cx="6116190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Graph" r:id="rId9" imgW="3920760" imgH="3000960" progId="Origin50.Graph">
                  <p:embed/>
                </p:oleObj>
              </mc:Choice>
              <mc:Fallback>
                <p:oleObj name="Graph" r:id="rId9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00000" y="1944000"/>
                        <a:ext cx="6116190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174434"/>
              </p:ext>
            </p:extLst>
          </p:nvPr>
        </p:nvGraphicFramePr>
        <p:xfrm>
          <a:off x="6300000" y="1944000"/>
          <a:ext cx="6116190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Graph" r:id="rId11" imgW="3920760" imgH="3000960" progId="Origin50.Graph">
                  <p:embed/>
                </p:oleObj>
              </mc:Choice>
              <mc:Fallback>
                <p:oleObj name="Graph" r:id="rId11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00000" y="1944000"/>
                        <a:ext cx="6116190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48870" y="1130029"/>
            <a:ext cx="4736731" cy="5092126"/>
          </a:xfrm>
        </p:spPr>
        <p:txBody>
          <a:bodyPr/>
          <a:lstStyle/>
          <a:p>
            <a:pPr marL="422275" lvl="1" indent="0">
              <a:buNone/>
            </a:pPr>
            <a:r>
              <a:rPr lang="en-US" dirty="0" smtClean="0"/>
              <a:t>Xe-135 and Xe-135m have considerable higher dose contribution compared to Xe-133</a:t>
            </a:r>
            <a:endParaRPr lang="en-US" dirty="0"/>
          </a:p>
          <a:p>
            <a:pPr marL="4222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54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forward modelling (13/09/2017)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2648"/>
              </p:ext>
            </p:extLst>
          </p:nvPr>
        </p:nvGraphicFramePr>
        <p:xfrm>
          <a:off x="1" y="1249502"/>
          <a:ext cx="6116190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249502"/>
                        <a:ext cx="6116190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840001"/>
              </p:ext>
            </p:extLst>
          </p:nvPr>
        </p:nvGraphicFramePr>
        <p:xfrm>
          <a:off x="6019014" y="1249502"/>
          <a:ext cx="6116190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014" y="1249502"/>
                        <a:ext cx="6116190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7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forward modelling (13/09/2017)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096824"/>
              </p:ext>
            </p:extLst>
          </p:nvPr>
        </p:nvGraphicFramePr>
        <p:xfrm>
          <a:off x="-10253" y="1249502"/>
          <a:ext cx="6116190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253" y="1249502"/>
                        <a:ext cx="6116190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816595"/>
              </p:ext>
            </p:extLst>
          </p:nvPr>
        </p:nvGraphicFramePr>
        <p:xfrm>
          <a:off x="5847505" y="1249502"/>
          <a:ext cx="6116190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7505" y="1249502"/>
                        <a:ext cx="6116190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434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forward modelling (13/09/2017)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566388"/>
              </p:ext>
            </p:extLst>
          </p:nvPr>
        </p:nvGraphicFramePr>
        <p:xfrm>
          <a:off x="0" y="1249502"/>
          <a:ext cx="6116190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49502"/>
                        <a:ext cx="6116190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839403"/>
              </p:ext>
            </p:extLst>
          </p:nvPr>
        </p:nvGraphicFramePr>
        <p:xfrm>
          <a:off x="5905871" y="1249502"/>
          <a:ext cx="6116190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5871" y="1249502"/>
                        <a:ext cx="6116190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2529191" y="2237362"/>
            <a:ext cx="175098" cy="31128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435062" y="2227635"/>
            <a:ext cx="175098" cy="31128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1378" y="2556085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Mobile station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3735" y="2548647"/>
            <a:ext cx="272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Fixed ring station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Continuous data for many years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66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forward modelling (13/09/2017)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25827"/>
              </p:ext>
            </p:extLst>
          </p:nvPr>
        </p:nvGraphicFramePr>
        <p:xfrm>
          <a:off x="-10253" y="1249502"/>
          <a:ext cx="6116190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253" y="1249502"/>
                        <a:ext cx="6116190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967938"/>
              </p:ext>
            </p:extLst>
          </p:nvPr>
        </p:nvGraphicFramePr>
        <p:xfrm>
          <a:off x="5808594" y="1249502"/>
          <a:ext cx="6116190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08594" y="1249502"/>
                        <a:ext cx="6116190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441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backward problem and source term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8719" y="1261136"/>
            <a:ext cx="6017099" cy="5092126"/>
          </a:xfrm>
        </p:spPr>
        <p:txBody>
          <a:bodyPr/>
          <a:lstStyle/>
          <a:p>
            <a:r>
              <a:rPr lang="en-US" dirty="0" smtClean="0"/>
              <a:t>Based on forward modelling results: ADM not main challenge for backward problem in the studied </a:t>
            </a:r>
            <a:r>
              <a:rPr lang="en-US" dirty="0" smtClean="0"/>
              <a:t>cases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However:</a:t>
            </a:r>
          </a:p>
          <a:p>
            <a:r>
              <a:rPr lang="en-US" dirty="0" smtClean="0"/>
              <a:t>Dose rate alone does not give enough information (many radionuclide combinations can give same dose rate)</a:t>
            </a:r>
          </a:p>
          <a:p>
            <a:r>
              <a:rPr lang="en-US" dirty="0" smtClean="0"/>
              <a:t>Spectroscopic information required</a:t>
            </a:r>
          </a:p>
          <a:p>
            <a:pPr lvl="1"/>
            <a:r>
              <a:rPr lang="en-US" dirty="0" smtClean="0"/>
              <a:t>How are isotopic ratios of stack measurements and environmental detections related?</a:t>
            </a:r>
          </a:p>
          <a:p>
            <a:pPr marL="422275" lvl="1" indent="0">
              <a:buNone/>
            </a:pPr>
            <a:endParaRPr lang="en-US" dirty="0"/>
          </a:p>
          <a:p>
            <a:pPr marL="422275" lvl="1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064571"/>
              </p:ext>
            </p:extLst>
          </p:nvPr>
        </p:nvGraphicFramePr>
        <p:xfrm>
          <a:off x="97276" y="1148317"/>
          <a:ext cx="7158915" cy="5000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Graph" r:id="rId3" imgW="4174560" imgH="2916000" progId="Origin50.Graph">
                  <p:embed/>
                </p:oleObj>
              </mc:Choice>
              <mc:Fallback>
                <p:oleObj name="Graph" r:id="rId3" imgW="4174560" imgH="2916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276" y="1148317"/>
                        <a:ext cx="7158915" cy="5000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285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term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58" y="5332025"/>
            <a:ext cx="11431181" cy="807635"/>
          </a:xfrm>
        </p:spPr>
        <p:txBody>
          <a:bodyPr/>
          <a:lstStyle/>
          <a:p>
            <a:r>
              <a:rPr lang="en-US" dirty="0" smtClean="0"/>
              <a:t>Estimated source term matches very well, but uncertainty </a:t>
            </a:r>
            <a:r>
              <a:rPr lang="en-US" dirty="0" smtClean="0"/>
              <a:t>at least </a:t>
            </a:r>
            <a:r>
              <a:rPr lang="en-US" dirty="0" smtClean="0"/>
              <a:t>factor </a:t>
            </a:r>
            <a:r>
              <a:rPr lang="en-US" dirty="0" smtClean="0"/>
              <a:t>2 or </a:t>
            </a:r>
            <a:r>
              <a:rPr lang="en-US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81 </a:t>
            </a:r>
            <a:r>
              <a:rPr lang="en-US" dirty="0" err="1" smtClean="0"/>
              <a:t>keV</a:t>
            </a:r>
            <a:r>
              <a:rPr lang="en-US" dirty="0" smtClean="0"/>
              <a:t> peak (Xe-133) on top of background shoulder (relative large error on net count)</a:t>
            </a:r>
          </a:p>
          <a:p>
            <a:pPr lvl="1"/>
            <a:r>
              <a:rPr lang="en-US" dirty="0" smtClean="0"/>
              <a:t>More complex spectra in real emergencies  (more radionuclides released)</a:t>
            </a: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247131"/>
              </p:ext>
            </p:extLst>
          </p:nvPr>
        </p:nvGraphicFramePr>
        <p:xfrm>
          <a:off x="185758" y="1148317"/>
          <a:ext cx="5460309" cy="4178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758" y="1148317"/>
                        <a:ext cx="5460309" cy="4178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555381"/>
              </p:ext>
            </p:extLst>
          </p:nvPr>
        </p:nvGraphicFramePr>
        <p:xfrm>
          <a:off x="8598716" y="991563"/>
          <a:ext cx="4118492" cy="281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98716" y="991563"/>
                        <a:ext cx="4118492" cy="281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24728"/>
              </p:ext>
            </p:extLst>
          </p:nvPr>
        </p:nvGraphicFramePr>
        <p:xfrm>
          <a:off x="5426822" y="881607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6822" y="881607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067294"/>
              </p:ext>
            </p:extLst>
          </p:nvPr>
        </p:nvGraphicFramePr>
        <p:xfrm>
          <a:off x="6835935" y="3804483"/>
          <a:ext cx="4781004" cy="14790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9138">
                  <a:extLst>
                    <a:ext uri="{9D8B030D-6E8A-4147-A177-3AD203B41FA5}">
                      <a16:colId xmlns:a16="http://schemas.microsoft.com/office/drawing/2014/main" val="2456466765"/>
                    </a:ext>
                  </a:extLst>
                </a:gridCol>
                <a:gridCol w="1797935">
                  <a:extLst>
                    <a:ext uri="{9D8B030D-6E8A-4147-A177-3AD203B41FA5}">
                      <a16:colId xmlns:a16="http://schemas.microsoft.com/office/drawing/2014/main" val="3242945663"/>
                    </a:ext>
                  </a:extLst>
                </a:gridCol>
                <a:gridCol w="2063931">
                  <a:extLst>
                    <a:ext uri="{9D8B030D-6E8A-4147-A177-3AD203B41FA5}">
                      <a16:colId xmlns:a16="http://schemas.microsoft.com/office/drawing/2014/main" val="1801029961"/>
                    </a:ext>
                  </a:extLst>
                </a:gridCol>
              </a:tblGrid>
              <a:tr h="6092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813340"/>
                  </a:ext>
                </a:extLst>
              </a:tr>
              <a:tr h="434870">
                <a:tc>
                  <a:txBody>
                    <a:bodyPr/>
                    <a:lstStyle/>
                    <a:p>
                      <a:r>
                        <a:rPr lang="en-US" dirty="0" smtClean="0"/>
                        <a:t>Xe-133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1.3e12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Bq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1.7e12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Bq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481675"/>
                  </a:ext>
                </a:extLst>
              </a:tr>
              <a:tr h="434870">
                <a:tc>
                  <a:txBody>
                    <a:bodyPr/>
                    <a:lstStyle/>
                    <a:p>
                      <a:r>
                        <a:rPr lang="en-US" dirty="0" smtClean="0"/>
                        <a:t>Xe-135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1.2e12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1.3e12 </a:t>
                      </a:r>
                      <a:r>
                        <a:rPr lang="en-US" dirty="0" err="1" smtClean="0"/>
                        <a:t>Bq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65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91439" y="339634"/>
            <a:ext cx="3695848" cy="2272937"/>
            <a:chOff x="91440" y="372860"/>
            <a:chExt cx="4486194" cy="282696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40" y="372860"/>
              <a:ext cx="4486194" cy="282696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288817" y="457888"/>
              <a:ext cx="21435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3”x3” </a:t>
              </a:r>
              <a:r>
                <a:rPr lang="en-US" dirty="0" err="1" smtClean="0"/>
                <a:t>NaI</a:t>
              </a:r>
              <a:endParaRPr lang="en-US" dirty="0" smtClean="0"/>
            </a:p>
            <a:p>
              <a:r>
                <a:rPr lang="en-US" dirty="0" smtClean="0"/>
                <a:t>10 minute spectrum</a:t>
              </a:r>
            </a:p>
            <a:p>
              <a:r>
                <a:rPr lang="en-US" dirty="0" smtClean="0"/>
                <a:t>12/09/2017 – 08:33 UTC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6463" y="1724558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X-rays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520" y="842637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Xe-133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62576" y="1827587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Xe-135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29129" y="2226254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Xe-135m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11068587" y="1295962"/>
            <a:ext cx="685075" cy="2022004"/>
          </a:xfrm>
          <a:prstGeom prst="rect">
            <a:avLst/>
          </a:prstGeom>
          <a:solidFill>
            <a:srgbClr val="00517E">
              <a:alpha val="32941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6727" y="2243239"/>
            <a:ext cx="159208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Ratio released in</a:t>
            </a:r>
          </a:p>
          <a:p>
            <a:r>
              <a:rPr lang="en-US" dirty="0"/>
              <a:t>p</a:t>
            </a:r>
            <a:r>
              <a:rPr lang="en-US" dirty="0" smtClean="0"/>
              <a:t>eak area:</a:t>
            </a:r>
          </a:p>
          <a:p>
            <a:r>
              <a:rPr lang="en-US" dirty="0" smtClean="0"/>
              <a:t>Xe-133/Xe-135≈1</a:t>
            </a:r>
            <a:endParaRPr lang="en-US" dirty="0"/>
          </a:p>
        </p:txBody>
      </p:sp>
      <p:sp>
        <p:nvSpPr>
          <p:cNvPr id="21" name="Right Brace 20"/>
          <p:cNvSpPr/>
          <p:nvPr/>
        </p:nvSpPr>
        <p:spPr bwMode="auto">
          <a:xfrm>
            <a:off x="5435908" y="1295962"/>
            <a:ext cx="329166" cy="3345707"/>
          </a:xfrm>
          <a:prstGeom prst="righ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>
            <a:stCxn id="21" idx="1"/>
            <a:endCxn id="20" idx="1"/>
          </p:cNvCxnSpPr>
          <p:nvPr/>
        </p:nvCxnSpPr>
        <p:spPr bwMode="auto">
          <a:xfrm flipV="1">
            <a:off x="5765074" y="2612571"/>
            <a:ext cx="451653" cy="3562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033556"/>
              </p:ext>
            </p:extLst>
          </p:nvPr>
        </p:nvGraphicFramePr>
        <p:xfrm>
          <a:off x="171581" y="1147142"/>
          <a:ext cx="5475355" cy="418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" name="Graph" r:id="rId10" imgW="3920760" imgH="3000960" progId="Origin50.Graph">
                  <p:embed/>
                </p:oleObj>
              </mc:Choice>
              <mc:Fallback>
                <p:oleObj name="Graph" r:id="rId10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1581" y="1147142"/>
                        <a:ext cx="5475355" cy="4189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17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845" y="1349799"/>
            <a:ext cx="10282372" cy="5092126"/>
          </a:xfrm>
        </p:spPr>
        <p:txBody>
          <a:bodyPr/>
          <a:lstStyle/>
          <a:p>
            <a:r>
              <a:rPr lang="en-US" dirty="0" smtClean="0"/>
              <a:t>Very </a:t>
            </a:r>
            <a:r>
              <a:rPr lang="en-US" dirty="0" smtClean="0"/>
              <a:t>good agreement of ADM calculations </a:t>
            </a:r>
            <a:r>
              <a:rPr lang="en-US" dirty="0"/>
              <a:t>based on detailed stack </a:t>
            </a:r>
            <a:r>
              <a:rPr lang="en-US" dirty="0" smtClean="0"/>
              <a:t>data and direct measurements obtained during campaign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estimated source term </a:t>
            </a:r>
            <a:r>
              <a:rPr lang="en-US" dirty="0" smtClean="0"/>
              <a:t>as estimated here</a:t>
            </a:r>
            <a:r>
              <a:rPr lang="en-US" dirty="0" smtClean="0"/>
              <a:t> based on in-situ calibrated detectors fits </a:t>
            </a:r>
            <a:r>
              <a:rPr lang="en-US" dirty="0" smtClean="0"/>
              <a:t>very well with the one from stack </a:t>
            </a:r>
            <a:r>
              <a:rPr lang="en-US" dirty="0" smtClean="0"/>
              <a:t>monitoring</a:t>
            </a:r>
          </a:p>
          <a:p>
            <a:endParaRPr lang="en-US" dirty="0"/>
          </a:p>
          <a:p>
            <a:r>
              <a:rPr lang="en-US" dirty="0" smtClean="0"/>
              <a:t>For use in emergency situations, calibration of detectors for airborne radioactivity is essential part (coupling ADM and fluency rate model): not incorporated in current models </a:t>
            </a:r>
            <a:r>
              <a:rPr lang="en-US" dirty="0" smtClean="0">
                <a:sym typeface="Wingdings" panose="05000000000000000000" pitchFamily="2" charset="2"/>
              </a:rPr>
              <a:t> work to be done (Study by University of Florida: ADM coupled to MCNP)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09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2713" y="1620827"/>
            <a:ext cx="6958338" cy="1470025"/>
          </a:xfrm>
        </p:spPr>
        <p:txBody>
          <a:bodyPr/>
          <a:lstStyle/>
          <a:p>
            <a:r>
              <a:rPr lang="en-US" dirty="0" smtClean="0"/>
              <a:t>Thank you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Questions?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0" y="5007630"/>
            <a:ext cx="1825711" cy="11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75" y="5233744"/>
            <a:ext cx="2511138" cy="875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25" y="5007630"/>
            <a:ext cx="826111" cy="1101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870" y="5267515"/>
            <a:ext cx="2297302" cy="6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34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20828" y="901221"/>
            <a:ext cx="7743825" cy="39290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GB" sz="1100" b="1" dirty="0"/>
              <a:t>Copyright © 2018 - SCK</a:t>
            </a:r>
            <a:r>
              <a:rPr lang="en-GB" sz="1100" b="1" dirty="0">
                <a:sym typeface="Wingdings" pitchFamily="2" charset="2"/>
              </a:rPr>
              <a:t></a:t>
            </a:r>
            <a:r>
              <a:rPr lang="en-GB" sz="1100" b="1" dirty="0"/>
              <a:t>CEN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PLEASE NOTE!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100" dirty="0"/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1100" dirty="0" err="1"/>
              <a:t>SCK•CEN</a:t>
            </a:r>
            <a:r>
              <a:rPr lang="en-US" sz="1100" dirty="0"/>
              <a:t>.</a:t>
            </a:r>
            <a:br>
              <a:rPr lang="en-US" sz="1100" dirty="0"/>
            </a:br>
            <a:r>
              <a:rPr lang="en-US" sz="1100" dirty="0"/>
              <a:t>If this explicit written permission has been obtained, please reference the author, followed by ‘by courtesy of </a:t>
            </a:r>
            <a:r>
              <a:rPr lang="en-US" sz="1100" dirty="0" err="1"/>
              <a:t>SCK•CEN</a:t>
            </a:r>
            <a:r>
              <a:rPr lang="en-US" sz="1100" dirty="0"/>
              <a:t>’.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1100" dirty="0"/>
              <a:t>Any infringement to this rule is illegal and entitles to claim damages from the infringer, without prejudice to any other right in case of granting a patent or registration in the field of intellectual property.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b="1" dirty="0" err="1"/>
              <a:t>SCK•CEN</a:t>
            </a:r>
            <a:endParaRPr lang="en-GB" sz="1100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err="1"/>
              <a:t>Studiecentrum</a:t>
            </a:r>
            <a:r>
              <a:rPr lang="en-GB" sz="1100" dirty="0"/>
              <a:t> </a:t>
            </a:r>
            <a:r>
              <a:rPr lang="en-GB" sz="1100" dirty="0" err="1"/>
              <a:t>voor</a:t>
            </a:r>
            <a:r>
              <a:rPr lang="en-GB" sz="1100" dirty="0"/>
              <a:t> </a:t>
            </a:r>
            <a:r>
              <a:rPr lang="en-GB" sz="1100" dirty="0" err="1"/>
              <a:t>Kernenergie</a:t>
            </a: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Centre </a:t>
            </a:r>
            <a:r>
              <a:rPr lang="en-GB" sz="1100" dirty="0" err="1"/>
              <a:t>d'Etude</a:t>
            </a:r>
            <a:r>
              <a:rPr lang="en-GB" sz="1100" dirty="0"/>
              <a:t> de </a:t>
            </a:r>
            <a:r>
              <a:rPr lang="en-GB" sz="1100" dirty="0" err="1"/>
              <a:t>l'Energie</a:t>
            </a:r>
            <a:r>
              <a:rPr lang="en-GB" sz="1100" dirty="0"/>
              <a:t> </a:t>
            </a:r>
            <a:r>
              <a:rPr lang="en-GB" sz="1100" dirty="0" err="1"/>
              <a:t>Nucléaire</a:t>
            </a: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Belgian Nuclear </a:t>
            </a:r>
            <a:r>
              <a:rPr lang="en-US" sz="1100" dirty="0"/>
              <a:t>Research</a:t>
            </a:r>
            <a:r>
              <a:rPr lang="en-GB" sz="1100" dirty="0"/>
              <a:t> Centre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err="1"/>
              <a:t>Stichting</a:t>
            </a:r>
            <a:r>
              <a:rPr lang="en-GB" sz="1100" dirty="0"/>
              <a:t> van </a:t>
            </a:r>
            <a:r>
              <a:rPr lang="en-GB" sz="1100" dirty="0" err="1"/>
              <a:t>Openbaar</a:t>
            </a:r>
            <a:r>
              <a:rPr lang="en-GB" sz="1100" dirty="0"/>
              <a:t> Nut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err="1"/>
              <a:t>Fondation</a:t>
            </a:r>
            <a:r>
              <a:rPr lang="en-GB" sz="1100" dirty="0"/>
              <a:t> </a:t>
            </a:r>
            <a:r>
              <a:rPr lang="en-GB" sz="1100" dirty="0" err="1"/>
              <a:t>d'Utilité</a:t>
            </a:r>
            <a:r>
              <a:rPr lang="en-GB" sz="1100" dirty="0"/>
              <a:t> </a:t>
            </a:r>
            <a:r>
              <a:rPr lang="en-GB" sz="1100" dirty="0" err="1"/>
              <a:t>Publique</a:t>
            </a:r>
            <a:r>
              <a:rPr lang="en-GB" sz="1100" dirty="0"/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Foundation of Public Utility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Registered Office: Avenue Herrmann-</a:t>
            </a:r>
            <a:r>
              <a:rPr lang="en-GB" sz="1100" dirty="0" err="1"/>
              <a:t>Debrouxlaan</a:t>
            </a:r>
            <a:r>
              <a:rPr lang="en-GB" sz="1100" dirty="0"/>
              <a:t> 40 – BE-1160 BRUSSELS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Operational Office: </a:t>
            </a:r>
            <a:r>
              <a:rPr lang="en-GB" sz="1100" dirty="0" err="1"/>
              <a:t>Boeretang</a:t>
            </a:r>
            <a:r>
              <a:rPr lang="en-GB" sz="1100" dirty="0"/>
              <a:t> 200 – BE-2400 </a:t>
            </a:r>
            <a:r>
              <a:rPr lang="en-GB" sz="1100" dirty="0" err="1"/>
              <a:t>MOL</a:t>
            </a:r>
            <a:r>
              <a:rPr lang="en-GB" sz="1100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60" y="5018568"/>
            <a:ext cx="1802697" cy="1124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34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2374114" y="1453117"/>
            <a:ext cx="9451704" cy="4590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Measurement campaign in the close vicinity of a MIPF (IRE)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Forward atmospheric dispersion modelling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backward problem and source term estimation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Conclusions and outlook</a:t>
            </a:r>
          </a:p>
        </p:txBody>
      </p:sp>
    </p:spTree>
    <p:extLst>
      <p:ext uri="{BB962C8B-B14F-4D97-AF65-F5344CB8AC3E}">
        <p14:creationId xmlns:p14="http://schemas.microsoft.com/office/powerpoint/2010/main" val="77525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campaign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73679" y="1278947"/>
            <a:ext cx="8554721" cy="5092126"/>
          </a:xfrm>
        </p:spPr>
        <p:txBody>
          <a:bodyPr/>
          <a:lstStyle/>
          <a:p>
            <a:r>
              <a:rPr lang="en-US" dirty="0" smtClean="0"/>
              <a:t>One-week measurement campaign in the close vicinity (off-site) of a large Medical Isotope Production Facility (IRE- Institute of </a:t>
            </a:r>
            <a:r>
              <a:rPr lang="en-US" dirty="0" err="1" smtClean="0"/>
              <a:t>RadioElements</a:t>
            </a:r>
            <a:r>
              <a:rPr lang="en-US" dirty="0" smtClean="0"/>
              <a:t>, </a:t>
            </a:r>
            <a:r>
              <a:rPr lang="en-US" dirty="0" err="1" smtClean="0"/>
              <a:t>Fleurus</a:t>
            </a:r>
            <a:r>
              <a:rPr lang="en-US" dirty="0" smtClean="0"/>
              <a:t>, Belgium)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Main objectives: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bservation of the specific signature of </a:t>
            </a:r>
            <a:r>
              <a:rPr lang="en-US" dirty="0" smtClean="0"/>
              <a:t>xenon releases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ocus on real-time data collection: in-situ spectroscopy and ambient dose rate measurements </a:t>
            </a:r>
          </a:p>
          <a:p>
            <a:pPr lvl="1"/>
            <a:r>
              <a:rPr lang="en-US" dirty="0" smtClean="0"/>
              <a:t>Collecting a complete data set for near-range model validation: environmental measurements, stack monitoring, meteorological data</a:t>
            </a:r>
          </a:p>
          <a:p>
            <a:pPr lvl="1"/>
            <a:r>
              <a:rPr lang="en-US" dirty="0" smtClean="0"/>
              <a:t>Explore the potential for source term estimation based on off-site, near-range monitoring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38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2" y="1514763"/>
            <a:ext cx="4751019" cy="3563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761" y="1374740"/>
            <a:ext cx="6801057" cy="5092126"/>
          </a:xfrm>
        </p:spPr>
        <p:txBody>
          <a:bodyPr/>
          <a:lstStyle/>
          <a:p>
            <a:r>
              <a:rPr lang="en-US" dirty="0"/>
              <a:t>Collaborative project: combining </a:t>
            </a:r>
            <a:r>
              <a:rPr lang="en-US" dirty="0" smtClean="0"/>
              <a:t>tools </a:t>
            </a:r>
            <a:r>
              <a:rPr lang="en-US" dirty="0"/>
              <a:t>and expertise</a:t>
            </a:r>
          </a:p>
          <a:p>
            <a:pPr lvl="1"/>
            <a:r>
              <a:rPr lang="en-US" dirty="0" smtClean="0"/>
              <a:t>SCK•CEN</a:t>
            </a:r>
            <a:r>
              <a:rPr lang="en-US" dirty="0"/>
              <a:t>: </a:t>
            </a:r>
            <a:r>
              <a:rPr lang="en-US" dirty="0" smtClean="0"/>
              <a:t>in-situ monitoring, </a:t>
            </a:r>
            <a:r>
              <a:rPr lang="en-US" dirty="0"/>
              <a:t>atmospheric dispersion </a:t>
            </a:r>
            <a:r>
              <a:rPr lang="en-US" dirty="0" smtClean="0"/>
              <a:t>modelling (near-range);</a:t>
            </a:r>
            <a:endParaRPr lang="en-US" dirty="0"/>
          </a:p>
          <a:p>
            <a:pPr lvl="1"/>
            <a:r>
              <a:rPr lang="en-US" dirty="0"/>
              <a:t>FANC-AFCN: early-warning detector stations (TELERAD): fixed and </a:t>
            </a:r>
            <a:r>
              <a:rPr lang="en-US" dirty="0" smtClean="0"/>
              <a:t>mobile </a:t>
            </a:r>
            <a:r>
              <a:rPr lang="en-US" dirty="0"/>
              <a:t>and </a:t>
            </a:r>
            <a:r>
              <a:rPr lang="en-US" dirty="0" smtClean="0"/>
              <a:t>meteorological data from met-mast</a:t>
            </a:r>
            <a:endParaRPr lang="en-US" dirty="0"/>
          </a:p>
          <a:p>
            <a:pPr lvl="1"/>
            <a:r>
              <a:rPr lang="en-US" dirty="0"/>
              <a:t>RMI: </a:t>
            </a:r>
            <a:r>
              <a:rPr lang="en-US" dirty="0" smtClean="0"/>
              <a:t>prognostic weather data for selection of locations</a:t>
            </a:r>
          </a:p>
          <a:p>
            <a:pPr lvl="1"/>
            <a:r>
              <a:rPr lang="en-US" dirty="0" smtClean="0"/>
              <a:t>IRE: detailed stack release data based on </a:t>
            </a:r>
            <a:r>
              <a:rPr lang="en-US" dirty="0" err="1" smtClean="0"/>
              <a:t>HPGe</a:t>
            </a:r>
            <a:endParaRPr lang="en-US" dirty="0" smtClean="0"/>
          </a:p>
          <a:p>
            <a:pPr marL="422275" lvl="1" indent="0">
              <a:buNone/>
            </a:pPr>
            <a:endParaRPr lang="en-US" dirty="0" smtClean="0"/>
          </a:p>
          <a:p>
            <a:r>
              <a:rPr lang="en-US" dirty="0" smtClean="0"/>
              <a:t>In addition during same measurement campaign</a:t>
            </a:r>
            <a:endParaRPr lang="en-US" dirty="0"/>
          </a:p>
          <a:p>
            <a:pPr lvl="1"/>
            <a:r>
              <a:rPr lang="en-US" dirty="0" err="1" smtClean="0"/>
              <a:t>BfS</a:t>
            </a:r>
            <a:r>
              <a:rPr lang="en-US" dirty="0" smtClean="0"/>
              <a:t>, Germany: both in-situ monitoring &amp; sampling</a:t>
            </a:r>
          </a:p>
          <a:p>
            <a:pPr lvl="1"/>
            <a:r>
              <a:rPr lang="en-US" dirty="0" smtClean="0"/>
              <a:t>University Bern, Switzerland: Ar-37 sampling  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61190" y="3488925"/>
            <a:ext cx="484428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IRE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1053827" y="3108481"/>
            <a:ext cx="2414726" cy="464608"/>
          </a:xfrm>
          <a:prstGeom prst="straightConnector1">
            <a:avLst/>
          </a:prstGeom>
          <a:ln w="38100">
            <a:headEnd type="diamond" w="med" len="med"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6057" y="5624155"/>
            <a:ext cx="4616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Collaborative project defined in context of IAEA CRP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1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21" y="1148317"/>
            <a:ext cx="8789580" cy="509212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Mainly data collected during 3 days (12, 13 and 15 Sept. 2017):</a:t>
            </a:r>
          </a:p>
          <a:p>
            <a:r>
              <a:rPr lang="en-US" sz="2000" dirty="0"/>
              <a:t>Data from fixed TELERAD stations(= Belgian early warning network) stations (ring stations: 1.5”x1.5” </a:t>
            </a:r>
            <a:r>
              <a:rPr lang="en-US" sz="2000" dirty="0" err="1"/>
              <a:t>NaI</a:t>
            </a:r>
            <a:r>
              <a:rPr lang="en-US" sz="2000" dirty="0"/>
              <a:t>)</a:t>
            </a:r>
          </a:p>
          <a:p>
            <a:r>
              <a:rPr lang="en-US" sz="2000" dirty="0"/>
              <a:t>5 mobile TELERAD stations (1.5”x1.5” </a:t>
            </a:r>
            <a:r>
              <a:rPr lang="en-US" sz="2000" dirty="0" err="1"/>
              <a:t>NaI</a:t>
            </a:r>
            <a:r>
              <a:rPr lang="en-US" sz="2000" dirty="0"/>
              <a:t>)</a:t>
            </a:r>
          </a:p>
          <a:p>
            <a:r>
              <a:rPr lang="en-US" sz="2000" dirty="0"/>
              <a:t>Additional spectroscopic and dose rate detectors:</a:t>
            </a:r>
          </a:p>
          <a:p>
            <a:pPr lvl="1"/>
            <a:r>
              <a:rPr lang="en-US" sz="1800" dirty="0" err="1"/>
              <a:t>NaI</a:t>
            </a:r>
            <a:r>
              <a:rPr lang="en-US" sz="1800" dirty="0"/>
              <a:t>: </a:t>
            </a:r>
            <a:r>
              <a:rPr lang="en-US" sz="1800" dirty="0" smtClean="0"/>
              <a:t>large volume (4 liter), </a:t>
            </a:r>
            <a:r>
              <a:rPr lang="en-US" sz="1800" dirty="0"/>
              <a:t>3”x3”, 1.5”x1.5”</a:t>
            </a:r>
          </a:p>
          <a:p>
            <a:pPr lvl="1"/>
            <a:r>
              <a:rPr lang="en-US" sz="1800" dirty="0" err="1"/>
              <a:t>LaBr</a:t>
            </a:r>
            <a:r>
              <a:rPr lang="en-US" sz="1800" dirty="0"/>
              <a:t>: 1.5”x1.5”</a:t>
            </a:r>
          </a:p>
          <a:p>
            <a:pPr lvl="1"/>
            <a:r>
              <a:rPr lang="en-US" sz="1800" dirty="0" err="1"/>
              <a:t>CsI</a:t>
            </a:r>
            <a:r>
              <a:rPr lang="en-US" sz="1800" dirty="0"/>
              <a:t>: </a:t>
            </a:r>
            <a:r>
              <a:rPr lang="en-US" sz="1800" dirty="0" smtClean="0"/>
              <a:t>1”x1”x2”, </a:t>
            </a:r>
            <a:r>
              <a:rPr lang="en-US" sz="1800" dirty="0"/>
              <a:t>as test for VTOL drone </a:t>
            </a:r>
          </a:p>
          <a:p>
            <a:pPr lvl="1"/>
            <a:r>
              <a:rPr lang="en-US" sz="1800" dirty="0" err="1"/>
              <a:t>AdB</a:t>
            </a:r>
            <a:r>
              <a:rPr lang="en-US" sz="1800" dirty="0"/>
              <a:t>: 3”x3” plastic scintillator coupled to app for plume search</a:t>
            </a:r>
          </a:p>
          <a:p>
            <a:r>
              <a:rPr lang="en-US" sz="2000" dirty="0"/>
              <a:t>Numerical </a:t>
            </a:r>
            <a:r>
              <a:rPr lang="en-US" sz="2000" dirty="0" smtClean="0"/>
              <a:t>Weather </a:t>
            </a:r>
            <a:r>
              <a:rPr lang="en-US" sz="2000" dirty="0"/>
              <a:t>data for </a:t>
            </a:r>
            <a:r>
              <a:rPr lang="en-US" sz="2000" dirty="0" smtClean="0"/>
              <a:t>definition of detector locations </a:t>
            </a:r>
            <a:endParaRPr lang="en-US" sz="2000" dirty="0"/>
          </a:p>
          <a:p>
            <a:r>
              <a:rPr lang="en-US" sz="2000" dirty="0" smtClean="0"/>
              <a:t>Meteorological </a:t>
            </a:r>
            <a:r>
              <a:rPr lang="en-US" sz="2000" dirty="0"/>
              <a:t>data from 30 m </a:t>
            </a:r>
            <a:r>
              <a:rPr lang="en-US" sz="2000" dirty="0" smtClean="0"/>
              <a:t>high met-mast on-site (operated by FANC-AFCN)</a:t>
            </a:r>
            <a:endParaRPr lang="en-US" sz="2000" dirty="0"/>
          </a:p>
          <a:p>
            <a:r>
              <a:rPr lang="en-US" sz="2000" dirty="0" err="1"/>
              <a:t>HPGe</a:t>
            </a:r>
            <a:r>
              <a:rPr lang="en-US" sz="2000" dirty="0"/>
              <a:t> stack </a:t>
            </a:r>
            <a:r>
              <a:rPr lang="en-US" sz="2000" dirty="0" smtClean="0"/>
              <a:t>data by IRE</a:t>
            </a:r>
            <a:endParaRPr lang="en-US" sz="2000" dirty="0"/>
          </a:p>
          <a:p>
            <a:r>
              <a:rPr lang="en-US" sz="2000" dirty="0"/>
              <a:t>Time resolution data: </a:t>
            </a:r>
            <a:r>
              <a:rPr lang="en-US" sz="2000" dirty="0" smtClean="0"/>
              <a:t>1 minute – 1 hour </a:t>
            </a:r>
            <a:r>
              <a:rPr lang="en-US" sz="2000" dirty="0"/>
              <a:t>(most data on </a:t>
            </a:r>
            <a:r>
              <a:rPr lang="en-US" sz="2000" dirty="0" smtClean="0"/>
              <a:t>10/15 </a:t>
            </a:r>
            <a:r>
              <a:rPr lang="en-US" sz="2000" dirty="0"/>
              <a:t>minute basis)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029094" y="1089359"/>
            <a:ext cx="2556150" cy="32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05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Plume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09" y="4663874"/>
            <a:ext cx="2308195" cy="5092126"/>
          </a:xfrm>
        </p:spPr>
        <p:txBody>
          <a:bodyPr/>
          <a:lstStyle/>
          <a:p>
            <a:r>
              <a:rPr lang="en-US" dirty="0" smtClean="0"/>
              <a:t>Wind field 242° / 5.9 m/s</a:t>
            </a:r>
          </a:p>
          <a:p>
            <a:r>
              <a:rPr lang="en-US" dirty="0" smtClean="0"/>
              <a:t>Narrow plume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14197" r="3194" b="12222"/>
          <a:stretch/>
        </p:blipFill>
        <p:spPr>
          <a:xfrm>
            <a:off x="2529418" y="1166584"/>
            <a:ext cx="9296400" cy="50738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373515" y="2610035"/>
            <a:ext cx="3480046" cy="1890944"/>
          </a:xfrm>
          <a:prstGeom prst="straightConnector1">
            <a:avLst/>
          </a:prstGeom>
          <a:ln w="57150">
            <a:headEnd type="none" w="med" len="med"/>
            <a:tailEnd type="triangle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4483223" y="3964030"/>
            <a:ext cx="310720" cy="3327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483223" y="4244997"/>
            <a:ext cx="770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STACK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76691" y="3835153"/>
            <a:ext cx="168676" cy="128877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67810" y="1300717"/>
            <a:ext cx="2308195" cy="336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12/09/2017</a:t>
            </a:r>
          </a:p>
          <a:p>
            <a:r>
              <a:rPr lang="en-US" kern="0" dirty="0" smtClean="0"/>
              <a:t>08:40-08:50 (UTC)</a:t>
            </a:r>
          </a:p>
          <a:p>
            <a:r>
              <a:rPr lang="en-US" kern="0" dirty="0" smtClean="0"/>
              <a:t>3”x3” plastic scintillator coupled to GPS</a:t>
            </a:r>
          </a:p>
          <a:p>
            <a:r>
              <a:rPr lang="en-US" kern="0" dirty="0" smtClean="0"/>
              <a:t>Data recorded every second</a:t>
            </a:r>
          </a:p>
          <a:p>
            <a:endParaRPr lang="en-US" kern="0" dirty="0" smtClean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83879"/>
              </p:ext>
            </p:extLst>
          </p:nvPr>
        </p:nvGraphicFramePr>
        <p:xfrm>
          <a:off x="7379127" y="1398510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79127" y="1398510"/>
                        <a:ext cx="3921125" cy="30003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 flipH="1" flipV="1">
            <a:off x="6047096" y="3703513"/>
            <a:ext cx="532288" cy="5414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8760779" y="3555507"/>
            <a:ext cx="12964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7256" y="5124657"/>
            <a:ext cx="2135759" cy="10349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47259" y="4829624"/>
            <a:ext cx="2135755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ose rate (</a:t>
            </a:r>
            <a:r>
              <a:rPr lang="en-US" dirty="0" err="1" smtClean="0"/>
              <a:t>nSv</a:t>
            </a:r>
            <a:r>
              <a:rPr lang="en-US" dirty="0" smtClean="0"/>
              <a:t>/h)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15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3" y="1148317"/>
            <a:ext cx="10068456" cy="54292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locations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20142" y="1148317"/>
            <a:ext cx="1365460" cy="50921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Range:</a:t>
            </a:r>
          </a:p>
          <a:p>
            <a:pPr marL="0" indent="0">
              <a:buNone/>
            </a:pPr>
            <a:r>
              <a:rPr lang="en-US" dirty="0" smtClean="0"/>
              <a:t>130 m -</a:t>
            </a:r>
          </a:p>
          <a:p>
            <a:pPr marL="0" indent="0">
              <a:buNone/>
            </a:pPr>
            <a:r>
              <a:rPr lang="en-US" dirty="0" smtClean="0"/>
              <a:t>680 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Most detectors in cone of 45°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022691"/>
              </p:ext>
            </p:extLst>
          </p:nvPr>
        </p:nvGraphicFramePr>
        <p:xfrm>
          <a:off x="1024938" y="210232"/>
          <a:ext cx="8611432" cy="6589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4938" y="210232"/>
                        <a:ext cx="8611432" cy="6589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0067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913347"/>
              </p:ext>
            </p:extLst>
          </p:nvPr>
        </p:nvGraphicFramePr>
        <p:xfrm>
          <a:off x="0" y="3176096"/>
          <a:ext cx="4577634" cy="3310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176096"/>
                        <a:ext cx="4577634" cy="3310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210186"/>
              </p:ext>
            </p:extLst>
          </p:nvPr>
        </p:nvGraphicFramePr>
        <p:xfrm>
          <a:off x="3780182" y="3176096"/>
          <a:ext cx="4846941" cy="3310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0182" y="3176096"/>
                        <a:ext cx="4846941" cy="3310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9195"/>
              </p:ext>
            </p:extLst>
          </p:nvPr>
        </p:nvGraphicFramePr>
        <p:xfrm>
          <a:off x="7904313" y="3176096"/>
          <a:ext cx="4859382" cy="3308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4313" y="3176096"/>
                        <a:ext cx="4859382" cy="3308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9074" y="316241"/>
            <a:ext cx="4444446" cy="28904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1119" y="167369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58070" y="718234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Xe-133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85824" y="1601683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Xe-135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91297" y="2661287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Xe-135m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24319" y="500329"/>
            <a:ext cx="19944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3”x3” </a:t>
            </a:r>
            <a:r>
              <a:rPr lang="en-US" dirty="0" err="1" smtClean="0"/>
              <a:t>NaI</a:t>
            </a:r>
            <a:endParaRPr lang="en-US" dirty="0" smtClean="0"/>
          </a:p>
          <a:p>
            <a:r>
              <a:rPr lang="en-US" dirty="0" smtClean="0"/>
              <a:t>10 minute spectrum</a:t>
            </a:r>
          </a:p>
          <a:p>
            <a:r>
              <a:rPr lang="en-US" dirty="0" smtClean="0"/>
              <a:t>13/09/2017 10:13 UTC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74178" y="361697"/>
            <a:ext cx="4197525" cy="2845029"/>
            <a:chOff x="91440" y="372860"/>
            <a:chExt cx="4486194" cy="28269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40" y="372860"/>
              <a:ext cx="4486194" cy="282696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88817" y="457888"/>
              <a:ext cx="21435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3”x3” </a:t>
              </a:r>
              <a:r>
                <a:rPr lang="en-US" dirty="0" err="1" smtClean="0"/>
                <a:t>NaI</a:t>
              </a:r>
              <a:endParaRPr lang="en-US" dirty="0" smtClean="0"/>
            </a:p>
            <a:p>
              <a:r>
                <a:rPr lang="en-US" dirty="0" smtClean="0"/>
                <a:t>10 minute spectrum</a:t>
              </a:r>
            </a:p>
            <a:p>
              <a:r>
                <a:rPr lang="en-US" dirty="0" smtClean="0"/>
                <a:t>12/09/2017 – 08:33 UTC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6463" y="1724558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X-rays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1520" y="842637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Xe-133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62576" y="1827587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Xe-135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29129" y="2226254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Xe-135m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3645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atmospheric dispersion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677" y="1148317"/>
            <a:ext cx="7072924" cy="5092126"/>
          </a:xfrm>
        </p:spPr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HPGe</a:t>
            </a:r>
            <a:r>
              <a:rPr lang="en-US" dirty="0" smtClean="0"/>
              <a:t> stack emission data (15’): </a:t>
            </a:r>
            <a:r>
              <a:rPr lang="en-US" dirty="0" err="1" smtClean="0"/>
              <a:t>radioxenon</a:t>
            </a:r>
            <a:r>
              <a:rPr lang="en-US" dirty="0" smtClean="0"/>
              <a:t> release rate (</a:t>
            </a:r>
            <a:r>
              <a:rPr lang="en-US" dirty="0" err="1" smtClean="0"/>
              <a:t>Bq</a:t>
            </a:r>
            <a:r>
              <a:rPr lang="en-US" dirty="0" smtClean="0"/>
              <a:t>/h)</a:t>
            </a:r>
          </a:p>
          <a:p>
            <a:r>
              <a:rPr lang="en-US" dirty="0" smtClean="0"/>
              <a:t>Performed at 10’ intervals </a:t>
            </a:r>
          </a:p>
          <a:p>
            <a:pPr lvl="1"/>
            <a:r>
              <a:rPr lang="en-US" sz="1800" dirty="0"/>
              <a:t>M</a:t>
            </a:r>
            <a:r>
              <a:rPr lang="en-US" sz="1800" dirty="0" smtClean="0"/>
              <a:t>easurement data</a:t>
            </a:r>
          </a:p>
          <a:p>
            <a:pPr lvl="1"/>
            <a:r>
              <a:rPr lang="en-US" sz="1800" dirty="0"/>
              <a:t>M</a:t>
            </a:r>
            <a:r>
              <a:rPr lang="en-US" sz="1800" dirty="0" smtClean="0"/>
              <a:t>eteorological data from met-tower: wind direction, wind speed, temperature and atmospheric stability</a:t>
            </a:r>
          </a:p>
          <a:p>
            <a:r>
              <a:rPr lang="en-US" dirty="0" smtClean="0"/>
              <a:t>Use of Bi-Gaussian ADM developed at SCK•CEN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sz="1800" dirty="0" smtClean="0"/>
              <a:t>Use of momentum plume rise from stack  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alculations at exact detector locations 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alculation of effective dose from external gamma radiation based on finite plume geometry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onversion of effective dose towards ambient dose rate as measured by TELERAD stations based on ICRP74 and ICRP116</a:t>
            </a:r>
          </a:p>
          <a:p>
            <a:endParaRPr lang="en-US" dirty="0"/>
          </a:p>
        </p:txBody>
      </p:sp>
      <p:sp>
        <p:nvSpPr>
          <p:cNvPr id="11" name="Can 10"/>
          <p:cNvSpPr/>
          <p:nvPr/>
        </p:nvSpPr>
        <p:spPr bwMode="auto">
          <a:xfrm>
            <a:off x="207296" y="2323932"/>
            <a:ext cx="357521" cy="2401556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7"/>
          <a:stretch/>
        </p:blipFill>
        <p:spPr>
          <a:xfrm>
            <a:off x="1317401" y="3802897"/>
            <a:ext cx="3730836" cy="2676313"/>
          </a:xfrm>
          <a:prstGeom prst="rect">
            <a:avLst/>
          </a:prstGeom>
        </p:spPr>
      </p:pic>
      <p:sp>
        <p:nvSpPr>
          <p:cNvPr id="24" name="Can 23"/>
          <p:cNvSpPr/>
          <p:nvPr/>
        </p:nvSpPr>
        <p:spPr bwMode="auto">
          <a:xfrm>
            <a:off x="4057633" y="3146875"/>
            <a:ext cx="120581" cy="221064"/>
          </a:xfrm>
          <a:prstGeom prst="can">
            <a:avLst/>
          </a:prstGeom>
          <a:solidFill>
            <a:schemeClr val="bg2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133" y="4809378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 rot="3736968">
            <a:off x="2292014" y="1911225"/>
            <a:ext cx="2340528" cy="210044"/>
          </a:xfrm>
          <a:custGeom>
            <a:avLst/>
            <a:gdLst>
              <a:gd name="connsiteX0" fmla="*/ 0 w 2038524"/>
              <a:gd name="connsiteY0" fmla="*/ 302088 h 396301"/>
              <a:gd name="connsiteX1" fmla="*/ 151002 w 2038524"/>
              <a:gd name="connsiteY1" fmla="*/ 84 h 396301"/>
              <a:gd name="connsiteX2" fmla="*/ 302003 w 2038524"/>
              <a:gd name="connsiteY2" fmla="*/ 327255 h 396301"/>
              <a:gd name="connsiteX3" fmla="*/ 478172 w 2038524"/>
              <a:gd name="connsiteY3" fmla="*/ 33640 h 396301"/>
              <a:gd name="connsiteX4" fmla="*/ 620785 w 2038524"/>
              <a:gd name="connsiteY4" fmla="*/ 344033 h 396301"/>
              <a:gd name="connsiteX5" fmla="*/ 805343 w 2038524"/>
              <a:gd name="connsiteY5" fmla="*/ 58807 h 396301"/>
              <a:gd name="connsiteX6" fmla="*/ 973123 w 2038524"/>
              <a:gd name="connsiteY6" fmla="*/ 360811 h 396301"/>
              <a:gd name="connsiteX7" fmla="*/ 1166069 w 2038524"/>
              <a:gd name="connsiteY7" fmla="*/ 83974 h 396301"/>
              <a:gd name="connsiteX8" fmla="*/ 1308682 w 2038524"/>
              <a:gd name="connsiteY8" fmla="*/ 369200 h 396301"/>
              <a:gd name="connsiteX9" fmla="*/ 1484851 w 2038524"/>
              <a:gd name="connsiteY9" fmla="*/ 134308 h 396301"/>
              <a:gd name="connsiteX10" fmla="*/ 1593908 w 2038524"/>
              <a:gd name="connsiteY10" fmla="*/ 377589 h 396301"/>
              <a:gd name="connsiteX11" fmla="*/ 1778466 w 2038524"/>
              <a:gd name="connsiteY11" fmla="*/ 159475 h 396301"/>
              <a:gd name="connsiteX12" fmla="*/ 1895912 w 2038524"/>
              <a:gd name="connsiteY12" fmla="*/ 394367 h 396301"/>
              <a:gd name="connsiteX13" fmla="*/ 2038524 w 2038524"/>
              <a:gd name="connsiteY13" fmla="*/ 251754 h 39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8524" h="396301">
                <a:moveTo>
                  <a:pt x="0" y="302088"/>
                </a:moveTo>
                <a:cubicBezTo>
                  <a:pt x="50334" y="148988"/>
                  <a:pt x="100668" y="-4111"/>
                  <a:pt x="151002" y="84"/>
                </a:cubicBezTo>
                <a:cubicBezTo>
                  <a:pt x="201336" y="4279"/>
                  <a:pt x="247475" y="321662"/>
                  <a:pt x="302003" y="327255"/>
                </a:cubicBezTo>
                <a:cubicBezTo>
                  <a:pt x="356531" y="332848"/>
                  <a:pt x="425042" y="30844"/>
                  <a:pt x="478172" y="33640"/>
                </a:cubicBezTo>
                <a:cubicBezTo>
                  <a:pt x="531302" y="36436"/>
                  <a:pt x="566257" y="339839"/>
                  <a:pt x="620785" y="344033"/>
                </a:cubicBezTo>
                <a:cubicBezTo>
                  <a:pt x="675313" y="348227"/>
                  <a:pt x="746620" y="56011"/>
                  <a:pt x="805343" y="58807"/>
                </a:cubicBezTo>
                <a:cubicBezTo>
                  <a:pt x="864066" y="61603"/>
                  <a:pt x="913002" y="356616"/>
                  <a:pt x="973123" y="360811"/>
                </a:cubicBezTo>
                <a:cubicBezTo>
                  <a:pt x="1033244" y="365006"/>
                  <a:pt x="1110143" y="82576"/>
                  <a:pt x="1166069" y="83974"/>
                </a:cubicBezTo>
                <a:cubicBezTo>
                  <a:pt x="1221996" y="85372"/>
                  <a:pt x="1255552" y="360811"/>
                  <a:pt x="1308682" y="369200"/>
                </a:cubicBezTo>
                <a:cubicBezTo>
                  <a:pt x="1361812" y="377589"/>
                  <a:pt x="1437313" y="132910"/>
                  <a:pt x="1484851" y="134308"/>
                </a:cubicBezTo>
                <a:cubicBezTo>
                  <a:pt x="1532389" y="135706"/>
                  <a:pt x="1544972" y="373395"/>
                  <a:pt x="1593908" y="377589"/>
                </a:cubicBezTo>
                <a:cubicBezTo>
                  <a:pt x="1642844" y="381784"/>
                  <a:pt x="1728132" y="156679"/>
                  <a:pt x="1778466" y="159475"/>
                </a:cubicBezTo>
                <a:cubicBezTo>
                  <a:pt x="1828800" y="162271"/>
                  <a:pt x="1852569" y="378987"/>
                  <a:pt x="1895912" y="394367"/>
                </a:cubicBezTo>
                <a:cubicBezTo>
                  <a:pt x="1939255" y="409747"/>
                  <a:pt x="1988889" y="330750"/>
                  <a:pt x="2038524" y="251754"/>
                </a:cubicBezTo>
              </a:path>
            </a:pathLst>
          </a:cu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 rot="5777928">
            <a:off x="3574694" y="2248340"/>
            <a:ext cx="1415858" cy="142606"/>
          </a:xfrm>
          <a:custGeom>
            <a:avLst/>
            <a:gdLst>
              <a:gd name="connsiteX0" fmla="*/ 0 w 2038524"/>
              <a:gd name="connsiteY0" fmla="*/ 302088 h 396301"/>
              <a:gd name="connsiteX1" fmla="*/ 151002 w 2038524"/>
              <a:gd name="connsiteY1" fmla="*/ 84 h 396301"/>
              <a:gd name="connsiteX2" fmla="*/ 302003 w 2038524"/>
              <a:gd name="connsiteY2" fmla="*/ 327255 h 396301"/>
              <a:gd name="connsiteX3" fmla="*/ 478172 w 2038524"/>
              <a:gd name="connsiteY3" fmla="*/ 33640 h 396301"/>
              <a:gd name="connsiteX4" fmla="*/ 620785 w 2038524"/>
              <a:gd name="connsiteY4" fmla="*/ 344033 h 396301"/>
              <a:gd name="connsiteX5" fmla="*/ 805343 w 2038524"/>
              <a:gd name="connsiteY5" fmla="*/ 58807 h 396301"/>
              <a:gd name="connsiteX6" fmla="*/ 973123 w 2038524"/>
              <a:gd name="connsiteY6" fmla="*/ 360811 h 396301"/>
              <a:gd name="connsiteX7" fmla="*/ 1166069 w 2038524"/>
              <a:gd name="connsiteY7" fmla="*/ 83974 h 396301"/>
              <a:gd name="connsiteX8" fmla="*/ 1308682 w 2038524"/>
              <a:gd name="connsiteY8" fmla="*/ 369200 h 396301"/>
              <a:gd name="connsiteX9" fmla="*/ 1484851 w 2038524"/>
              <a:gd name="connsiteY9" fmla="*/ 134308 h 396301"/>
              <a:gd name="connsiteX10" fmla="*/ 1593908 w 2038524"/>
              <a:gd name="connsiteY10" fmla="*/ 377589 h 396301"/>
              <a:gd name="connsiteX11" fmla="*/ 1778466 w 2038524"/>
              <a:gd name="connsiteY11" fmla="*/ 159475 h 396301"/>
              <a:gd name="connsiteX12" fmla="*/ 1895912 w 2038524"/>
              <a:gd name="connsiteY12" fmla="*/ 394367 h 396301"/>
              <a:gd name="connsiteX13" fmla="*/ 2038524 w 2038524"/>
              <a:gd name="connsiteY13" fmla="*/ 251754 h 39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8524" h="396301">
                <a:moveTo>
                  <a:pt x="0" y="302088"/>
                </a:moveTo>
                <a:cubicBezTo>
                  <a:pt x="50334" y="148988"/>
                  <a:pt x="100668" y="-4111"/>
                  <a:pt x="151002" y="84"/>
                </a:cubicBezTo>
                <a:cubicBezTo>
                  <a:pt x="201336" y="4279"/>
                  <a:pt x="247475" y="321662"/>
                  <a:pt x="302003" y="327255"/>
                </a:cubicBezTo>
                <a:cubicBezTo>
                  <a:pt x="356531" y="332848"/>
                  <a:pt x="425042" y="30844"/>
                  <a:pt x="478172" y="33640"/>
                </a:cubicBezTo>
                <a:cubicBezTo>
                  <a:pt x="531302" y="36436"/>
                  <a:pt x="566257" y="339839"/>
                  <a:pt x="620785" y="344033"/>
                </a:cubicBezTo>
                <a:cubicBezTo>
                  <a:pt x="675313" y="348227"/>
                  <a:pt x="746620" y="56011"/>
                  <a:pt x="805343" y="58807"/>
                </a:cubicBezTo>
                <a:cubicBezTo>
                  <a:pt x="864066" y="61603"/>
                  <a:pt x="913002" y="356616"/>
                  <a:pt x="973123" y="360811"/>
                </a:cubicBezTo>
                <a:cubicBezTo>
                  <a:pt x="1033244" y="365006"/>
                  <a:pt x="1110143" y="82576"/>
                  <a:pt x="1166069" y="83974"/>
                </a:cubicBezTo>
                <a:cubicBezTo>
                  <a:pt x="1221996" y="85372"/>
                  <a:pt x="1255552" y="360811"/>
                  <a:pt x="1308682" y="369200"/>
                </a:cubicBezTo>
                <a:cubicBezTo>
                  <a:pt x="1361812" y="377589"/>
                  <a:pt x="1437313" y="132910"/>
                  <a:pt x="1484851" y="134308"/>
                </a:cubicBezTo>
                <a:cubicBezTo>
                  <a:pt x="1532389" y="135706"/>
                  <a:pt x="1544972" y="373395"/>
                  <a:pt x="1593908" y="377589"/>
                </a:cubicBezTo>
                <a:cubicBezTo>
                  <a:pt x="1642844" y="381784"/>
                  <a:pt x="1728132" y="156679"/>
                  <a:pt x="1778466" y="159475"/>
                </a:cubicBezTo>
                <a:cubicBezTo>
                  <a:pt x="1828800" y="162271"/>
                  <a:pt x="1852569" y="378987"/>
                  <a:pt x="1895912" y="394367"/>
                </a:cubicBezTo>
                <a:cubicBezTo>
                  <a:pt x="1939255" y="409747"/>
                  <a:pt x="1988889" y="330750"/>
                  <a:pt x="2038524" y="251754"/>
                </a:cubicBezTo>
              </a:path>
            </a:pathLst>
          </a:cu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9450" y="3366431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 bwMode="auto">
          <a:xfrm>
            <a:off x="386057" y="4725488"/>
            <a:ext cx="432662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64817" y="2399251"/>
            <a:ext cx="1960269" cy="2063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18"/>
          <p:cNvSpPr/>
          <p:nvPr/>
        </p:nvSpPr>
        <p:spPr bwMode="auto">
          <a:xfrm>
            <a:off x="310393" y="385894"/>
            <a:ext cx="4462943" cy="1937856"/>
          </a:xfrm>
          <a:custGeom>
            <a:avLst/>
            <a:gdLst>
              <a:gd name="connsiteX0" fmla="*/ 0 w 4462943"/>
              <a:gd name="connsiteY0" fmla="*/ 1937856 h 1937856"/>
              <a:gd name="connsiteX1" fmla="*/ 8389 w 4462943"/>
              <a:gd name="connsiteY1" fmla="*/ 1895912 h 1937856"/>
              <a:gd name="connsiteX2" fmla="*/ 25167 w 4462943"/>
              <a:gd name="connsiteY2" fmla="*/ 1761688 h 1937856"/>
              <a:gd name="connsiteX3" fmla="*/ 33556 w 4462943"/>
              <a:gd name="connsiteY3" fmla="*/ 1728132 h 1937856"/>
              <a:gd name="connsiteX4" fmla="*/ 50334 w 4462943"/>
              <a:gd name="connsiteY4" fmla="*/ 1702965 h 1937856"/>
              <a:gd name="connsiteX5" fmla="*/ 67112 w 4462943"/>
              <a:gd name="connsiteY5" fmla="*/ 1635853 h 1937856"/>
              <a:gd name="connsiteX6" fmla="*/ 75501 w 4462943"/>
              <a:gd name="connsiteY6" fmla="*/ 1602297 h 1937856"/>
              <a:gd name="connsiteX7" fmla="*/ 100668 w 4462943"/>
              <a:gd name="connsiteY7" fmla="*/ 1577130 h 1937856"/>
              <a:gd name="connsiteX8" fmla="*/ 134224 w 4462943"/>
              <a:gd name="connsiteY8" fmla="*/ 1535185 h 1937856"/>
              <a:gd name="connsiteX9" fmla="*/ 184557 w 4462943"/>
              <a:gd name="connsiteY9" fmla="*/ 1484851 h 1937856"/>
              <a:gd name="connsiteX10" fmla="*/ 234891 w 4462943"/>
              <a:gd name="connsiteY10" fmla="*/ 1442906 h 1937856"/>
              <a:gd name="connsiteX11" fmla="*/ 251669 w 4462943"/>
              <a:gd name="connsiteY11" fmla="*/ 1417739 h 1937856"/>
              <a:gd name="connsiteX12" fmla="*/ 302003 w 4462943"/>
              <a:gd name="connsiteY12" fmla="*/ 1367405 h 1937856"/>
              <a:gd name="connsiteX13" fmla="*/ 318781 w 4462943"/>
              <a:gd name="connsiteY13" fmla="*/ 1342238 h 1937856"/>
              <a:gd name="connsiteX14" fmla="*/ 343948 w 4462943"/>
              <a:gd name="connsiteY14" fmla="*/ 1325460 h 1937856"/>
              <a:gd name="connsiteX15" fmla="*/ 394282 w 4462943"/>
              <a:gd name="connsiteY15" fmla="*/ 1275126 h 1937856"/>
              <a:gd name="connsiteX16" fmla="*/ 469783 w 4462943"/>
              <a:gd name="connsiteY16" fmla="*/ 1241570 h 1937856"/>
              <a:gd name="connsiteX17" fmla="*/ 528506 w 4462943"/>
              <a:gd name="connsiteY17" fmla="*/ 1208014 h 1937856"/>
              <a:gd name="connsiteX18" fmla="*/ 553673 w 4462943"/>
              <a:gd name="connsiteY18" fmla="*/ 1182847 h 1937856"/>
              <a:gd name="connsiteX19" fmla="*/ 578840 w 4462943"/>
              <a:gd name="connsiteY19" fmla="*/ 1166069 h 1937856"/>
              <a:gd name="connsiteX20" fmla="*/ 612396 w 4462943"/>
              <a:gd name="connsiteY20" fmla="*/ 1140902 h 1937856"/>
              <a:gd name="connsiteX21" fmla="*/ 637563 w 4462943"/>
              <a:gd name="connsiteY21" fmla="*/ 1115735 h 1937856"/>
              <a:gd name="connsiteX22" fmla="*/ 687897 w 4462943"/>
              <a:gd name="connsiteY22" fmla="*/ 1098957 h 1937856"/>
              <a:gd name="connsiteX23" fmla="*/ 713064 w 4462943"/>
              <a:gd name="connsiteY23" fmla="*/ 1090568 h 1937856"/>
              <a:gd name="connsiteX24" fmla="*/ 738231 w 4462943"/>
              <a:gd name="connsiteY24" fmla="*/ 1073790 h 1937856"/>
              <a:gd name="connsiteX25" fmla="*/ 813732 w 4462943"/>
              <a:gd name="connsiteY25" fmla="*/ 1057012 h 1937856"/>
              <a:gd name="connsiteX26" fmla="*/ 864066 w 4462943"/>
              <a:gd name="connsiteY26" fmla="*/ 1023456 h 1937856"/>
              <a:gd name="connsiteX27" fmla="*/ 939567 w 4462943"/>
              <a:gd name="connsiteY27" fmla="*/ 998289 h 1937856"/>
              <a:gd name="connsiteX28" fmla="*/ 964734 w 4462943"/>
              <a:gd name="connsiteY28" fmla="*/ 989900 h 1937856"/>
              <a:gd name="connsiteX29" fmla="*/ 1023457 w 4462943"/>
              <a:gd name="connsiteY29" fmla="*/ 964734 h 1937856"/>
              <a:gd name="connsiteX30" fmla="*/ 1073790 w 4462943"/>
              <a:gd name="connsiteY30" fmla="*/ 939567 h 1937856"/>
              <a:gd name="connsiteX31" fmla="*/ 1132513 w 4462943"/>
              <a:gd name="connsiteY31" fmla="*/ 906011 h 1937856"/>
              <a:gd name="connsiteX32" fmla="*/ 1182847 w 4462943"/>
              <a:gd name="connsiteY32" fmla="*/ 889233 h 1937856"/>
              <a:gd name="connsiteX33" fmla="*/ 1216403 w 4462943"/>
              <a:gd name="connsiteY33" fmla="*/ 872455 h 1937856"/>
              <a:gd name="connsiteX34" fmla="*/ 1241570 w 4462943"/>
              <a:gd name="connsiteY34" fmla="*/ 864066 h 1937856"/>
              <a:gd name="connsiteX35" fmla="*/ 1266737 w 4462943"/>
              <a:gd name="connsiteY35" fmla="*/ 847288 h 1937856"/>
              <a:gd name="connsiteX36" fmla="*/ 1300293 w 4462943"/>
              <a:gd name="connsiteY36" fmla="*/ 838899 h 1937856"/>
              <a:gd name="connsiteX37" fmla="*/ 1342238 w 4462943"/>
              <a:gd name="connsiteY37" fmla="*/ 822121 h 1937856"/>
              <a:gd name="connsiteX38" fmla="*/ 1375794 w 4462943"/>
              <a:gd name="connsiteY38" fmla="*/ 813732 h 1937856"/>
              <a:gd name="connsiteX39" fmla="*/ 1409350 w 4462943"/>
              <a:gd name="connsiteY39" fmla="*/ 796954 h 1937856"/>
              <a:gd name="connsiteX40" fmla="*/ 1585519 w 4462943"/>
              <a:gd name="connsiteY40" fmla="*/ 746620 h 1937856"/>
              <a:gd name="connsiteX41" fmla="*/ 1610686 w 4462943"/>
              <a:gd name="connsiteY41" fmla="*/ 738231 h 1937856"/>
              <a:gd name="connsiteX42" fmla="*/ 1686187 w 4462943"/>
              <a:gd name="connsiteY42" fmla="*/ 721453 h 1937856"/>
              <a:gd name="connsiteX43" fmla="*/ 1711354 w 4462943"/>
              <a:gd name="connsiteY43" fmla="*/ 713064 h 1937856"/>
              <a:gd name="connsiteX44" fmla="*/ 1753299 w 4462943"/>
              <a:gd name="connsiteY44" fmla="*/ 704675 h 1937856"/>
              <a:gd name="connsiteX45" fmla="*/ 1778466 w 4462943"/>
              <a:gd name="connsiteY45" fmla="*/ 687897 h 1937856"/>
              <a:gd name="connsiteX46" fmla="*/ 1862356 w 4462943"/>
              <a:gd name="connsiteY46" fmla="*/ 662730 h 1937856"/>
              <a:gd name="connsiteX47" fmla="*/ 1912690 w 4462943"/>
              <a:gd name="connsiteY47" fmla="*/ 629174 h 1937856"/>
              <a:gd name="connsiteX48" fmla="*/ 1971413 w 4462943"/>
              <a:gd name="connsiteY48" fmla="*/ 612396 h 1937856"/>
              <a:gd name="connsiteX49" fmla="*/ 1996579 w 4462943"/>
              <a:gd name="connsiteY49" fmla="*/ 595618 h 1937856"/>
              <a:gd name="connsiteX50" fmla="*/ 2055302 w 4462943"/>
              <a:gd name="connsiteY50" fmla="*/ 578840 h 1937856"/>
              <a:gd name="connsiteX51" fmla="*/ 2080469 w 4462943"/>
              <a:gd name="connsiteY51" fmla="*/ 562062 h 1937856"/>
              <a:gd name="connsiteX52" fmla="*/ 2122414 w 4462943"/>
              <a:gd name="connsiteY52" fmla="*/ 553673 h 1937856"/>
              <a:gd name="connsiteX53" fmla="*/ 2147581 w 4462943"/>
              <a:gd name="connsiteY53" fmla="*/ 545284 h 1937856"/>
              <a:gd name="connsiteX54" fmla="*/ 2197915 w 4462943"/>
              <a:gd name="connsiteY54" fmla="*/ 536895 h 1937856"/>
              <a:gd name="connsiteX55" fmla="*/ 2265027 w 4462943"/>
              <a:gd name="connsiteY55" fmla="*/ 520117 h 1937856"/>
              <a:gd name="connsiteX56" fmla="*/ 2290194 w 4462943"/>
              <a:gd name="connsiteY56" fmla="*/ 511728 h 1937856"/>
              <a:gd name="connsiteX57" fmla="*/ 2332139 w 4462943"/>
              <a:gd name="connsiteY57" fmla="*/ 503339 h 1937856"/>
              <a:gd name="connsiteX58" fmla="*/ 2357306 w 4462943"/>
              <a:gd name="connsiteY58" fmla="*/ 494950 h 1937856"/>
              <a:gd name="connsiteX59" fmla="*/ 2390862 w 4462943"/>
              <a:gd name="connsiteY59" fmla="*/ 486561 h 1937856"/>
              <a:gd name="connsiteX60" fmla="*/ 2416029 w 4462943"/>
              <a:gd name="connsiteY60" fmla="*/ 478172 h 1937856"/>
              <a:gd name="connsiteX61" fmla="*/ 2457974 w 4462943"/>
              <a:gd name="connsiteY61" fmla="*/ 469783 h 1937856"/>
              <a:gd name="connsiteX62" fmla="*/ 2491530 w 4462943"/>
              <a:gd name="connsiteY62" fmla="*/ 453005 h 1937856"/>
              <a:gd name="connsiteX63" fmla="*/ 2533475 w 4462943"/>
              <a:gd name="connsiteY63" fmla="*/ 444616 h 1937856"/>
              <a:gd name="connsiteX64" fmla="*/ 2567031 w 4462943"/>
              <a:gd name="connsiteY64" fmla="*/ 436227 h 1937856"/>
              <a:gd name="connsiteX65" fmla="*/ 2592198 w 4462943"/>
              <a:gd name="connsiteY65" fmla="*/ 419449 h 1937856"/>
              <a:gd name="connsiteX66" fmla="*/ 2726422 w 4462943"/>
              <a:gd name="connsiteY66" fmla="*/ 394282 h 1937856"/>
              <a:gd name="connsiteX67" fmla="*/ 2793534 w 4462943"/>
              <a:gd name="connsiteY67" fmla="*/ 369115 h 1937856"/>
              <a:gd name="connsiteX68" fmla="*/ 2994869 w 4462943"/>
              <a:gd name="connsiteY68" fmla="*/ 335559 h 1937856"/>
              <a:gd name="connsiteX69" fmla="*/ 3045203 w 4462943"/>
              <a:gd name="connsiteY69" fmla="*/ 318781 h 1937856"/>
              <a:gd name="connsiteX70" fmla="*/ 3154260 w 4462943"/>
              <a:gd name="connsiteY70" fmla="*/ 285225 h 1937856"/>
              <a:gd name="connsiteX71" fmla="*/ 3212983 w 4462943"/>
              <a:gd name="connsiteY71" fmla="*/ 260058 h 1937856"/>
              <a:gd name="connsiteX72" fmla="*/ 3271706 w 4462943"/>
              <a:gd name="connsiteY72" fmla="*/ 243280 h 1937856"/>
              <a:gd name="connsiteX73" fmla="*/ 3347207 w 4462943"/>
              <a:gd name="connsiteY73" fmla="*/ 226502 h 1937856"/>
              <a:gd name="connsiteX74" fmla="*/ 3372374 w 4462943"/>
              <a:gd name="connsiteY74" fmla="*/ 209724 h 1937856"/>
              <a:gd name="connsiteX75" fmla="*/ 3405930 w 4462943"/>
              <a:gd name="connsiteY75" fmla="*/ 201335 h 1937856"/>
              <a:gd name="connsiteX76" fmla="*/ 3489820 w 4462943"/>
              <a:gd name="connsiteY76" fmla="*/ 184557 h 1937856"/>
              <a:gd name="connsiteX77" fmla="*/ 3514987 w 4462943"/>
              <a:gd name="connsiteY77" fmla="*/ 167779 h 1937856"/>
              <a:gd name="connsiteX78" fmla="*/ 3733101 w 4462943"/>
              <a:gd name="connsiteY78" fmla="*/ 134223 h 1937856"/>
              <a:gd name="connsiteX79" fmla="*/ 3825379 w 4462943"/>
              <a:gd name="connsiteY79" fmla="*/ 117445 h 1937856"/>
              <a:gd name="connsiteX80" fmla="*/ 3850546 w 4462943"/>
              <a:gd name="connsiteY80" fmla="*/ 109056 h 1937856"/>
              <a:gd name="connsiteX81" fmla="*/ 3917658 w 4462943"/>
              <a:gd name="connsiteY81" fmla="*/ 92278 h 1937856"/>
              <a:gd name="connsiteX82" fmla="*/ 3951214 w 4462943"/>
              <a:gd name="connsiteY82" fmla="*/ 75500 h 1937856"/>
              <a:gd name="connsiteX83" fmla="*/ 4026715 w 4462943"/>
              <a:gd name="connsiteY83" fmla="*/ 67112 h 1937856"/>
              <a:gd name="connsiteX84" fmla="*/ 4093827 w 4462943"/>
              <a:gd name="connsiteY84" fmla="*/ 58723 h 1937856"/>
              <a:gd name="connsiteX85" fmla="*/ 4127383 w 4462943"/>
              <a:gd name="connsiteY85" fmla="*/ 50334 h 1937856"/>
              <a:gd name="connsiteX86" fmla="*/ 4278385 w 4462943"/>
              <a:gd name="connsiteY86" fmla="*/ 41945 h 1937856"/>
              <a:gd name="connsiteX87" fmla="*/ 4362275 w 4462943"/>
              <a:gd name="connsiteY87" fmla="*/ 16778 h 1937856"/>
              <a:gd name="connsiteX88" fmla="*/ 4387442 w 4462943"/>
              <a:gd name="connsiteY88" fmla="*/ 8389 h 1937856"/>
              <a:gd name="connsiteX89" fmla="*/ 4462943 w 4462943"/>
              <a:gd name="connsiteY89" fmla="*/ 0 h 19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462943" h="1937856">
                <a:moveTo>
                  <a:pt x="0" y="1937856"/>
                </a:moveTo>
                <a:cubicBezTo>
                  <a:pt x="2796" y="1923875"/>
                  <a:pt x="6620" y="1910060"/>
                  <a:pt x="8389" y="1895912"/>
                </a:cubicBezTo>
                <a:cubicBezTo>
                  <a:pt x="21896" y="1787859"/>
                  <a:pt x="8954" y="1834646"/>
                  <a:pt x="25167" y="1761688"/>
                </a:cubicBezTo>
                <a:cubicBezTo>
                  <a:pt x="27668" y="1750433"/>
                  <a:pt x="29014" y="1738729"/>
                  <a:pt x="33556" y="1728132"/>
                </a:cubicBezTo>
                <a:cubicBezTo>
                  <a:pt x="37528" y="1718865"/>
                  <a:pt x="44741" y="1711354"/>
                  <a:pt x="50334" y="1702965"/>
                </a:cubicBezTo>
                <a:cubicBezTo>
                  <a:pt x="67390" y="1617687"/>
                  <a:pt x="49915" y="1696043"/>
                  <a:pt x="67112" y="1635853"/>
                </a:cubicBezTo>
                <a:cubicBezTo>
                  <a:pt x="70279" y="1624767"/>
                  <a:pt x="69781" y="1612307"/>
                  <a:pt x="75501" y="1602297"/>
                </a:cubicBezTo>
                <a:cubicBezTo>
                  <a:pt x="81387" y="1591996"/>
                  <a:pt x="92279" y="1585519"/>
                  <a:pt x="100668" y="1577130"/>
                </a:cubicBezTo>
                <a:cubicBezTo>
                  <a:pt x="115248" y="1533389"/>
                  <a:pt x="98276" y="1567140"/>
                  <a:pt x="134224" y="1535185"/>
                </a:cubicBezTo>
                <a:cubicBezTo>
                  <a:pt x="151958" y="1519421"/>
                  <a:pt x="164815" y="1498013"/>
                  <a:pt x="184557" y="1484851"/>
                </a:cubicBezTo>
                <a:cubicBezTo>
                  <a:pt x="209303" y="1468354"/>
                  <a:pt x="214706" y="1467128"/>
                  <a:pt x="234891" y="1442906"/>
                </a:cubicBezTo>
                <a:cubicBezTo>
                  <a:pt x="241346" y="1435161"/>
                  <a:pt x="244971" y="1425275"/>
                  <a:pt x="251669" y="1417739"/>
                </a:cubicBezTo>
                <a:cubicBezTo>
                  <a:pt x="267433" y="1400005"/>
                  <a:pt x="288841" y="1387148"/>
                  <a:pt x="302003" y="1367405"/>
                </a:cubicBezTo>
                <a:cubicBezTo>
                  <a:pt x="307596" y="1359016"/>
                  <a:pt x="311652" y="1349367"/>
                  <a:pt x="318781" y="1342238"/>
                </a:cubicBezTo>
                <a:cubicBezTo>
                  <a:pt x="325910" y="1335109"/>
                  <a:pt x="336412" y="1332158"/>
                  <a:pt x="343948" y="1325460"/>
                </a:cubicBezTo>
                <a:cubicBezTo>
                  <a:pt x="361682" y="1309696"/>
                  <a:pt x="371772" y="1282629"/>
                  <a:pt x="394282" y="1275126"/>
                </a:cubicBezTo>
                <a:cubicBezTo>
                  <a:pt x="482164" y="1245832"/>
                  <a:pt x="413948" y="1273476"/>
                  <a:pt x="469783" y="1241570"/>
                </a:cubicBezTo>
                <a:cubicBezTo>
                  <a:pt x="495890" y="1226652"/>
                  <a:pt x="506209" y="1226594"/>
                  <a:pt x="528506" y="1208014"/>
                </a:cubicBezTo>
                <a:cubicBezTo>
                  <a:pt x="537620" y="1200419"/>
                  <a:pt x="544559" y="1190442"/>
                  <a:pt x="553673" y="1182847"/>
                </a:cubicBezTo>
                <a:cubicBezTo>
                  <a:pt x="561418" y="1176392"/>
                  <a:pt x="570636" y="1171929"/>
                  <a:pt x="578840" y="1166069"/>
                </a:cubicBezTo>
                <a:cubicBezTo>
                  <a:pt x="590217" y="1157942"/>
                  <a:pt x="601780" y="1150001"/>
                  <a:pt x="612396" y="1140902"/>
                </a:cubicBezTo>
                <a:cubicBezTo>
                  <a:pt x="621404" y="1133181"/>
                  <a:pt x="627192" y="1121497"/>
                  <a:pt x="637563" y="1115735"/>
                </a:cubicBezTo>
                <a:cubicBezTo>
                  <a:pt x="653023" y="1107146"/>
                  <a:pt x="671119" y="1104550"/>
                  <a:pt x="687897" y="1098957"/>
                </a:cubicBezTo>
                <a:cubicBezTo>
                  <a:pt x="696286" y="1096161"/>
                  <a:pt x="705706" y="1095473"/>
                  <a:pt x="713064" y="1090568"/>
                </a:cubicBezTo>
                <a:cubicBezTo>
                  <a:pt x="721453" y="1084975"/>
                  <a:pt x="728964" y="1077762"/>
                  <a:pt x="738231" y="1073790"/>
                </a:cubicBezTo>
                <a:cubicBezTo>
                  <a:pt x="748597" y="1069347"/>
                  <a:pt x="806267" y="1058505"/>
                  <a:pt x="813732" y="1057012"/>
                </a:cubicBezTo>
                <a:cubicBezTo>
                  <a:pt x="830510" y="1045827"/>
                  <a:pt x="844936" y="1029833"/>
                  <a:pt x="864066" y="1023456"/>
                </a:cubicBezTo>
                <a:lnTo>
                  <a:pt x="939567" y="998289"/>
                </a:lnTo>
                <a:cubicBezTo>
                  <a:pt x="947956" y="995493"/>
                  <a:pt x="957376" y="994805"/>
                  <a:pt x="964734" y="989900"/>
                </a:cubicBezTo>
                <a:cubicBezTo>
                  <a:pt x="999494" y="966728"/>
                  <a:pt x="980120" y="975568"/>
                  <a:pt x="1023457" y="964734"/>
                </a:cubicBezTo>
                <a:cubicBezTo>
                  <a:pt x="1095584" y="916650"/>
                  <a:pt x="1004327" y="974299"/>
                  <a:pt x="1073790" y="939567"/>
                </a:cubicBezTo>
                <a:cubicBezTo>
                  <a:pt x="1134319" y="909302"/>
                  <a:pt x="1058984" y="935423"/>
                  <a:pt x="1132513" y="906011"/>
                </a:cubicBezTo>
                <a:cubicBezTo>
                  <a:pt x="1148934" y="899443"/>
                  <a:pt x="1167029" y="897142"/>
                  <a:pt x="1182847" y="889233"/>
                </a:cubicBezTo>
                <a:cubicBezTo>
                  <a:pt x="1194032" y="883640"/>
                  <a:pt x="1204909" y="877381"/>
                  <a:pt x="1216403" y="872455"/>
                </a:cubicBezTo>
                <a:cubicBezTo>
                  <a:pt x="1224531" y="868972"/>
                  <a:pt x="1233661" y="868021"/>
                  <a:pt x="1241570" y="864066"/>
                </a:cubicBezTo>
                <a:cubicBezTo>
                  <a:pt x="1250588" y="859557"/>
                  <a:pt x="1257470" y="851260"/>
                  <a:pt x="1266737" y="847288"/>
                </a:cubicBezTo>
                <a:cubicBezTo>
                  <a:pt x="1277334" y="842746"/>
                  <a:pt x="1289355" y="842545"/>
                  <a:pt x="1300293" y="838899"/>
                </a:cubicBezTo>
                <a:cubicBezTo>
                  <a:pt x="1314579" y="834137"/>
                  <a:pt x="1327952" y="826883"/>
                  <a:pt x="1342238" y="822121"/>
                </a:cubicBezTo>
                <a:cubicBezTo>
                  <a:pt x="1353176" y="818475"/>
                  <a:pt x="1364999" y="817780"/>
                  <a:pt x="1375794" y="813732"/>
                </a:cubicBezTo>
                <a:cubicBezTo>
                  <a:pt x="1387503" y="809341"/>
                  <a:pt x="1397547" y="801085"/>
                  <a:pt x="1409350" y="796954"/>
                </a:cubicBezTo>
                <a:cubicBezTo>
                  <a:pt x="1646248" y="714040"/>
                  <a:pt x="1470517" y="775370"/>
                  <a:pt x="1585519" y="746620"/>
                </a:cubicBezTo>
                <a:cubicBezTo>
                  <a:pt x="1594098" y="744475"/>
                  <a:pt x="1602183" y="740660"/>
                  <a:pt x="1610686" y="738231"/>
                </a:cubicBezTo>
                <a:cubicBezTo>
                  <a:pt x="1670968" y="721007"/>
                  <a:pt x="1616991" y="738752"/>
                  <a:pt x="1686187" y="721453"/>
                </a:cubicBezTo>
                <a:cubicBezTo>
                  <a:pt x="1694766" y="719308"/>
                  <a:pt x="1702775" y="715209"/>
                  <a:pt x="1711354" y="713064"/>
                </a:cubicBezTo>
                <a:cubicBezTo>
                  <a:pt x="1725187" y="709606"/>
                  <a:pt x="1739317" y="707471"/>
                  <a:pt x="1753299" y="704675"/>
                </a:cubicBezTo>
                <a:cubicBezTo>
                  <a:pt x="1761688" y="699082"/>
                  <a:pt x="1769253" y="691992"/>
                  <a:pt x="1778466" y="687897"/>
                </a:cubicBezTo>
                <a:cubicBezTo>
                  <a:pt x="1804725" y="676226"/>
                  <a:pt x="1834468" y="669702"/>
                  <a:pt x="1862356" y="662730"/>
                </a:cubicBezTo>
                <a:cubicBezTo>
                  <a:pt x="1879134" y="651545"/>
                  <a:pt x="1893127" y="634065"/>
                  <a:pt x="1912690" y="629174"/>
                </a:cubicBezTo>
                <a:cubicBezTo>
                  <a:pt x="1954825" y="618640"/>
                  <a:pt x="1935308" y="624431"/>
                  <a:pt x="1971413" y="612396"/>
                </a:cubicBezTo>
                <a:cubicBezTo>
                  <a:pt x="1979802" y="606803"/>
                  <a:pt x="1987561" y="600127"/>
                  <a:pt x="1996579" y="595618"/>
                </a:cubicBezTo>
                <a:cubicBezTo>
                  <a:pt x="2008613" y="589601"/>
                  <a:pt x="2044551" y="581528"/>
                  <a:pt x="2055302" y="578840"/>
                </a:cubicBezTo>
                <a:cubicBezTo>
                  <a:pt x="2063691" y="573247"/>
                  <a:pt x="2071029" y="565602"/>
                  <a:pt x="2080469" y="562062"/>
                </a:cubicBezTo>
                <a:cubicBezTo>
                  <a:pt x="2093820" y="557055"/>
                  <a:pt x="2108581" y="557131"/>
                  <a:pt x="2122414" y="553673"/>
                </a:cubicBezTo>
                <a:cubicBezTo>
                  <a:pt x="2130993" y="551528"/>
                  <a:pt x="2138949" y="547202"/>
                  <a:pt x="2147581" y="545284"/>
                </a:cubicBezTo>
                <a:cubicBezTo>
                  <a:pt x="2164185" y="541594"/>
                  <a:pt x="2181283" y="540459"/>
                  <a:pt x="2197915" y="536895"/>
                </a:cubicBezTo>
                <a:cubicBezTo>
                  <a:pt x="2220462" y="532063"/>
                  <a:pt x="2243151" y="527409"/>
                  <a:pt x="2265027" y="520117"/>
                </a:cubicBezTo>
                <a:cubicBezTo>
                  <a:pt x="2273416" y="517321"/>
                  <a:pt x="2281615" y="513873"/>
                  <a:pt x="2290194" y="511728"/>
                </a:cubicBezTo>
                <a:cubicBezTo>
                  <a:pt x="2304027" y="508270"/>
                  <a:pt x="2318306" y="506797"/>
                  <a:pt x="2332139" y="503339"/>
                </a:cubicBezTo>
                <a:cubicBezTo>
                  <a:pt x="2340718" y="501194"/>
                  <a:pt x="2348803" y="497379"/>
                  <a:pt x="2357306" y="494950"/>
                </a:cubicBezTo>
                <a:cubicBezTo>
                  <a:pt x="2368392" y="491783"/>
                  <a:pt x="2379776" y="489728"/>
                  <a:pt x="2390862" y="486561"/>
                </a:cubicBezTo>
                <a:cubicBezTo>
                  <a:pt x="2399365" y="484132"/>
                  <a:pt x="2407450" y="480317"/>
                  <a:pt x="2416029" y="478172"/>
                </a:cubicBezTo>
                <a:cubicBezTo>
                  <a:pt x="2429862" y="474714"/>
                  <a:pt x="2443992" y="472579"/>
                  <a:pt x="2457974" y="469783"/>
                </a:cubicBezTo>
                <a:cubicBezTo>
                  <a:pt x="2469159" y="464190"/>
                  <a:pt x="2479666" y="456960"/>
                  <a:pt x="2491530" y="453005"/>
                </a:cubicBezTo>
                <a:cubicBezTo>
                  <a:pt x="2505057" y="448496"/>
                  <a:pt x="2519556" y="447709"/>
                  <a:pt x="2533475" y="444616"/>
                </a:cubicBezTo>
                <a:cubicBezTo>
                  <a:pt x="2544730" y="442115"/>
                  <a:pt x="2555846" y="439023"/>
                  <a:pt x="2567031" y="436227"/>
                </a:cubicBezTo>
                <a:cubicBezTo>
                  <a:pt x="2575420" y="430634"/>
                  <a:pt x="2582448" y="422015"/>
                  <a:pt x="2592198" y="419449"/>
                </a:cubicBezTo>
                <a:cubicBezTo>
                  <a:pt x="2636220" y="407864"/>
                  <a:pt x="2726422" y="394282"/>
                  <a:pt x="2726422" y="394282"/>
                </a:cubicBezTo>
                <a:cubicBezTo>
                  <a:pt x="2770219" y="365084"/>
                  <a:pt x="2732134" y="385861"/>
                  <a:pt x="2793534" y="369115"/>
                </a:cubicBezTo>
                <a:cubicBezTo>
                  <a:pt x="2928805" y="332223"/>
                  <a:pt x="2720648" y="366028"/>
                  <a:pt x="2994869" y="335559"/>
                </a:cubicBezTo>
                <a:cubicBezTo>
                  <a:pt x="3011647" y="329966"/>
                  <a:pt x="3028045" y="323070"/>
                  <a:pt x="3045203" y="318781"/>
                </a:cubicBezTo>
                <a:cubicBezTo>
                  <a:pt x="3084459" y="308967"/>
                  <a:pt x="3113922" y="302513"/>
                  <a:pt x="3154260" y="285225"/>
                </a:cubicBezTo>
                <a:cubicBezTo>
                  <a:pt x="3173834" y="276836"/>
                  <a:pt x="3193210" y="267967"/>
                  <a:pt x="3212983" y="260058"/>
                </a:cubicBezTo>
                <a:cubicBezTo>
                  <a:pt x="3238125" y="250001"/>
                  <a:pt x="3243865" y="251235"/>
                  <a:pt x="3271706" y="243280"/>
                </a:cubicBezTo>
                <a:cubicBezTo>
                  <a:pt x="3329531" y="226759"/>
                  <a:pt x="3256371" y="241641"/>
                  <a:pt x="3347207" y="226502"/>
                </a:cubicBezTo>
                <a:cubicBezTo>
                  <a:pt x="3355596" y="220909"/>
                  <a:pt x="3363107" y="213696"/>
                  <a:pt x="3372374" y="209724"/>
                </a:cubicBezTo>
                <a:cubicBezTo>
                  <a:pt x="3382971" y="205182"/>
                  <a:pt x="3394624" y="203596"/>
                  <a:pt x="3405930" y="201335"/>
                </a:cubicBezTo>
                <a:cubicBezTo>
                  <a:pt x="3508775" y="180766"/>
                  <a:pt x="3411878" y="204043"/>
                  <a:pt x="3489820" y="184557"/>
                </a:cubicBezTo>
                <a:cubicBezTo>
                  <a:pt x="3498209" y="178964"/>
                  <a:pt x="3505179" y="170114"/>
                  <a:pt x="3514987" y="167779"/>
                </a:cubicBezTo>
                <a:cubicBezTo>
                  <a:pt x="3608268" y="145569"/>
                  <a:pt x="3650682" y="145997"/>
                  <a:pt x="3733101" y="134223"/>
                </a:cubicBezTo>
                <a:cubicBezTo>
                  <a:pt x="3750555" y="131730"/>
                  <a:pt x="3806107" y="122263"/>
                  <a:pt x="3825379" y="117445"/>
                </a:cubicBezTo>
                <a:cubicBezTo>
                  <a:pt x="3833958" y="115300"/>
                  <a:pt x="3842015" y="111383"/>
                  <a:pt x="3850546" y="109056"/>
                </a:cubicBezTo>
                <a:cubicBezTo>
                  <a:pt x="3872793" y="102989"/>
                  <a:pt x="3897033" y="102590"/>
                  <a:pt x="3917658" y="92278"/>
                </a:cubicBezTo>
                <a:cubicBezTo>
                  <a:pt x="3928843" y="86685"/>
                  <a:pt x="3939029" y="78312"/>
                  <a:pt x="3951214" y="75500"/>
                </a:cubicBezTo>
                <a:cubicBezTo>
                  <a:pt x="3975887" y="69806"/>
                  <a:pt x="4001567" y="70070"/>
                  <a:pt x="4026715" y="67112"/>
                </a:cubicBezTo>
                <a:cubicBezTo>
                  <a:pt x="4049105" y="64478"/>
                  <a:pt x="4071589" y="62429"/>
                  <a:pt x="4093827" y="58723"/>
                </a:cubicBezTo>
                <a:cubicBezTo>
                  <a:pt x="4105200" y="56828"/>
                  <a:pt x="4115901" y="51378"/>
                  <a:pt x="4127383" y="50334"/>
                </a:cubicBezTo>
                <a:cubicBezTo>
                  <a:pt x="4177588" y="45770"/>
                  <a:pt x="4228051" y="44741"/>
                  <a:pt x="4278385" y="41945"/>
                </a:cubicBezTo>
                <a:cubicBezTo>
                  <a:pt x="4398000" y="2073"/>
                  <a:pt x="4273526" y="42135"/>
                  <a:pt x="4362275" y="16778"/>
                </a:cubicBezTo>
                <a:cubicBezTo>
                  <a:pt x="4370778" y="14349"/>
                  <a:pt x="4378720" y="9843"/>
                  <a:pt x="4387442" y="8389"/>
                </a:cubicBezTo>
                <a:cubicBezTo>
                  <a:pt x="4412419" y="4226"/>
                  <a:pt x="4462943" y="0"/>
                  <a:pt x="4462943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86561" y="1753299"/>
            <a:ext cx="4226116" cy="587229"/>
          </a:xfrm>
          <a:custGeom>
            <a:avLst/>
            <a:gdLst>
              <a:gd name="connsiteX0" fmla="*/ 0 w 4446166"/>
              <a:gd name="connsiteY0" fmla="*/ 587229 h 587229"/>
              <a:gd name="connsiteX1" fmla="*/ 41945 w 4446166"/>
              <a:gd name="connsiteY1" fmla="*/ 520118 h 587229"/>
              <a:gd name="connsiteX2" fmla="*/ 67112 w 4446166"/>
              <a:gd name="connsiteY2" fmla="*/ 494951 h 587229"/>
              <a:gd name="connsiteX3" fmla="*/ 92279 w 4446166"/>
              <a:gd name="connsiteY3" fmla="*/ 444617 h 587229"/>
              <a:gd name="connsiteX4" fmla="*/ 117446 w 4446166"/>
              <a:gd name="connsiteY4" fmla="*/ 427839 h 587229"/>
              <a:gd name="connsiteX5" fmla="*/ 142613 w 4446166"/>
              <a:gd name="connsiteY5" fmla="*/ 377505 h 587229"/>
              <a:gd name="connsiteX6" fmla="*/ 218114 w 4446166"/>
              <a:gd name="connsiteY6" fmla="*/ 318782 h 587229"/>
              <a:gd name="connsiteX7" fmla="*/ 234892 w 4446166"/>
              <a:gd name="connsiteY7" fmla="*/ 293615 h 587229"/>
              <a:gd name="connsiteX8" fmla="*/ 285226 w 4446166"/>
              <a:gd name="connsiteY8" fmla="*/ 260059 h 587229"/>
              <a:gd name="connsiteX9" fmla="*/ 310393 w 4446166"/>
              <a:gd name="connsiteY9" fmla="*/ 209725 h 587229"/>
              <a:gd name="connsiteX10" fmla="*/ 369116 w 4446166"/>
              <a:gd name="connsiteY10" fmla="*/ 176169 h 587229"/>
              <a:gd name="connsiteX11" fmla="*/ 385894 w 4446166"/>
              <a:gd name="connsiteY11" fmla="*/ 151002 h 587229"/>
              <a:gd name="connsiteX12" fmla="*/ 436228 w 4446166"/>
              <a:gd name="connsiteY12" fmla="*/ 134224 h 587229"/>
              <a:gd name="connsiteX13" fmla="*/ 469784 w 4446166"/>
              <a:gd name="connsiteY13" fmla="*/ 117446 h 587229"/>
              <a:gd name="connsiteX14" fmla="*/ 494951 w 4446166"/>
              <a:gd name="connsiteY14" fmla="*/ 109057 h 587229"/>
              <a:gd name="connsiteX15" fmla="*/ 520118 w 4446166"/>
              <a:gd name="connsiteY15" fmla="*/ 92279 h 587229"/>
              <a:gd name="connsiteX16" fmla="*/ 570452 w 4446166"/>
              <a:gd name="connsiteY16" fmla="*/ 83890 h 587229"/>
              <a:gd name="connsiteX17" fmla="*/ 620786 w 4446166"/>
              <a:gd name="connsiteY17" fmla="*/ 67112 h 587229"/>
              <a:gd name="connsiteX18" fmla="*/ 654342 w 4446166"/>
              <a:gd name="connsiteY18" fmla="*/ 58723 h 587229"/>
              <a:gd name="connsiteX19" fmla="*/ 679509 w 4446166"/>
              <a:gd name="connsiteY19" fmla="*/ 50334 h 587229"/>
              <a:gd name="connsiteX20" fmla="*/ 763399 w 4446166"/>
              <a:gd name="connsiteY20" fmla="*/ 25167 h 587229"/>
              <a:gd name="connsiteX21" fmla="*/ 788566 w 4446166"/>
              <a:gd name="connsiteY21" fmla="*/ 16778 h 587229"/>
              <a:gd name="connsiteX22" fmla="*/ 947956 w 4446166"/>
              <a:gd name="connsiteY22" fmla="*/ 8389 h 587229"/>
              <a:gd name="connsiteX23" fmla="*/ 1015068 w 4446166"/>
              <a:gd name="connsiteY23" fmla="*/ 0 h 587229"/>
              <a:gd name="connsiteX24" fmla="*/ 1258349 w 4446166"/>
              <a:gd name="connsiteY24" fmla="*/ 16778 h 587229"/>
              <a:gd name="connsiteX25" fmla="*/ 1283516 w 4446166"/>
              <a:gd name="connsiteY25" fmla="*/ 25167 h 587229"/>
              <a:gd name="connsiteX26" fmla="*/ 1333850 w 4446166"/>
              <a:gd name="connsiteY26" fmla="*/ 50334 h 587229"/>
              <a:gd name="connsiteX27" fmla="*/ 1375795 w 4446166"/>
              <a:gd name="connsiteY27" fmla="*/ 58723 h 587229"/>
              <a:gd name="connsiteX28" fmla="*/ 1551964 w 4446166"/>
              <a:gd name="connsiteY28" fmla="*/ 83890 h 587229"/>
              <a:gd name="connsiteX29" fmla="*/ 1585520 w 4446166"/>
              <a:gd name="connsiteY29" fmla="*/ 92279 h 587229"/>
              <a:gd name="connsiteX30" fmla="*/ 1677799 w 4446166"/>
              <a:gd name="connsiteY30" fmla="*/ 117446 h 587229"/>
              <a:gd name="connsiteX31" fmla="*/ 1736522 w 4446166"/>
              <a:gd name="connsiteY31" fmla="*/ 125835 h 587229"/>
              <a:gd name="connsiteX32" fmla="*/ 1761689 w 4446166"/>
              <a:gd name="connsiteY32" fmla="*/ 134224 h 587229"/>
              <a:gd name="connsiteX33" fmla="*/ 1795245 w 4446166"/>
              <a:gd name="connsiteY33" fmla="*/ 142613 h 587229"/>
              <a:gd name="connsiteX34" fmla="*/ 1812022 w 4446166"/>
              <a:gd name="connsiteY34" fmla="*/ 167780 h 587229"/>
              <a:gd name="connsiteX35" fmla="*/ 1887523 w 4446166"/>
              <a:gd name="connsiteY35" fmla="*/ 209725 h 587229"/>
              <a:gd name="connsiteX36" fmla="*/ 1929468 w 4446166"/>
              <a:gd name="connsiteY36" fmla="*/ 226503 h 587229"/>
              <a:gd name="connsiteX37" fmla="*/ 2021747 w 4446166"/>
              <a:gd name="connsiteY37" fmla="*/ 234892 h 587229"/>
              <a:gd name="connsiteX38" fmla="*/ 2088859 w 4446166"/>
              <a:gd name="connsiteY38" fmla="*/ 243281 h 587229"/>
              <a:gd name="connsiteX39" fmla="*/ 2122415 w 4446166"/>
              <a:gd name="connsiteY39" fmla="*/ 251670 h 587229"/>
              <a:gd name="connsiteX40" fmla="*/ 2206305 w 4446166"/>
              <a:gd name="connsiteY40" fmla="*/ 268448 h 587229"/>
              <a:gd name="connsiteX41" fmla="*/ 2231472 w 4446166"/>
              <a:gd name="connsiteY41" fmla="*/ 276837 h 587229"/>
              <a:gd name="connsiteX42" fmla="*/ 2365696 w 4446166"/>
              <a:gd name="connsiteY42" fmla="*/ 293615 h 587229"/>
              <a:gd name="connsiteX43" fmla="*/ 2424419 w 4446166"/>
              <a:gd name="connsiteY43" fmla="*/ 302004 h 587229"/>
              <a:gd name="connsiteX44" fmla="*/ 2491531 w 4446166"/>
              <a:gd name="connsiteY44" fmla="*/ 310393 h 587229"/>
              <a:gd name="connsiteX45" fmla="*/ 2516698 w 4446166"/>
              <a:gd name="connsiteY45" fmla="*/ 318782 h 587229"/>
              <a:gd name="connsiteX46" fmla="*/ 2583810 w 4446166"/>
              <a:gd name="connsiteY46" fmla="*/ 335560 h 587229"/>
              <a:gd name="connsiteX47" fmla="*/ 2642533 w 4446166"/>
              <a:gd name="connsiteY47" fmla="*/ 369116 h 587229"/>
              <a:gd name="connsiteX48" fmla="*/ 2667700 w 4446166"/>
              <a:gd name="connsiteY48" fmla="*/ 385894 h 587229"/>
              <a:gd name="connsiteX49" fmla="*/ 2701256 w 4446166"/>
              <a:gd name="connsiteY49" fmla="*/ 394283 h 587229"/>
              <a:gd name="connsiteX50" fmla="*/ 2785145 w 4446166"/>
              <a:gd name="connsiteY50" fmla="*/ 419450 h 587229"/>
              <a:gd name="connsiteX51" fmla="*/ 3061982 w 4446166"/>
              <a:gd name="connsiteY51" fmla="*/ 427839 h 587229"/>
              <a:gd name="connsiteX52" fmla="*/ 3112316 w 4446166"/>
              <a:gd name="connsiteY52" fmla="*/ 411061 h 587229"/>
              <a:gd name="connsiteX53" fmla="*/ 3347208 w 4446166"/>
              <a:gd name="connsiteY53" fmla="*/ 394283 h 587229"/>
              <a:gd name="connsiteX54" fmla="*/ 3372375 w 4446166"/>
              <a:gd name="connsiteY54" fmla="*/ 385894 h 587229"/>
              <a:gd name="connsiteX55" fmla="*/ 3439487 w 4446166"/>
              <a:gd name="connsiteY55" fmla="*/ 369116 h 587229"/>
              <a:gd name="connsiteX56" fmla="*/ 3464654 w 4446166"/>
              <a:gd name="connsiteY56" fmla="*/ 360727 h 587229"/>
              <a:gd name="connsiteX57" fmla="*/ 3523377 w 4446166"/>
              <a:gd name="connsiteY57" fmla="*/ 352338 h 587229"/>
              <a:gd name="connsiteX58" fmla="*/ 3993160 w 4446166"/>
              <a:gd name="connsiteY58" fmla="*/ 360727 h 587229"/>
              <a:gd name="connsiteX59" fmla="*/ 4026716 w 4446166"/>
              <a:gd name="connsiteY59" fmla="*/ 385894 h 587229"/>
              <a:gd name="connsiteX60" fmla="*/ 4085439 w 4446166"/>
              <a:gd name="connsiteY60" fmla="*/ 394283 h 587229"/>
              <a:gd name="connsiteX61" fmla="*/ 4244830 w 4446166"/>
              <a:gd name="connsiteY61" fmla="*/ 419450 h 587229"/>
              <a:gd name="connsiteX62" fmla="*/ 4303553 w 4446166"/>
              <a:gd name="connsiteY62" fmla="*/ 444617 h 587229"/>
              <a:gd name="connsiteX63" fmla="*/ 4353887 w 4446166"/>
              <a:gd name="connsiteY63" fmla="*/ 461395 h 587229"/>
              <a:gd name="connsiteX64" fmla="*/ 4387443 w 4446166"/>
              <a:gd name="connsiteY64" fmla="*/ 478173 h 587229"/>
              <a:gd name="connsiteX65" fmla="*/ 4446166 w 4446166"/>
              <a:gd name="connsiteY65" fmla="*/ 486562 h 58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46166" h="587229">
                <a:moveTo>
                  <a:pt x="0" y="587229"/>
                </a:moveTo>
                <a:cubicBezTo>
                  <a:pt x="3512" y="581376"/>
                  <a:pt x="32720" y="531188"/>
                  <a:pt x="41945" y="520118"/>
                </a:cubicBezTo>
                <a:cubicBezTo>
                  <a:pt x="49540" y="511004"/>
                  <a:pt x="58723" y="503340"/>
                  <a:pt x="67112" y="494951"/>
                </a:cubicBezTo>
                <a:cubicBezTo>
                  <a:pt x="73935" y="474482"/>
                  <a:pt x="76017" y="460879"/>
                  <a:pt x="92279" y="444617"/>
                </a:cubicBezTo>
                <a:cubicBezTo>
                  <a:pt x="99408" y="437488"/>
                  <a:pt x="109057" y="433432"/>
                  <a:pt x="117446" y="427839"/>
                </a:cubicBezTo>
                <a:cubicBezTo>
                  <a:pt x="123430" y="409887"/>
                  <a:pt x="127307" y="390897"/>
                  <a:pt x="142613" y="377505"/>
                </a:cubicBezTo>
                <a:cubicBezTo>
                  <a:pt x="200174" y="327139"/>
                  <a:pt x="180244" y="364226"/>
                  <a:pt x="218114" y="318782"/>
                </a:cubicBezTo>
                <a:cubicBezTo>
                  <a:pt x="224569" y="311037"/>
                  <a:pt x="227304" y="300254"/>
                  <a:pt x="234892" y="293615"/>
                </a:cubicBezTo>
                <a:cubicBezTo>
                  <a:pt x="250067" y="280336"/>
                  <a:pt x="285226" y="260059"/>
                  <a:pt x="285226" y="260059"/>
                </a:cubicBezTo>
                <a:cubicBezTo>
                  <a:pt x="292049" y="239590"/>
                  <a:pt x="294131" y="225987"/>
                  <a:pt x="310393" y="209725"/>
                </a:cubicBezTo>
                <a:cubicBezTo>
                  <a:pt x="322250" y="197868"/>
                  <a:pt x="355957" y="182749"/>
                  <a:pt x="369116" y="176169"/>
                </a:cubicBezTo>
                <a:cubicBezTo>
                  <a:pt x="374709" y="167780"/>
                  <a:pt x="377344" y="156346"/>
                  <a:pt x="385894" y="151002"/>
                </a:cubicBezTo>
                <a:cubicBezTo>
                  <a:pt x="400891" y="141629"/>
                  <a:pt x="420410" y="142133"/>
                  <a:pt x="436228" y="134224"/>
                </a:cubicBezTo>
                <a:cubicBezTo>
                  <a:pt x="447413" y="128631"/>
                  <a:pt x="458290" y="122372"/>
                  <a:pt x="469784" y="117446"/>
                </a:cubicBezTo>
                <a:cubicBezTo>
                  <a:pt x="477912" y="113963"/>
                  <a:pt x="487042" y="113012"/>
                  <a:pt x="494951" y="109057"/>
                </a:cubicBezTo>
                <a:cubicBezTo>
                  <a:pt x="503969" y="104548"/>
                  <a:pt x="510553" y="95467"/>
                  <a:pt x="520118" y="92279"/>
                </a:cubicBezTo>
                <a:cubicBezTo>
                  <a:pt x="536255" y="86900"/>
                  <a:pt x="553950" y="88015"/>
                  <a:pt x="570452" y="83890"/>
                </a:cubicBezTo>
                <a:cubicBezTo>
                  <a:pt x="587610" y="79601"/>
                  <a:pt x="603628" y="71401"/>
                  <a:pt x="620786" y="67112"/>
                </a:cubicBezTo>
                <a:cubicBezTo>
                  <a:pt x="631971" y="64316"/>
                  <a:pt x="643256" y="61890"/>
                  <a:pt x="654342" y="58723"/>
                </a:cubicBezTo>
                <a:cubicBezTo>
                  <a:pt x="662845" y="56294"/>
                  <a:pt x="671006" y="52763"/>
                  <a:pt x="679509" y="50334"/>
                </a:cubicBezTo>
                <a:cubicBezTo>
                  <a:pt x="768258" y="24977"/>
                  <a:pt x="643784" y="65039"/>
                  <a:pt x="763399" y="25167"/>
                </a:cubicBezTo>
                <a:cubicBezTo>
                  <a:pt x="771788" y="22371"/>
                  <a:pt x="779735" y="17243"/>
                  <a:pt x="788566" y="16778"/>
                </a:cubicBezTo>
                <a:lnTo>
                  <a:pt x="947956" y="8389"/>
                </a:lnTo>
                <a:cubicBezTo>
                  <a:pt x="970327" y="5593"/>
                  <a:pt x="992523" y="0"/>
                  <a:pt x="1015068" y="0"/>
                </a:cubicBezTo>
                <a:cubicBezTo>
                  <a:pt x="1047058" y="0"/>
                  <a:pt x="1217339" y="13623"/>
                  <a:pt x="1258349" y="16778"/>
                </a:cubicBezTo>
                <a:cubicBezTo>
                  <a:pt x="1266738" y="19574"/>
                  <a:pt x="1275607" y="21212"/>
                  <a:pt x="1283516" y="25167"/>
                </a:cubicBezTo>
                <a:cubicBezTo>
                  <a:pt x="1324524" y="45671"/>
                  <a:pt x="1291678" y="39791"/>
                  <a:pt x="1333850" y="50334"/>
                </a:cubicBezTo>
                <a:cubicBezTo>
                  <a:pt x="1347683" y="53792"/>
                  <a:pt x="1361753" y="56245"/>
                  <a:pt x="1375795" y="58723"/>
                </a:cubicBezTo>
                <a:cubicBezTo>
                  <a:pt x="1482594" y="77570"/>
                  <a:pt x="1456681" y="73303"/>
                  <a:pt x="1551964" y="83890"/>
                </a:cubicBezTo>
                <a:cubicBezTo>
                  <a:pt x="1563149" y="86686"/>
                  <a:pt x="1574434" y="89112"/>
                  <a:pt x="1585520" y="92279"/>
                </a:cubicBezTo>
                <a:cubicBezTo>
                  <a:pt x="1626474" y="103980"/>
                  <a:pt x="1617985" y="108901"/>
                  <a:pt x="1677799" y="117446"/>
                </a:cubicBezTo>
                <a:lnTo>
                  <a:pt x="1736522" y="125835"/>
                </a:lnTo>
                <a:cubicBezTo>
                  <a:pt x="1744911" y="128631"/>
                  <a:pt x="1753186" y="131795"/>
                  <a:pt x="1761689" y="134224"/>
                </a:cubicBezTo>
                <a:cubicBezTo>
                  <a:pt x="1772775" y="137391"/>
                  <a:pt x="1785652" y="136217"/>
                  <a:pt x="1795245" y="142613"/>
                </a:cubicBezTo>
                <a:cubicBezTo>
                  <a:pt x="1803634" y="148206"/>
                  <a:pt x="1804434" y="161141"/>
                  <a:pt x="1812022" y="167780"/>
                </a:cubicBezTo>
                <a:cubicBezTo>
                  <a:pt x="1854092" y="204592"/>
                  <a:pt x="1850077" y="195683"/>
                  <a:pt x="1887523" y="209725"/>
                </a:cubicBezTo>
                <a:cubicBezTo>
                  <a:pt x="1901623" y="215012"/>
                  <a:pt x="1914667" y="223728"/>
                  <a:pt x="1929468" y="226503"/>
                </a:cubicBezTo>
                <a:cubicBezTo>
                  <a:pt x="1959825" y="232195"/>
                  <a:pt x="1991030" y="231659"/>
                  <a:pt x="2021747" y="234892"/>
                </a:cubicBezTo>
                <a:cubicBezTo>
                  <a:pt x="2044168" y="237252"/>
                  <a:pt x="2066621" y="239575"/>
                  <a:pt x="2088859" y="243281"/>
                </a:cubicBezTo>
                <a:cubicBezTo>
                  <a:pt x="2100232" y="245176"/>
                  <a:pt x="2111109" y="249409"/>
                  <a:pt x="2122415" y="251670"/>
                </a:cubicBezTo>
                <a:cubicBezTo>
                  <a:pt x="2177348" y="262657"/>
                  <a:pt x="2160839" y="255458"/>
                  <a:pt x="2206305" y="268448"/>
                </a:cubicBezTo>
                <a:cubicBezTo>
                  <a:pt x="2214808" y="270877"/>
                  <a:pt x="2222801" y="275103"/>
                  <a:pt x="2231472" y="276837"/>
                </a:cubicBezTo>
                <a:cubicBezTo>
                  <a:pt x="2265182" y="283579"/>
                  <a:pt x="2334677" y="289738"/>
                  <a:pt x="2365696" y="293615"/>
                </a:cubicBezTo>
                <a:cubicBezTo>
                  <a:pt x="2385316" y="296068"/>
                  <a:pt x="2404819" y="299391"/>
                  <a:pt x="2424419" y="302004"/>
                </a:cubicBezTo>
                <a:lnTo>
                  <a:pt x="2491531" y="310393"/>
                </a:lnTo>
                <a:cubicBezTo>
                  <a:pt x="2499920" y="313189"/>
                  <a:pt x="2508167" y="316455"/>
                  <a:pt x="2516698" y="318782"/>
                </a:cubicBezTo>
                <a:cubicBezTo>
                  <a:pt x="2538945" y="324849"/>
                  <a:pt x="2583810" y="335560"/>
                  <a:pt x="2583810" y="335560"/>
                </a:cubicBezTo>
                <a:cubicBezTo>
                  <a:pt x="2664950" y="396415"/>
                  <a:pt x="2578481" y="337090"/>
                  <a:pt x="2642533" y="369116"/>
                </a:cubicBezTo>
                <a:cubicBezTo>
                  <a:pt x="2651551" y="373625"/>
                  <a:pt x="2658433" y="381922"/>
                  <a:pt x="2667700" y="385894"/>
                </a:cubicBezTo>
                <a:cubicBezTo>
                  <a:pt x="2678297" y="390436"/>
                  <a:pt x="2690213" y="390970"/>
                  <a:pt x="2701256" y="394283"/>
                </a:cubicBezTo>
                <a:cubicBezTo>
                  <a:pt x="2708858" y="396564"/>
                  <a:pt x="2769420" y="418600"/>
                  <a:pt x="2785145" y="419450"/>
                </a:cubicBezTo>
                <a:cubicBezTo>
                  <a:pt x="2877332" y="424433"/>
                  <a:pt x="2969703" y="425043"/>
                  <a:pt x="3061982" y="427839"/>
                </a:cubicBezTo>
                <a:cubicBezTo>
                  <a:pt x="3078760" y="422246"/>
                  <a:pt x="3094683" y="412417"/>
                  <a:pt x="3112316" y="411061"/>
                </a:cubicBezTo>
                <a:cubicBezTo>
                  <a:pt x="3263287" y="399448"/>
                  <a:pt x="3184994" y="405097"/>
                  <a:pt x="3347208" y="394283"/>
                </a:cubicBezTo>
                <a:cubicBezTo>
                  <a:pt x="3355597" y="391487"/>
                  <a:pt x="3363844" y="388221"/>
                  <a:pt x="3372375" y="385894"/>
                </a:cubicBezTo>
                <a:cubicBezTo>
                  <a:pt x="3394622" y="379827"/>
                  <a:pt x="3417611" y="376408"/>
                  <a:pt x="3439487" y="369116"/>
                </a:cubicBezTo>
                <a:cubicBezTo>
                  <a:pt x="3447876" y="366320"/>
                  <a:pt x="3455983" y="362461"/>
                  <a:pt x="3464654" y="360727"/>
                </a:cubicBezTo>
                <a:cubicBezTo>
                  <a:pt x="3484043" y="356849"/>
                  <a:pt x="3503803" y="355134"/>
                  <a:pt x="3523377" y="352338"/>
                </a:cubicBezTo>
                <a:cubicBezTo>
                  <a:pt x="3679971" y="355134"/>
                  <a:pt x="3836888" y="350309"/>
                  <a:pt x="3993160" y="360727"/>
                </a:cubicBezTo>
                <a:cubicBezTo>
                  <a:pt x="4007111" y="361657"/>
                  <a:pt x="4013576" y="381116"/>
                  <a:pt x="4026716" y="385894"/>
                </a:cubicBezTo>
                <a:cubicBezTo>
                  <a:pt x="4045299" y="392651"/>
                  <a:pt x="4065967" y="390847"/>
                  <a:pt x="4085439" y="394283"/>
                </a:cubicBezTo>
                <a:cubicBezTo>
                  <a:pt x="4233298" y="420376"/>
                  <a:pt x="4106232" y="404050"/>
                  <a:pt x="4244830" y="419450"/>
                </a:cubicBezTo>
                <a:cubicBezTo>
                  <a:pt x="4333596" y="441641"/>
                  <a:pt x="4229067" y="411512"/>
                  <a:pt x="4303553" y="444617"/>
                </a:cubicBezTo>
                <a:cubicBezTo>
                  <a:pt x="4319714" y="451800"/>
                  <a:pt x="4338069" y="453486"/>
                  <a:pt x="4353887" y="461395"/>
                </a:cubicBezTo>
                <a:cubicBezTo>
                  <a:pt x="4365072" y="466988"/>
                  <a:pt x="4375378" y="474883"/>
                  <a:pt x="4387443" y="478173"/>
                </a:cubicBezTo>
                <a:cubicBezTo>
                  <a:pt x="4406519" y="483376"/>
                  <a:pt x="4446166" y="486562"/>
                  <a:pt x="4446166" y="48656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427839" y="1518407"/>
            <a:ext cx="922789" cy="763399"/>
          </a:xfrm>
          <a:custGeom>
            <a:avLst/>
            <a:gdLst>
              <a:gd name="connsiteX0" fmla="*/ 0 w 922789"/>
              <a:gd name="connsiteY0" fmla="*/ 763399 h 763399"/>
              <a:gd name="connsiteX1" fmla="*/ 83889 w 922789"/>
              <a:gd name="connsiteY1" fmla="*/ 503340 h 763399"/>
              <a:gd name="connsiteX2" fmla="*/ 335559 w 922789"/>
              <a:gd name="connsiteY2" fmla="*/ 260059 h 763399"/>
              <a:gd name="connsiteX3" fmla="*/ 922789 w 922789"/>
              <a:gd name="connsiteY3" fmla="*/ 0 h 76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789" h="763399">
                <a:moveTo>
                  <a:pt x="0" y="763399"/>
                </a:moveTo>
                <a:cubicBezTo>
                  <a:pt x="13981" y="675314"/>
                  <a:pt x="27963" y="587230"/>
                  <a:pt x="83889" y="503340"/>
                </a:cubicBezTo>
                <a:cubicBezTo>
                  <a:pt x="139816" y="419450"/>
                  <a:pt x="195742" y="343949"/>
                  <a:pt x="335559" y="260059"/>
                </a:cubicBezTo>
                <a:cubicBezTo>
                  <a:pt x="475376" y="176169"/>
                  <a:pt x="699082" y="88084"/>
                  <a:pt x="922789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 rot="5777928">
            <a:off x="2343047" y="1983902"/>
            <a:ext cx="992339" cy="196840"/>
          </a:xfrm>
          <a:custGeom>
            <a:avLst/>
            <a:gdLst>
              <a:gd name="connsiteX0" fmla="*/ 0 w 2038524"/>
              <a:gd name="connsiteY0" fmla="*/ 302088 h 396301"/>
              <a:gd name="connsiteX1" fmla="*/ 151002 w 2038524"/>
              <a:gd name="connsiteY1" fmla="*/ 84 h 396301"/>
              <a:gd name="connsiteX2" fmla="*/ 302003 w 2038524"/>
              <a:gd name="connsiteY2" fmla="*/ 327255 h 396301"/>
              <a:gd name="connsiteX3" fmla="*/ 478172 w 2038524"/>
              <a:gd name="connsiteY3" fmla="*/ 33640 h 396301"/>
              <a:gd name="connsiteX4" fmla="*/ 620785 w 2038524"/>
              <a:gd name="connsiteY4" fmla="*/ 344033 h 396301"/>
              <a:gd name="connsiteX5" fmla="*/ 805343 w 2038524"/>
              <a:gd name="connsiteY5" fmla="*/ 58807 h 396301"/>
              <a:gd name="connsiteX6" fmla="*/ 973123 w 2038524"/>
              <a:gd name="connsiteY6" fmla="*/ 360811 h 396301"/>
              <a:gd name="connsiteX7" fmla="*/ 1166069 w 2038524"/>
              <a:gd name="connsiteY7" fmla="*/ 83974 h 396301"/>
              <a:gd name="connsiteX8" fmla="*/ 1308682 w 2038524"/>
              <a:gd name="connsiteY8" fmla="*/ 369200 h 396301"/>
              <a:gd name="connsiteX9" fmla="*/ 1484851 w 2038524"/>
              <a:gd name="connsiteY9" fmla="*/ 134308 h 396301"/>
              <a:gd name="connsiteX10" fmla="*/ 1593908 w 2038524"/>
              <a:gd name="connsiteY10" fmla="*/ 377589 h 396301"/>
              <a:gd name="connsiteX11" fmla="*/ 1778466 w 2038524"/>
              <a:gd name="connsiteY11" fmla="*/ 159475 h 396301"/>
              <a:gd name="connsiteX12" fmla="*/ 1895912 w 2038524"/>
              <a:gd name="connsiteY12" fmla="*/ 394367 h 396301"/>
              <a:gd name="connsiteX13" fmla="*/ 2038524 w 2038524"/>
              <a:gd name="connsiteY13" fmla="*/ 251754 h 39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8524" h="396301">
                <a:moveTo>
                  <a:pt x="0" y="302088"/>
                </a:moveTo>
                <a:cubicBezTo>
                  <a:pt x="50334" y="148988"/>
                  <a:pt x="100668" y="-4111"/>
                  <a:pt x="151002" y="84"/>
                </a:cubicBezTo>
                <a:cubicBezTo>
                  <a:pt x="201336" y="4279"/>
                  <a:pt x="247475" y="321662"/>
                  <a:pt x="302003" y="327255"/>
                </a:cubicBezTo>
                <a:cubicBezTo>
                  <a:pt x="356531" y="332848"/>
                  <a:pt x="425042" y="30844"/>
                  <a:pt x="478172" y="33640"/>
                </a:cubicBezTo>
                <a:cubicBezTo>
                  <a:pt x="531302" y="36436"/>
                  <a:pt x="566257" y="339839"/>
                  <a:pt x="620785" y="344033"/>
                </a:cubicBezTo>
                <a:cubicBezTo>
                  <a:pt x="675313" y="348227"/>
                  <a:pt x="746620" y="56011"/>
                  <a:pt x="805343" y="58807"/>
                </a:cubicBezTo>
                <a:cubicBezTo>
                  <a:pt x="864066" y="61603"/>
                  <a:pt x="913002" y="356616"/>
                  <a:pt x="973123" y="360811"/>
                </a:cubicBezTo>
                <a:cubicBezTo>
                  <a:pt x="1033244" y="365006"/>
                  <a:pt x="1110143" y="82576"/>
                  <a:pt x="1166069" y="83974"/>
                </a:cubicBezTo>
                <a:cubicBezTo>
                  <a:pt x="1221996" y="85372"/>
                  <a:pt x="1255552" y="360811"/>
                  <a:pt x="1308682" y="369200"/>
                </a:cubicBezTo>
                <a:cubicBezTo>
                  <a:pt x="1361812" y="377589"/>
                  <a:pt x="1437313" y="132910"/>
                  <a:pt x="1484851" y="134308"/>
                </a:cubicBezTo>
                <a:cubicBezTo>
                  <a:pt x="1532389" y="135706"/>
                  <a:pt x="1544972" y="373395"/>
                  <a:pt x="1593908" y="377589"/>
                </a:cubicBezTo>
                <a:cubicBezTo>
                  <a:pt x="1642844" y="381784"/>
                  <a:pt x="1728132" y="156679"/>
                  <a:pt x="1778466" y="159475"/>
                </a:cubicBezTo>
                <a:cubicBezTo>
                  <a:pt x="1828800" y="162271"/>
                  <a:pt x="1852569" y="378987"/>
                  <a:pt x="1895912" y="394367"/>
                </a:cubicBezTo>
                <a:cubicBezTo>
                  <a:pt x="1939255" y="409747"/>
                  <a:pt x="1988889" y="330750"/>
                  <a:pt x="2038524" y="251754"/>
                </a:cubicBezTo>
              </a:path>
            </a:pathLst>
          </a:cu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 rot="1752024">
            <a:off x="2696953" y="2829146"/>
            <a:ext cx="1415858" cy="142606"/>
          </a:xfrm>
          <a:custGeom>
            <a:avLst/>
            <a:gdLst>
              <a:gd name="connsiteX0" fmla="*/ 0 w 2038524"/>
              <a:gd name="connsiteY0" fmla="*/ 302088 h 396301"/>
              <a:gd name="connsiteX1" fmla="*/ 151002 w 2038524"/>
              <a:gd name="connsiteY1" fmla="*/ 84 h 396301"/>
              <a:gd name="connsiteX2" fmla="*/ 302003 w 2038524"/>
              <a:gd name="connsiteY2" fmla="*/ 327255 h 396301"/>
              <a:gd name="connsiteX3" fmla="*/ 478172 w 2038524"/>
              <a:gd name="connsiteY3" fmla="*/ 33640 h 396301"/>
              <a:gd name="connsiteX4" fmla="*/ 620785 w 2038524"/>
              <a:gd name="connsiteY4" fmla="*/ 344033 h 396301"/>
              <a:gd name="connsiteX5" fmla="*/ 805343 w 2038524"/>
              <a:gd name="connsiteY5" fmla="*/ 58807 h 396301"/>
              <a:gd name="connsiteX6" fmla="*/ 973123 w 2038524"/>
              <a:gd name="connsiteY6" fmla="*/ 360811 h 396301"/>
              <a:gd name="connsiteX7" fmla="*/ 1166069 w 2038524"/>
              <a:gd name="connsiteY7" fmla="*/ 83974 h 396301"/>
              <a:gd name="connsiteX8" fmla="*/ 1308682 w 2038524"/>
              <a:gd name="connsiteY8" fmla="*/ 369200 h 396301"/>
              <a:gd name="connsiteX9" fmla="*/ 1484851 w 2038524"/>
              <a:gd name="connsiteY9" fmla="*/ 134308 h 396301"/>
              <a:gd name="connsiteX10" fmla="*/ 1593908 w 2038524"/>
              <a:gd name="connsiteY10" fmla="*/ 377589 h 396301"/>
              <a:gd name="connsiteX11" fmla="*/ 1778466 w 2038524"/>
              <a:gd name="connsiteY11" fmla="*/ 159475 h 396301"/>
              <a:gd name="connsiteX12" fmla="*/ 1895912 w 2038524"/>
              <a:gd name="connsiteY12" fmla="*/ 394367 h 396301"/>
              <a:gd name="connsiteX13" fmla="*/ 2038524 w 2038524"/>
              <a:gd name="connsiteY13" fmla="*/ 251754 h 39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8524" h="396301">
                <a:moveTo>
                  <a:pt x="0" y="302088"/>
                </a:moveTo>
                <a:cubicBezTo>
                  <a:pt x="50334" y="148988"/>
                  <a:pt x="100668" y="-4111"/>
                  <a:pt x="151002" y="84"/>
                </a:cubicBezTo>
                <a:cubicBezTo>
                  <a:pt x="201336" y="4279"/>
                  <a:pt x="247475" y="321662"/>
                  <a:pt x="302003" y="327255"/>
                </a:cubicBezTo>
                <a:cubicBezTo>
                  <a:pt x="356531" y="332848"/>
                  <a:pt x="425042" y="30844"/>
                  <a:pt x="478172" y="33640"/>
                </a:cubicBezTo>
                <a:cubicBezTo>
                  <a:pt x="531302" y="36436"/>
                  <a:pt x="566257" y="339839"/>
                  <a:pt x="620785" y="344033"/>
                </a:cubicBezTo>
                <a:cubicBezTo>
                  <a:pt x="675313" y="348227"/>
                  <a:pt x="746620" y="56011"/>
                  <a:pt x="805343" y="58807"/>
                </a:cubicBezTo>
                <a:cubicBezTo>
                  <a:pt x="864066" y="61603"/>
                  <a:pt x="913002" y="356616"/>
                  <a:pt x="973123" y="360811"/>
                </a:cubicBezTo>
                <a:cubicBezTo>
                  <a:pt x="1033244" y="365006"/>
                  <a:pt x="1110143" y="82576"/>
                  <a:pt x="1166069" y="83974"/>
                </a:cubicBezTo>
                <a:cubicBezTo>
                  <a:pt x="1221996" y="85372"/>
                  <a:pt x="1255552" y="360811"/>
                  <a:pt x="1308682" y="369200"/>
                </a:cubicBezTo>
                <a:cubicBezTo>
                  <a:pt x="1361812" y="377589"/>
                  <a:pt x="1437313" y="132910"/>
                  <a:pt x="1484851" y="134308"/>
                </a:cubicBezTo>
                <a:cubicBezTo>
                  <a:pt x="1532389" y="135706"/>
                  <a:pt x="1544972" y="373395"/>
                  <a:pt x="1593908" y="377589"/>
                </a:cubicBezTo>
                <a:cubicBezTo>
                  <a:pt x="1642844" y="381784"/>
                  <a:pt x="1728132" y="156679"/>
                  <a:pt x="1778466" y="159475"/>
                </a:cubicBezTo>
                <a:cubicBezTo>
                  <a:pt x="1828800" y="162271"/>
                  <a:pt x="1852569" y="378987"/>
                  <a:pt x="1895912" y="394367"/>
                </a:cubicBezTo>
                <a:cubicBezTo>
                  <a:pt x="1939255" y="409747"/>
                  <a:pt x="1988889" y="330750"/>
                  <a:pt x="2038524" y="251754"/>
                </a:cubicBezTo>
              </a:path>
            </a:pathLst>
          </a:cu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346" y="127623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62439" y="5681461"/>
            <a:ext cx="5204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See for example: J</a:t>
            </a:r>
            <a:r>
              <a:rPr lang="en-US" dirty="0"/>
              <a:t>. Camps et al./ The ‘NOODPLAN’ early phase nuclear emergency models: an evaluation. </a:t>
            </a:r>
            <a:r>
              <a:rPr lang="en-US" dirty="0" smtClean="0"/>
              <a:t> </a:t>
            </a:r>
            <a:r>
              <a:rPr lang="en-US" dirty="0"/>
              <a:t>Proceedings of Third IRPA Congress, Helsinki, </a:t>
            </a:r>
            <a:r>
              <a:rPr lang="en-US" dirty="0" smtClean="0"/>
              <a:t>Finland</a:t>
            </a:r>
            <a:r>
              <a:rPr lang="en-US" dirty="0"/>
              <a:t>, June 2010</a:t>
            </a:r>
          </a:p>
        </p:txBody>
      </p:sp>
    </p:spTree>
    <p:extLst>
      <p:ext uri="{BB962C8B-B14F-4D97-AF65-F5344CB8AC3E}">
        <p14:creationId xmlns:p14="http://schemas.microsoft.com/office/powerpoint/2010/main" val="3637191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SCK">
  <a:themeElements>
    <a:clrScheme name="SCKCEN">
      <a:dk1>
        <a:srgbClr val="000000"/>
      </a:dk1>
      <a:lt1>
        <a:srgbClr val="ABE1FF"/>
      </a:lt1>
      <a:dk2>
        <a:srgbClr val="0DA9FF"/>
      </a:dk2>
      <a:lt2>
        <a:srgbClr val="FFFFFF"/>
      </a:lt2>
      <a:accent1>
        <a:srgbClr val="00517E"/>
      </a:accent1>
      <a:accent2>
        <a:srgbClr val="007DC3"/>
      </a:accent2>
      <a:accent3>
        <a:srgbClr val="0DA9FF"/>
      </a:accent3>
      <a:accent4>
        <a:srgbClr val="69C9FF"/>
      </a:accent4>
      <a:accent5>
        <a:srgbClr val="ABE1FF"/>
      </a:accent5>
      <a:accent6>
        <a:srgbClr val="D9F1FF"/>
      </a:accent6>
      <a:hlink>
        <a:srgbClr val="007DC3"/>
      </a:hlink>
      <a:folHlink>
        <a:srgbClr val="000000"/>
      </a:folHlink>
    </a:clrScheme>
    <a:fontScheme name="SCK•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CKCEN ppt template 20180129.potx" id="{2C9AB229-2C21-4BE7-8473-F041D61EF2E4}" vid="{F60CE9FA-A255-400D-89DC-1590CEF942C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_SCK</Template>
  <TotalTime>3637</TotalTime>
  <Pages>22</Pages>
  <Words>893</Words>
  <Application>Microsoft Office PowerPoint</Application>
  <PresentationFormat>Widescreen</PresentationFormat>
  <Paragraphs>175</Paragraphs>
  <Slides>19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Segoe UI</vt:lpstr>
      <vt:lpstr>Segoe UI Light</vt:lpstr>
      <vt:lpstr>Times New Roman</vt:lpstr>
      <vt:lpstr>Wingdings</vt:lpstr>
      <vt:lpstr>_SCK</vt:lpstr>
      <vt:lpstr>Graph</vt:lpstr>
      <vt:lpstr>PowerPoint Presentation</vt:lpstr>
      <vt:lpstr>Outline</vt:lpstr>
      <vt:lpstr>Measurement campaign </vt:lpstr>
      <vt:lpstr>Measurement campaign</vt:lpstr>
      <vt:lpstr>Data collected</vt:lpstr>
      <vt:lpstr>Plume survey</vt:lpstr>
      <vt:lpstr>Measurement locations</vt:lpstr>
      <vt:lpstr>Some results</vt:lpstr>
      <vt:lpstr>Forward atmospheric dispersion modelling</vt:lpstr>
      <vt:lpstr>Results forward modelling (12/09/2017)</vt:lpstr>
      <vt:lpstr>Results forward modelling (13/09/2017)</vt:lpstr>
      <vt:lpstr>Results forward modelling (13/09/2017)</vt:lpstr>
      <vt:lpstr>Results forward modelling (13/09/2017)</vt:lpstr>
      <vt:lpstr>Results forward modelling (13/09/2017)</vt:lpstr>
      <vt:lpstr>The backward problem and source term estimation</vt:lpstr>
      <vt:lpstr>Source term estimation</vt:lpstr>
      <vt:lpstr>Conclusions and outlook</vt:lpstr>
      <vt:lpstr>Thank you    Questions?</vt:lpstr>
      <vt:lpstr>PowerPoint Presentation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Camps Johan</dc:creator>
  <cp:lastModifiedBy>Camps Johan</cp:lastModifiedBy>
  <cp:revision>72</cp:revision>
  <cp:lastPrinted>2011-12-22T07:31:06Z</cp:lastPrinted>
  <dcterms:created xsi:type="dcterms:W3CDTF">2018-11-27T08:45:55Z</dcterms:created>
  <dcterms:modified xsi:type="dcterms:W3CDTF">2019-03-26T07:03:29Z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</Properties>
</file>