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80" r:id="rId12"/>
    <p:sldId id="266" r:id="rId13"/>
    <p:sldId id="267" r:id="rId14"/>
    <p:sldId id="281" r:id="rId15"/>
    <p:sldId id="268" r:id="rId16"/>
    <p:sldId id="269" r:id="rId17"/>
    <p:sldId id="270" r:id="rId18"/>
    <p:sldId id="277" r:id="rId19"/>
    <p:sldId id="271" r:id="rId20"/>
    <p:sldId id="276" r:id="rId21"/>
    <p:sldId id="272" r:id="rId22"/>
    <p:sldId id="273" r:id="rId23"/>
    <p:sldId id="274" r:id="rId24"/>
    <p:sldId id="278" r:id="rId25"/>
    <p:sldId id="275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D784C-F363-49F0-B301-90405B2C752E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43FBF-F2BC-4B2E-A03E-EDDB3FA13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81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CF800-69B3-42C4-B6EA-4C857F87E703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08873-1132-4019-8E35-321B1BBE8854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BB4B7-3CBF-4BE1-A60B-4E22A2CB1D97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2E99-553E-46C1-AD8B-3C3F6696C807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FB077-29FB-4E53-BA39-D3A55EDBA8B8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5C277-1F76-4DCD-8CB7-DB53C8B0C3EE}" type="datetime1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5FD8D-116E-4340-9AB7-E47F0CE2E32D}" type="datetime1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F22BE-2698-432D-97EC-D1B6C9910BF1}" type="datetime1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F7CDE-9FB2-4BF8-B8A3-1934CB3233C9}" type="datetime1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3300D-7757-4644-BB2A-5AE271575592}" type="datetime1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D04A-9680-4659-8988-C1A2C68A8DB6}" type="datetime1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0ED06-494D-42D1-8110-3C14B7DA9E67}" type="datetime1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GB" dirty="0" smtClean="0"/>
              <a:t>The Advanced Source Inversion Module of JRODOS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276600"/>
            <a:ext cx="8382000" cy="30480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S. </a:t>
            </a:r>
            <a:r>
              <a:rPr lang="en-GB" dirty="0" smtClean="0"/>
              <a:t>Andronopoulos</a:t>
            </a:r>
            <a:r>
              <a:rPr lang="en-GB" baseline="30000" dirty="0" smtClean="0"/>
              <a:t>1</a:t>
            </a:r>
            <a:r>
              <a:rPr lang="en-GB" dirty="0" smtClean="0"/>
              <a:t>, </a:t>
            </a:r>
            <a:r>
              <a:rPr lang="en-GB" dirty="0"/>
              <a:t>I. </a:t>
            </a:r>
            <a:r>
              <a:rPr lang="en-GB" dirty="0" smtClean="0"/>
              <a:t>Kovalets</a:t>
            </a:r>
            <a:r>
              <a:rPr lang="en-GB" baseline="30000" dirty="0" smtClean="0"/>
              <a:t>2,3</a:t>
            </a:r>
            <a:r>
              <a:rPr lang="en-GB" dirty="0" smtClean="0"/>
              <a:t>, </a:t>
            </a:r>
            <a:r>
              <a:rPr lang="en-GB" dirty="0"/>
              <a:t>O. </a:t>
            </a:r>
            <a:r>
              <a:rPr lang="en-GB" dirty="0" smtClean="0"/>
              <a:t>Pylypenko</a:t>
            </a:r>
            <a:r>
              <a:rPr lang="en-GB" baseline="30000" dirty="0">
                <a:solidFill>
                  <a:prstClr val="black">
                    <a:tint val="75000"/>
                  </a:prstClr>
                </a:solidFill>
              </a:rPr>
              <a:t>2,3</a:t>
            </a:r>
            <a:r>
              <a:rPr lang="en-GB" dirty="0" smtClean="0"/>
              <a:t>, </a:t>
            </a:r>
            <a:r>
              <a:rPr lang="en-GB" dirty="0"/>
              <a:t>D. </a:t>
            </a:r>
            <a:r>
              <a:rPr lang="en-GB" dirty="0" smtClean="0"/>
              <a:t>Treebushny</a:t>
            </a:r>
            <a:r>
              <a:rPr lang="en-GB" baseline="30000" dirty="0" smtClean="0"/>
              <a:t>4</a:t>
            </a:r>
            <a:r>
              <a:rPr lang="en-GB" dirty="0" smtClean="0"/>
              <a:t>, </a:t>
            </a:r>
            <a:r>
              <a:rPr lang="en-GB" dirty="0"/>
              <a:t>R. </a:t>
            </a:r>
            <a:r>
              <a:rPr lang="en-GB" dirty="0" smtClean="0"/>
              <a:t>Hofman</a:t>
            </a:r>
            <a:r>
              <a:rPr lang="en-GB" baseline="30000" dirty="0" smtClean="0"/>
              <a:t>5</a:t>
            </a:r>
            <a:r>
              <a:rPr lang="en-GB" dirty="0" smtClean="0"/>
              <a:t>, </a:t>
            </a:r>
            <a:r>
              <a:rPr lang="en-GB" dirty="0"/>
              <a:t>P. </a:t>
            </a:r>
            <a:r>
              <a:rPr lang="en-GB" dirty="0" smtClean="0"/>
              <a:t>Seibert</a:t>
            </a:r>
            <a:r>
              <a:rPr lang="en-GB" baseline="30000" dirty="0" smtClean="0"/>
              <a:t>5</a:t>
            </a:r>
            <a:r>
              <a:rPr lang="en-GB" dirty="0" smtClean="0"/>
              <a:t>, </a:t>
            </a:r>
            <a:r>
              <a:rPr lang="en-GB" dirty="0"/>
              <a:t>I. </a:t>
            </a:r>
            <a:r>
              <a:rPr lang="en-GB" dirty="0" smtClean="0"/>
              <a:t>Ievdin</a:t>
            </a:r>
            <a:r>
              <a:rPr lang="en-GB" baseline="30000" dirty="0" smtClean="0"/>
              <a:t>3,6</a:t>
            </a:r>
          </a:p>
          <a:p>
            <a:r>
              <a:rPr lang="en-GB" sz="1900" baseline="30000" dirty="0" smtClean="0"/>
              <a:t>1</a:t>
            </a:r>
            <a:r>
              <a:rPr lang="en-GB" sz="1900" dirty="0" smtClean="0"/>
              <a:t>NCSR </a:t>
            </a:r>
            <a:r>
              <a:rPr lang="en-GB" sz="1900" dirty="0" err="1"/>
              <a:t>Demokritos</a:t>
            </a:r>
            <a:r>
              <a:rPr lang="en-GB" sz="1900" dirty="0"/>
              <a:t>, Institute of Nuclear and Radiological Sciences and </a:t>
            </a:r>
            <a:r>
              <a:rPr lang="en-GB" sz="1900" dirty="0" smtClean="0"/>
              <a:t>Technology, Energy </a:t>
            </a:r>
            <a:r>
              <a:rPr lang="en-GB" sz="1900" dirty="0"/>
              <a:t>and </a:t>
            </a:r>
            <a:r>
              <a:rPr lang="en-GB" sz="1900" dirty="0" smtClean="0"/>
              <a:t>Safety,  </a:t>
            </a:r>
            <a:r>
              <a:rPr lang="en-GB" sz="1900" dirty="0" err="1" smtClean="0"/>
              <a:t>Agia</a:t>
            </a:r>
            <a:r>
              <a:rPr lang="en-GB" sz="1900" dirty="0" smtClean="0"/>
              <a:t> </a:t>
            </a:r>
            <a:r>
              <a:rPr lang="en-GB" sz="1900" dirty="0" err="1" smtClean="0"/>
              <a:t>Paraskevi</a:t>
            </a:r>
            <a:r>
              <a:rPr lang="en-GB" sz="1900" dirty="0" smtClean="0"/>
              <a:t>, Greece</a:t>
            </a:r>
          </a:p>
          <a:p>
            <a:r>
              <a:rPr lang="en-GB" sz="1900" baseline="30000" dirty="0" smtClean="0"/>
              <a:t>2</a:t>
            </a:r>
            <a:r>
              <a:rPr lang="en-GB" sz="1900" dirty="0" smtClean="0"/>
              <a:t>Institute </a:t>
            </a:r>
            <a:r>
              <a:rPr lang="en-GB" sz="1900" dirty="0"/>
              <a:t>of Mathematical Machines and Systems Problems NAS of Ukraine, Kiev, </a:t>
            </a:r>
            <a:r>
              <a:rPr lang="en-GB" sz="1900" dirty="0" smtClean="0"/>
              <a:t>Ukraine</a:t>
            </a:r>
          </a:p>
          <a:p>
            <a:r>
              <a:rPr lang="en-GB" sz="1900" baseline="30000" dirty="0" smtClean="0"/>
              <a:t>3</a:t>
            </a:r>
            <a:r>
              <a:rPr lang="en-GB" sz="1900" dirty="0" smtClean="0"/>
              <a:t>Ukrainian </a:t>
            </a:r>
            <a:r>
              <a:rPr lang="en-GB" sz="1900" dirty="0" err="1"/>
              <a:t>Center</a:t>
            </a:r>
            <a:r>
              <a:rPr lang="en-GB" sz="1900" dirty="0"/>
              <a:t> of Environmental and Water Projects, Kiev, Ukraine</a:t>
            </a:r>
          </a:p>
          <a:p>
            <a:r>
              <a:rPr lang="en-GB" sz="1900" baseline="30000" dirty="0" smtClean="0"/>
              <a:t>4</a:t>
            </a:r>
            <a:r>
              <a:rPr lang="en-GB" sz="1900" dirty="0" smtClean="0"/>
              <a:t>Karlsruhe Institute </a:t>
            </a:r>
            <a:r>
              <a:rPr lang="en-GB" sz="1900" dirty="0"/>
              <a:t>of Technology, Karlsruhe, </a:t>
            </a:r>
            <a:r>
              <a:rPr lang="en-GB" sz="1900" dirty="0" smtClean="0"/>
              <a:t>Germany</a:t>
            </a:r>
          </a:p>
          <a:p>
            <a:r>
              <a:rPr lang="en-GB" sz="1900" baseline="30000" dirty="0" smtClean="0"/>
              <a:t>5</a:t>
            </a:r>
            <a:r>
              <a:rPr lang="en-GB" sz="1900" dirty="0" smtClean="0"/>
              <a:t>University </a:t>
            </a:r>
            <a:r>
              <a:rPr lang="en-GB" sz="1900" dirty="0"/>
              <a:t>of </a:t>
            </a:r>
            <a:r>
              <a:rPr lang="en-GB" sz="1900" dirty="0" smtClean="0"/>
              <a:t>Vienna, Austria</a:t>
            </a:r>
          </a:p>
          <a:p>
            <a:r>
              <a:rPr lang="en-GB" sz="1900" baseline="30000" dirty="0" smtClean="0"/>
              <a:t>6</a:t>
            </a:r>
            <a:r>
              <a:rPr lang="en-GB" sz="1900" dirty="0" smtClean="0"/>
              <a:t>BfS—Federal </a:t>
            </a:r>
            <a:r>
              <a:rPr lang="en-GB" sz="1900" dirty="0"/>
              <a:t>Office for Radiation Protection, </a:t>
            </a:r>
            <a:r>
              <a:rPr lang="en-GB" sz="1900" dirty="0" err="1"/>
              <a:t>Oberschleissheim</a:t>
            </a:r>
            <a:r>
              <a:rPr lang="en-GB" sz="1900" dirty="0"/>
              <a:t>, Germany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8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test </a:t>
            </a:r>
            <a:r>
              <a:rPr lang="en-US" dirty="0" smtClean="0"/>
              <a:t>– </a:t>
            </a:r>
            <a:r>
              <a:rPr lang="en-US" dirty="0"/>
              <a:t>results – </a:t>
            </a:r>
            <a:r>
              <a:rPr lang="en-US" dirty="0" smtClean="0"/>
              <a:t>total releases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01577" cy="464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1</a:t>
            </a:r>
            <a:r>
              <a:rPr lang="en-US" baseline="30000" dirty="0">
                <a:solidFill>
                  <a:prstClr val="black"/>
                </a:solidFill>
              </a:rPr>
              <a:t>st</a:t>
            </a:r>
            <a:r>
              <a:rPr lang="en-US" dirty="0">
                <a:solidFill>
                  <a:prstClr val="black"/>
                </a:solidFill>
              </a:rPr>
              <a:t> test – results – </a:t>
            </a:r>
            <a:r>
              <a:rPr lang="en-US" dirty="0" smtClean="0">
                <a:solidFill>
                  <a:prstClr val="black"/>
                </a:solidFill>
              </a:rPr>
              <a:t>split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76" y="1219200"/>
            <a:ext cx="419632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4196324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7" y="4025846"/>
            <a:ext cx="4276725" cy="279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lbow Connector 6"/>
          <p:cNvCxnSpPr>
            <a:endCxn id="2052" idx="1"/>
          </p:cNvCxnSpPr>
          <p:nvPr/>
        </p:nvCxnSpPr>
        <p:spPr>
          <a:xfrm rot="16200000" flipH="1">
            <a:off x="1057655" y="4123944"/>
            <a:ext cx="1461326" cy="113823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2052" idx="3"/>
          </p:cNvCxnSpPr>
          <p:nvPr/>
        </p:nvCxnSpPr>
        <p:spPr>
          <a:xfrm flipV="1">
            <a:off x="6634162" y="3962399"/>
            <a:ext cx="985838" cy="146132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467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test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First-guess source term equal to </a:t>
            </a:r>
            <a:r>
              <a:rPr lang="en-US" dirty="0" smtClean="0"/>
              <a:t>10 times the </a:t>
            </a:r>
            <a:r>
              <a:rPr lang="en-US" dirty="0"/>
              <a:t>true one</a:t>
            </a:r>
            <a:endParaRPr lang="el-GR" dirty="0"/>
          </a:p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4886325" cy="319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09600" y="5486400"/>
                <a:ext cx="8229600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86400"/>
                <a:ext cx="8229600" cy="990600"/>
              </a:xfrm>
              <a:prstGeom prst="rect">
                <a:avLst/>
              </a:prstGeom>
              <a:blipFill rotWithShape="1">
                <a:blip r:embed="rId3"/>
                <a:stretch>
                  <a:fillRect l="-1630" t="-73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3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test </a:t>
            </a:r>
            <a:r>
              <a:rPr lang="en-US" dirty="0" smtClean="0"/>
              <a:t>– results – total releases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315200" cy="47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test – results – </a:t>
            </a:r>
            <a:r>
              <a:rPr lang="en-US" dirty="0" smtClean="0"/>
              <a:t>split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2" y="1171449"/>
            <a:ext cx="3879310" cy="253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171449"/>
            <a:ext cx="3879311" cy="253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550" y="3810000"/>
            <a:ext cx="3822609" cy="249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Elbow Connector 6"/>
          <p:cNvCxnSpPr>
            <a:endCxn id="3078" idx="1"/>
          </p:cNvCxnSpPr>
          <p:nvPr/>
        </p:nvCxnSpPr>
        <p:spPr>
          <a:xfrm rot="16200000" flipH="1">
            <a:off x="1406257" y="3825156"/>
            <a:ext cx="1352036" cy="1116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3078" idx="3"/>
          </p:cNvCxnSpPr>
          <p:nvPr/>
        </p:nvCxnSpPr>
        <p:spPr>
          <a:xfrm flipV="1">
            <a:off x="6463159" y="3707413"/>
            <a:ext cx="852041" cy="135203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6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test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600200"/>
            <a:ext cx="8229600" cy="1143000"/>
          </a:xfrm>
        </p:spPr>
        <p:txBody>
          <a:bodyPr/>
          <a:lstStyle/>
          <a:p>
            <a:r>
              <a:rPr lang="en-US" dirty="0" smtClean="0"/>
              <a:t>First-guess source term equal to true one but shifted in time 1 </a:t>
            </a:r>
            <a:r>
              <a:rPr lang="en-US" dirty="0" err="1" smtClean="0"/>
              <a:t>hr</a:t>
            </a:r>
            <a:r>
              <a:rPr lang="en-US" dirty="0" smtClean="0"/>
              <a:t> forward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895600"/>
            <a:ext cx="3971925" cy="259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8453"/>
            <a:ext cx="3962400" cy="2590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6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3</a:t>
                </a:r>
                <a:r>
                  <a:rPr lang="en-US" baseline="30000" dirty="0" smtClean="0"/>
                  <a:t>rd</a:t>
                </a:r>
                <a:r>
                  <a:rPr lang="en-US" dirty="0" smtClean="0"/>
                  <a:t> test –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5105400"/>
                <a:ext cx="8229600" cy="1020763"/>
              </a:xfrm>
            </p:spPr>
            <p:txBody>
              <a:bodyPr/>
              <a:lstStyle/>
              <a:p>
                <a:r>
                  <a:rPr lang="en-US" dirty="0" smtClean="0"/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5105400"/>
                <a:ext cx="8229600" cy="1020763"/>
              </a:xfrm>
              <a:blipFill rotWithShape="1">
                <a:blip r:embed="rId3"/>
                <a:stretch>
                  <a:fillRect l="-1630" t="-71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4866"/>
            <a:ext cx="5486401" cy="358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test – results – </a:t>
            </a:r>
            <a:r>
              <a:rPr lang="en-US" dirty="0" smtClean="0"/>
              <a:t>total releases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172325" cy="468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1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test – results </a:t>
            </a:r>
            <a:r>
              <a:rPr lang="en-US" dirty="0" smtClean="0"/>
              <a:t>– timing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886200" cy="254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219200"/>
            <a:ext cx="3886200" cy="254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10000"/>
            <a:ext cx="3747448" cy="2450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Elbow Connector 8"/>
          <p:cNvCxnSpPr>
            <a:endCxn id="5" idx="1"/>
          </p:cNvCxnSpPr>
          <p:nvPr/>
        </p:nvCxnSpPr>
        <p:spPr>
          <a:xfrm rot="16200000" flipH="1">
            <a:off x="1762570" y="4054497"/>
            <a:ext cx="1275460" cy="6858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5" idx="3"/>
          </p:cNvCxnSpPr>
          <p:nvPr/>
        </p:nvCxnSpPr>
        <p:spPr>
          <a:xfrm flipV="1">
            <a:off x="6490648" y="3759667"/>
            <a:ext cx="900752" cy="127546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15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test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 guess source term: increased by 10 times during 1</a:t>
            </a:r>
            <a:r>
              <a:rPr lang="en-US" baseline="30000" dirty="0" smtClean="0"/>
              <a:t>st</a:t>
            </a:r>
            <a:r>
              <a:rPr lang="en-US" dirty="0" smtClean="0"/>
              <a:t> half of release, decreased by 10 times during 2</a:t>
            </a:r>
            <a:r>
              <a:rPr lang="en-US" baseline="30000" dirty="0" smtClean="0"/>
              <a:t>nd</a:t>
            </a:r>
            <a:r>
              <a:rPr lang="en-US" dirty="0" smtClean="0"/>
              <a:t> half, in relation to true one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82123"/>
            <a:ext cx="4308031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67448"/>
            <a:ext cx="4352925" cy="284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03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background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Source-Inversion Advanced module developed and firstly integrated in JRODOS by the PREPARE project</a:t>
            </a:r>
          </a:p>
          <a:p>
            <a:pPr lvl="1"/>
            <a:r>
              <a:rPr lang="en-GB" dirty="0" smtClean="0"/>
              <a:t>Estimation </a:t>
            </a:r>
            <a:r>
              <a:rPr lang="en-GB" dirty="0"/>
              <a:t>of </a:t>
            </a:r>
            <a:r>
              <a:rPr lang="en-GB" i="1" dirty="0" smtClean="0"/>
              <a:t>time-dependent</a:t>
            </a:r>
            <a:r>
              <a:rPr lang="en-GB" dirty="0" smtClean="0"/>
              <a:t> emission rate </a:t>
            </a:r>
            <a:r>
              <a:rPr lang="en-GB" dirty="0"/>
              <a:t>and </a:t>
            </a:r>
            <a:r>
              <a:rPr lang="en-GB" i="1" dirty="0"/>
              <a:t>nuclide composition</a:t>
            </a:r>
            <a:r>
              <a:rPr lang="en-GB" dirty="0"/>
              <a:t> </a:t>
            </a:r>
            <a:r>
              <a:rPr lang="en-GB" dirty="0" smtClean="0"/>
              <a:t> from a NPP accident, based on </a:t>
            </a:r>
            <a:r>
              <a:rPr lang="en-GB" i="1" dirty="0" smtClean="0"/>
              <a:t>gamma dose-rate</a:t>
            </a:r>
            <a:r>
              <a:rPr lang="en-GB" dirty="0" smtClean="0"/>
              <a:t> (GDR) measurements (top-down approach)</a:t>
            </a:r>
          </a:p>
          <a:p>
            <a:pPr lvl="1"/>
            <a:r>
              <a:rPr lang="en-GB" dirty="0" smtClean="0"/>
              <a:t>Methodology based on minimization of a cost function using </a:t>
            </a:r>
            <a:r>
              <a:rPr lang="en-US" dirty="0" smtClean="0"/>
              <a:t>“Source-Receptor Functions” (SRF) formulated on the ADM DIPCOT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1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4</a:t>
                </a:r>
                <a:r>
                  <a:rPr lang="en-US" baseline="30000" dirty="0" smtClean="0"/>
                  <a:t>th</a:t>
                </a:r>
                <a:r>
                  <a:rPr lang="en-US" dirty="0" smtClean="0"/>
                  <a:t> test -</a:t>
                </a:r>
                <a:r>
                  <a:rPr lang="en-US" dirty="0">
                    <a:solidFill>
                      <a:prstClr val="black"/>
                    </a:solidFill>
                  </a:rPr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l-G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5105400"/>
                <a:ext cx="8229600" cy="10207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endParaRPr lang="el-GR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05400"/>
                <a:ext cx="8229600" cy="1020763"/>
              </a:xfrm>
              <a:prstGeom prst="rect">
                <a:avLst/>
              </a:prstGeom>
              <a:blipFill rotWithShape="1">
                <a:blip r:embed="rId4"/>
                <a:stretch>
                  <a:fillRect l="-1630" t="-718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5621508" cy="367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18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test – results – </a:t>
            </a:r>
            <a:r>
              <a:rPr lang="en-US" dirty="0" smtClean="0"/>
              <a:t>total releases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020322" cy="458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8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smtClean="0"/>
              <a:t>test </a:t>
            </a:r>
            <a:r>
              <a:rPr lang="en-US" dirty="0" smtClean="0"/>
              <a:t>– results – </a:t>
            </a:r>
            <a:r>
              <a:rPr lang="en-US" dirty="0" smtClean="0"/>
              <a:t>split</a:t>
            </a:r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" y="1219201"/>
            <a:ext cx="3999707" cy="2617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948" y="3846730"/>
            <a:ext cx="3828654" cy="249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77" y="1219200"/>
            <a:ext cx="4003723" cy="261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Elbow Connector 9"/>
          <p:cNvCxnSpPr>
            <a:endCxn id="5" idx="1"/>
          </p:cNvCxnSpPr>
          <p:nvPr/>
        </p:nvCxnSpPr>
        <p:spPr>
          <a:xfrm rot="16200000" flipH="1">
            <a:off x="1532311" y="4056782"/>
            <a:ext cx="1259926" cy="819348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5" idx="3"/>
          </p:cNvCxnSpPr>
          <p:nvPr/>
        </p:nvCxnSpPr>
        <p:spPr>
          <a:xfrm flipV="1">
            <a:off x="6400602" y="3846730"/>
            <a:ext cx="685998" cy="124968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3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all simulated cases the estimated time-dependent source term was </a:t>
            </a:r>
            <a:r>
              <a:rPr lang="en-US" dirty="0" smtClean="0"/>
              <a:t>closer to the true one </a:t>
            </a:r>
            <a:r>
              <a:rPr lang="en-US" dirty="0"/>
              <a:t>than the first </a:t>
            </a:r>
            <a:r>
              <a:rPr lang="en-US" dirty="0" smtClean="0"/>
              <a:t>guess</a:t>
            </a:r>
          </a:p>
          <a:p>
            <a:r>
              <a:rPr lang="en-US" dirty="0" smtClean="0"/>
              <a:t>The level of improvement varied between cases</a:t>
            </a:r>
          </a:p>
          <a:p>
            <a:pPr lvl="1"/>
            <a:r>
              <a:rPr lang="en-US" dirty="0" smtClean="0"/>
              <a:t>Test 1: </a:t>
            </a:r>
            <a:r>
              <a:rPr lang="en-US" dirty="0"/>
              <a:t>estimated </a:t>
            </a:r>
            <a:r>
              <a:rPr lang="en-US" dirty="0" smtClean="0"/>
              <a:t>releases of </a:t>
            </a:r>
            <a:r>
              <a:rPr lang="en-US" dirty="0"/>
              <a:t>aerosols and noble gases </a:t>
            </a:r>
            <a:r>
              <a:rPr lang="en-US" dirty="0" smtClean="0"/>
              <a:t>within a factor </a:t>
            </a:r>
            <a:r>
              <a:rPr lang="en-US" dirty="0"/>
              <a:t>of 1.5 as compared to the true </a:t>
            </a:r>
            <a:r>
              <a:rPr lang="en-US" dirty="0" smtClean="0"/>
              <a:t>values; iodine release estimation not improved</a:t>
            </a:r>
          </a:p>
          <a:p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4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(cont’d)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Test 2: estimated releases of all nuclide groups within a factor of 2 to 5 compared to true values (modest improvement)</a:t>
            </a:r>
          </a:p>
          <a:p>
            <a:pPr lvl="1"/>
            <a:r>
              <a:rPr lang="en-US" dirty="0" smtClean="0"/>
              <a:t>Test 3: timing of releases estimated correctly; magnitude of releases estimated within a factor of 1.5 to 2 compared to true values (“best” case)</a:t>
            </a:r>
          </a:p>
          <a:p>
            <a:pPr lvl="1"/>
            <a:r>
              <a:rPr lang="en-US" dirty="0" smtClean="0"/>
              <a:t>Test 4: estimated releases improved; estimated ST RMSE = 1.05×10</a:t>
            </a: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 err="1" smtClean="0"/>
              <a:t>Bq</a:t>
            </a:r>
            <a:r>
              <a:rPr lang="en-US" dirty="0" smtClean="0"/>
              <a:t>/s; first-guess ST RMSE = 4.09×10</a:t>
            </a:r>
            <a:r>
              <a:rPr lang="en-US" baseline="30000" dirty="0" smtClean="0"/>
              <a:t>15</a:t>
            </a:r>
            <a:r>
              <a:rPr lang="en-US" dirty="0" smtClean="0"/>
              <a:t> </a:t>
            </a:r>
            <a:r>
              <a:rPr lang="en-US" dirty="0" err="1" smtClean="0"/>
              <a:t>Bq</a:t>
            </a:r>
            <a:r>
              <a:rPr lang="en-US" dirty="0" smtClean="0"/>
              <a:t>/s (“worst” case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Future work: calculation of optimal values of parameters; unknown location of release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2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I. </a:t>
            </a:r>
            <a:r>
              <a:rPr lang="en-US" dirty="0" err="1" smtClean="0"/>
              <a:t>Kovalets</a:t>
            </a:r>
            <a:r>
              <a:rPr lang="en-US" dirty="0" smtClean="0"/>
              <a:t>, I. </a:t>
            </a:r>
            <a:r>
              <a:rPr lang="en-US" dirty="0" err="1" smtClean="0"/>
              <a:t>Ievdin</a:t>
            </a:r>
            <a:r>
              <a:rPr lang="en-US" dirty="0" smtClean="0"/>
              <a:t>, R. Hofman, P. Seibert, S. </a:t>
            </a:r>
            <a:r>
              <a:rPr lang="en-US" dirty="0" err="1" smtClean="0"/>
              <a:t>Andronopoulos</a:t>
            </a:r>
            <a:r>
              <a:rPr lang="en-US" dirty="0" smtClean="0"/>
              <a:t> (2016</a:t>
            </a:r>
            <a:r>
              <a:rPr lang="en-US" dirty="0"/>
              <a:t>) </a:t>
            </a:r>
            <a:r>
              <a:rPr lang="en-US" dirty="0" smtClean="0"/>
              <a:t>“Description of software module for source term estimation using advanced method integrated in </a:t>
            </a:r>
            <a:r>
              <a:rPr lang="en-US" dirty="0"/>
              <a:t>DSS </a:t>
            </a:r>
            <a:r>
              <a:rPr lang="en-US" dirty="0" smtClean="0"/>
              <a:t>RODOS”, </a:t>
            </a:r>
            <a:r>
              <a:rPr lang="en-US" dirty="0"/>
              <a:t>Report PREPARE(WP4)- (16)-</a:t>
            </a:r>
            <a:r>
              <a:rPr lang="en-US" dirty="0" smtClean="0"/>
              <a:t>04</a:t>
            </a:r>
          </a:p>
          <a:p>
            <a:r>
              <a:rPr lang="en-US" dirty="0" err="1" smtClean="0"/>
              <a:t>Kovalets</a:t>
            </a:r>
            <a:r>
              <a:rPr lang="en-US" dirty="0" smtClean="0"/>
              <a:t> </a:t>
            </a:r>
            <a:r>
              <a:rPr lang="en-US" dirty="0"/>
              <a:t>I. , </a:t>
            </a:r>
            <a:r>
              <a:rPr lang="en-US" dirty="0" err="1"/>
              <a:t>Andronopoulos</a:t>
            </a:r>
            <a:r>
              <a:rPr lang="en-US" dirty="0"/>
              <a:t> S., Hofman R. , Seibert P., </a:t>
            </a:r>
            <a:r>
              <a:rPr lang="en-US" dirty="0" err="1"/>
              <a:t>Ievdin</a:t>
            </a:r>
            <a:r>
              <a:rPr lang="en-US" dirty="0"/>
              <a:t> I</a:t>
            </a:r>
            <a:r>
              <a:rPr lang="en-US" dirty="0" smtClean="0"/>
              <a:t>. (2016) “Advanced </a:t>
            </a:r>
            <a:r>
              <a:rPr lang="en-US" dirty="0"/>
              <a:t>method for source term estimation and status of its integration in </a:t>
            </a:r>
            <a:r>
              <a:rPr lang="en-US" dirty="0" smtClean="0"/>
              <a:t>JRODOS”. Radioprotection </a:t>
            </a:r>
            <a:r>
              <a:rPr lang="en-US" dirty="0"/>
              <a:t>51  HS2, S121-S124, </a:t>
            </a:r>
            <a:r>
              <a:rPr lang="en-US" dirty="0" smtClean="0"/>
              <a:t>doi:10.1051/</a:t>
            </a:r>
            <a:r>
              <a:rPr lang="en-US" dirty="0" err="1" smtClean="0"/>
              <a:t>radiopro</a:t>
            </a:r>
            <a:r>
              <a:rPr lang="en-US" dirty="0" smtClean="0"/>
              <a:t>/2016046</a:t>
            </a:r>
          </a:p>
          <a:p>
            <a:r>
              <a:rPr lang="en-GB" dirty="0" err="1"/>
              <a:t>Kovalets</a:t>
            </a:r>
            <a:r>
              <a:rPr lang="en-GB" dirty="0"/>
              <a:t> I., </a:t>
            </a:r>
            <a:r>
              <a:rPr lang="en-GB" dirty="0" err="1"/>
              <a:t>Andronopoulos</a:t>
            </a:r>
            <a:r>
              <a:rPr lang="en-GB" dirty="0"/>
              <a:t> S., Hofman R., Seibert P., </a:t>
            </a:r>
            <a:r>
              <a:rPr lang="en-GB" dirty="0" err="1"/>
              <a:t>Ievdin</a:t>
            </a:r>
            <a:r>
              <a:rPr lang="en-GB" dirty="0"/>
              <a:t> I., </a:t>
            </a:r>
            <a:r>
              <a:rPr lang="en-GB" dirty="0" err="1"/>
              <a:t>Pylypenko</a:t>
            </a:r>
            <a:r>
              <a:rPr lang="en-GB" dirty="0"/>
              <a:t> O. (2018) </a:t>
            </a:r>
            <a:r>
              <a:rPr lang="en-GB" dirty="0" smtClean="0"/>
              <a:t>“Advanced </a:t>
            </a:r>
            <a:r>
              <a:rPr lang="en-GB" dirty="0"/>
              <a:t>Source Inversion Module of the JRODOS </a:t>
            </a:r>
            <a:r>
              <a:rPr lang="en-GB" dirty="0" smtClean="0"/>
              <a:t>System”. </a:t>
            </a:r>
            <a:r>
              <a:rPr lang="en-GB" dirty="0"/>
              <a:t>In: Agarwal R., Agarwal A., Gupta T., Sharma N. (</a:t>
            </a:r>
            <a:r>
              <a:rPr lang="en-GB" dirty="0" err="1"/>
              <a:t>eds</a:t>
            </a:r>
            <a:r>
              <a:rPr lang="en-GB" dirty="0"/>
              <a:t>) Pollutants from Energy Sources. Energy, Environment, and Sustainability. Springer, Singapore. pp 149-186 DOI: https://doi.org/10.1007/978-981-13-3281-4_10</a:t>
            </a: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 very much for your attention!</a:t>
            </a:r>
            <a:endParaRPr lang="el-GR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presentation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Dissemination of testing </a:t>
            </a:r>
            <a:r>
              <a:rPr lang="en-US" dirty="0"/>
              <a:t>of JRODOS-integrated </a:t>
            </a:r>
            <a:r>
              <a:rPr lang="en-US" dirty="0" smtClean="0"/>
              <a:t>SIA</a:t>
            </a:r>
          </a:p>
          <a:p>
            <a:r>
              <a:rPr lang="en-US" dirty="0" smtClean="0"/>
              <a:t>Methodology:</a:t>
            </a:r>
          </a:p>
          <a:p>
            <a:pPr lvl="1"/>
            <a:r>
              <a:rPr lang="en-US" dirty="0" smtClean="0"/>
              <a:t>Hypothetical NPP accident with a defined “true” source term</a:t>
            </a:r>
          </a:p>
          <a:p>
            <a:pPr lvl="1"/>
            <a:r>
              <a:rPr lang="en-US" dirty="0" smtClean="0"/>
              <a:t>Artificial GDR measurements by running ADM</a:t>
            </a:r>
          </a:p>
          <a:p>
            <a:pPr lvl="1"/>
            <a:r>
              <a:rPr lang="en-US" dirty="0" smtClean="0"/>
              <a:t>Assume a first-guess source term</a:t>
            </a:r>
          </a:p>
          <a:p>
            <a:pPr lvl="1"/>
            <a:r>
              <a:rPr lang="en-US" dirty="0" smtClean="0"/>
              <a:t>Run the SIA and examine closeness of the estimated source term to the true 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Test-case definition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676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Hypothetical accident at Rivne NPP (Ukraine)</a:t>
                </a:r>
              </a:p>
              <a:p>
                <a:r>
                  <a:rPr lang="en-US" dirty="0" smtClean="0"/>
                  <a:t>Source term </a:t>
                </a:r>
                <a:r>
                  <a:rPr lang="uk-UA" dirty="0" smtClean="0"/>
                  <a:t>F1.DRSA-FK1</a:t>
                </a:r>
                <a:r>
                  <a:rPr lang="en-US" dirty="0" smtClean="0"/>
                  <a:t> (JRODOS database)</a:t>
                </a:r>
              </a:p>
              <a:p>
                <a:pPr lvl="1"/>
                <a:r>
                  <a:rPr lang="en-US" dirty="0" smtClean="0"/>
                  <a:t>27 nuclides: noble gases, </a:t>
                </a:r>
                <a:r>
                  <a:rPr lang="en-US" dirty="0" err="1" smtClean="0"/>
                  <a:t>iodines</a:t>
                </a:r>
                <a:r>
                  <a:rPr lang="en-US" dirty="0" smtClean="0"/>
                  <a:t>, </a:t>
                </a:r>
                <a:r>
                  <a:rPr lang="en-US" dirty="0" smtClean="0"/>
                  <a:t>aerosols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pos m:val="top"/>
                        <m:ctrlPr>
                          <a:rPr lang="en-US" i="1" smtClean="0"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dirty="0" smtClean="0"/>
                  <a:t> particularly challenging case</a:t>
                </a:r>
                <a:endParaRPr lang="en-US" dirty="0" smtClean="0"/>
              </a:p>
              <a:p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676400"/>
              </a:xfrm>
              <a:blipFill rotWithShape="1">
                <a:blip r:embed="rId2"/>
                <a:stretch>
                  <a:fillRect l="-1185" t="-7273" b="-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454601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2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Artificial GDR measurements generated by </a:t>
            </a:r>
            <a:r>
              <a:rPr lang="en-US" dirty="0" smtClean="0"/>
              <a:t>DIPCOT at artificial sensors around the NPP</a:t>
            </a:r>
            <a:endParaRPr lang="en-US" dirty="0"/>
          </a:p>
          <a:p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8400"/>
            <a:ext cx="6553200" cy="37978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2487304"/>
            <a:ext cx="2057400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Distances of sensors from the NPP: 8-30 km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Artificial meteorology: time-varying wind direction, constant wind speed, D-stability, no precipitation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4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 (cont’d)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66800"/>
          </a:xfrm>
        </p:spPr>
        <p:txBody>
          <a:bodyPr/>
          <a:lstStyle/>
          <a:p>
            <a:r>
              <a:rPr lang="en-US" dirty="0" smtClean="0"/>
              <a:t>“Measurements” imported in JRODOS database</a:t>
            </a:r>
            <a:endParaRPr lang="el-GR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" y="2590800"/>
            <a:ext cx="3549015" cy="187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590800"/>
            <a:ext cx="3549600" cy="1878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00" y="4572000"/>
            <a:ext cx="3549600" cy="187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4572000"/>
            <a:ext cx="3549600" cy="187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SIA parameters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3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Control the calculation of regularization terms</a:t>
            </a:r>
          </a:p>
          <a:p>
            <a:r>
              <a:rPr lang="en-US" dirty="0" smtClean="0"/>
              <a:t>They affect the SIA method performance</a:t>
            </a:r>
          </a:p>
          <a:p>
            <a:r>
              <a:rPr lang="en-US" dirty="0" smtClean="0"/>
              <a:t>What are the optimal values?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87"/>
          <a:stretch/>
        </p:blipFill>
        <p:spPr bwMode="auto">
          <a:xfrm>
            <a:off x="304800" y="3124200"/>
            <a:ext cx="8196005" cy="1676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457200" y="4800600"/>
                <a:ext cx="8229600" cy="15239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“</a:t>
                </a:r>
                <a:r>
                  <a:rPr lang="en-US" dirty="0" err="1" smtClean="0"/>
                  <a:t>alpha_sigmab</a:t>
                </a:r>
                <a:r>
                  <a:rPr lang="en-US" dirty="0" smtClean="0"/>
                  <a:t>”: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begChr m:val="‖"/>
                        <m:endChr m:val="‖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p>
                        </m:sSup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Determines how closely the SIA converges to the first-guess (background) source term</a:t>
                </a:r>
                <a:endParaRPr lang="el-GR" dirty="0"/>
              </a:p>
            </p:txBody>
          </p:sp>
        </mc:Choice>
        <mc:Fallback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00"/>
                <a:ext cx="8229600" cy="1523999"/>
              </a:xfrm>
              <a:prstGeom prst="rect">
                <a:avLst/>
              </a:prstGeom>
              <a:blipFill rotWithShape="1">
                <a:blip r:embed="rId3"/>
                <a:stretch>
                  <a:fillRect l="-1630" t="-5622" b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What is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value?</a:t>
                </a:r>
                <a:endParaRPr lang="el-G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Run the SIA (calculate the source term) for several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For each source term calculate the Mean Absolute Error between observed and model-calculated GDR: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MAE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𝑜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</m:e>
                        </m:acc>
                      </m:num>
                      <m:den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𝑜</m:t>
                                </m:r>
                              </m:sub>
                            </m:sSub>
                          </m:e>
                        </m:acc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Plot the curve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/>
                      </a:rPr>
                      <m:t>MAE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 smtClean="0"/>
                  <a:t> value is where the curve presents the </a:t>
                </a:r>
                <a:r>
                  <a:rPr lang="en-US" i="1" dirty="0" smtClean="0"/>
                  <a:t>maximum curvature</a:t>
                </a:r>
                <a:r>
                  <a:rPr lang="en-US" dirty="0" smtClean="0"/>
                  <a:t> (L-curve approach) </a:t>
                </a:r>
                <a:r>
                  <a:rPr lang="en-US" dirty="0" smtClean="0">
                    <a:sym typeface="Symbol"/>
                  </a:rPr>
                  <a:t> optimal estimated source term</a:t>
                </a:r>
                <a:endParaRPr lang="el-GR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2830" b="-8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test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First-guess source term equal to 1/10</a:t>
            </a:r>
            <a:r>
              <a:rPr lang="en-US" baseline="30000" dirty="0" smtClean="0"/>
              <a:t>th</a:t>
            </a:r>
            <a:r>
              <a:rPr lang="en-US" dirty="0" smtClean="0"/>
              <a:t> of the true one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362200"/>
            <a:ext cx="4657725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609600" y="5486400"/>
                <a:ext cx="8229600" cy="990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=150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486400"/>
                <a:ext cx="8229600" cy="990600"/>
              </a:xfrm>
              <a:prstGeom prst="rect">
                <a:avLst/>
              </a:prstGeom>
              <a:blipFill rotWithShape="1">
                <a:blip r:embed="rId3"/>
                <a:stretch>
                  <a:fillRect l="-1630" t="-73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5th NERIS Workshop, 3-5/4/2019, Roskilde, Denmark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1152</Words>
  <Application>Microsoft Office PowerPoint</Application>
  <PresentationFormat>On-screen Show (4:3)</PresentationFormat>
  <Paragraphs>128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Advanced Source Inversion Module of JRODOS</vt:lpstr>
      <vt:lpstr>Some background information</vt:lpstr>
      <vt:lpstr>Purpose of presentation</vt:lpstr>
      <vt:lpstr>Test-case definition</vt:lpstr>
      <vt:lpstr>Measurements</vt:lpstr>
      <vt:lpstr>Measurements (cont’d)</vt:lpstr>
      <vt:lpstr>SIA parameters</vt:lpstr>
      <vt:lpstr>What is the optimal α_B value?</vt:lpstr>
      <vt:lpstr>1st test</vt:lpstr>
      <vt:lpstr>1st test – results – total releases</vt:lpstr>
      <vt:lpstr>1st test – results – split</vt:lpstr>
      <vt:lpstr>2nd test</vt:lpstr>
      <vt:lpstr>2nd test – results – total releases</vt:lpstr>
      <vt:lpstr>2nd test – results – split</vt:lpstr>
      <vt:lpstr>3rd test</vt:lpstr>
      <vt:lpstr>3rd test – optimal α_B</vt:lpstr>
      <vt:lpstr>3rd test – results – total releases</vt:lpstr>
      <vt:lpstr>3rd test – results – timing</vt:lpstr>
      <vt:lpstr>4th test</vt:lpstr>
      <vt:lpstr>4th test -optimal α_B </vt:lpstr>
      <vt:lpstr>4th test – results – total releases</vt:lpstr>
      <vt:lpstr>4th test – results – split</vt:lpstr>
      <vt:lpstr>Conclusions</vt:lpstr>
      <vt:lpstr>Conclusions (cont’d)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Advanced Source Inversion Module of JRODOS</dc:title>
  <dc:creator>Spyros Andronopoulos</dc:creator>
  <cp:lastModifiedBy>Spyros Andronopoulos</cp:lastModifiedBy>
  <cp:revision>45</cp:revision>
  <dcterms:created xsi:type="dcterms:W3CDTF">2006-08-16T00:00:00Z</dcterms:created>
  <dcterms:modified xsi:type="dcterms:W3CDTF">2019-03-26T08:40:00Z</dcterms:modified>
</cp:coreProperties>
</file>