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4" r:id="rId2"/>
    <p:sldId id="282" r:id="rId3"/>
    <p:sldId id="283" r:id="rId4"/>
    <p:sldId id="284" r:id="rId5"/>
    <p:sldId id="286" r:id="rId6"/>
    <p:sldId id="288" r:id="rId7"/>
    <p:sldId id="289" r:id="rId8"/>
    <p:sldId id="291" r:id="rId9"/>
    <p:sldId id="294" r:id="rId10"/>
    <p:sldId id="296" r:id="rId11"/>
    <p:sldId id="297" r:id="rId12"/>
    <p:sldId id="295" r:id="rId13"/>
    <p:sldId id="298" r:id="rId14"/>
    <p:sldId id="300" r:id="rId15"/>
    <p:sldId id="301" r:id="rId16"/>
    <p:sldId id="302" r:id="rId17"/>
    <p:sldId id="303" r:id="rId18"/>
    <p:sldId id="304" r:id="rId19"/>
    <p:sldId id="299" r:id="rId20"/>
    <p:sldId id="293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EB4"/>
    <a:srgbClr val="82BE3C"/>
    <a:srgbClr val="50AAE6"/>
    <a:srgbClr val="A00078"/>
    <a:srgbClr val="A01E28"/>
    <a:srgbClr val="A08232"/>
    <a:srgbClr val="DCA01E"/>
    <a:srgbClr val="FA8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2" autoAdjust="0"/>
    <p:restoredTop sz="91212" autoAdjust="0"/>
  </p:normalViewPr>
  <p:slideViewPr>
    <p:cSldViewPr>
      <p:cViewPr varScale="1">
        <p:scale>
          <a:sx n="84" d="100"/>
          <a:sy n="84" d="100"/>
        </p:scale>
        <p:origin x="677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de-DE" sz="800" dirty="0"/>
              <a:t>KIT – The Research University in the Helmholtz Association</a:t>
            </a:r>
          </a:p>
        </p:txBody>
      </p:sp>
      <p:pic>
        <p:nvPicPr>
          <p:cNvPr id="6148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869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Prof. Dr. Max Mustermann | </a:t>
            </a:r>
            <a:br>
              <a:rPr lang="de-DE" altLang="de-DE"/>
            </a:br>
            <a:r>
              <a:rPr lang="de-DE" alt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5DE03B1-5FE7-4C70-9B16-DF4E7BA88A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6740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II_rahmen_neu_tit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871" y="6507038"/>
            <a:ext cx="422681" cy="274122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524210" y="6536377"/>
            <a:ext cx="62425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state-Regular" panose="02000603020000020004" pitchFamily="2" charset="0"/>
                <a:ea typeface="+mn-ea"/>
                <a:cs typeface="+mn-cs"/>
              </a:rPr>
              <a:t>This project has received funding from the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state-Regular" panose="02000603020000020004" pitchFamily="2" charset="0"/>
                <a:ea typeface="+mn-ea"/>
                <a:cs typeface="+mn-cs"/>
              </a:rPr>
              <a:t>Euratom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state-Regular" panose="02000603020000020004" pitchFamily="2" charset="0"/>
                <a:ea typeface="+mn-ea"/>
                <a:cs typeface="+mn-cs"/>
              </a:rPr>
              <a:t> research and training programme 2014-2018 under grant agreement No 662287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Grafik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69386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image00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0113"/>
            <a:ext cx="159002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79355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7704" y="6445249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val="328560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7704" y="6445249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val="259716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6506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477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6921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2290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7704" y="6445249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val="203079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7704" y="6445249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val="109013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7704" y="6445249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val="257807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7704" y="6445249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val="142489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add title</a:t>
            </a:r>
          </a:p>
        </p:txBody>
      </p:sp>
      <p:pic>
        <p:nvPicPr>
          <p:cNvPr id="1026" name="Picture 9" descr="II_rahmen_neu_fol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altLang="de-DE" sz="900" dirty="0"/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8593542" y="6539254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65860247-ED2C-4023-A47F-CF656A1DA4A7}" type="slidenum">
              <a:rPr lang="de-DE" alt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900" b="1" dirty="0"/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7596336" y="6549757"/>
            <a:ext cx="863600" cy="19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3537D76-9062-4DA0-8EE2-55FF8FCB1371}" type="datetime1">
              <a:rPr lang="de-DE" altLang="de-DE" sz="900" smtClean="0"/>
              <a:pPr eaLnBrk="1" hangingPunct="1">
                <a:defRPr/>
              </a:pPr>
              <a:t>03.04.2019</a:t>
            </a:fld>
            <a:endParaRPr lang="de-DE" altLang="de-DE" sz="900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2478087" y="6442379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de-DE" sz="900" dirty="0"/>
          </a:p>
        </p:txBody>
      </p:sp>
      <p:pic>
        <p:nvPicPr>
          <p:cNvPr id="11" name="Picture 1" descr="image00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86" y="116632"/>
            <a:ext cx="1194633" cy="54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ieren 11"/>
          <p:cNvGrpSpPr/>
          <p:nvPr userDrawn="1"/>
        </p:nvGrpSpPr>
        <p:grpSpPr>
          <a:xfrm>
            <a:off x="116871" y="6539254"/>
            <a:ext cx="5564261" cy="194170"/>
            <a:chOff x="116871" y="6641091"/>
            <a:chExt cx="5091961" cy="194170"/>
          </a:xfrm>
        </p:grpSpPr>
        <p:pic>
          <p:nvPicPr>
            <p:cNvPr id="13" name="Grafik 12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116871" y="6641091"/>
              <a:ext cx="286959" cy="194170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 userDrawn="1"/>
          </p:nvSpPr>
          <p:spPr>
            <a:xfrm>
              <a:off x="403830" y="6641091"/>
              <a:ext cx="480500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rstate-Regular" panose="02000603020000020004" pitchFamily="2" charset="0"/>
                  <a:ea typeface="+mn-ea"/>
                  <a:cs typeface="+mn-cs"/>
                </a:rPr>
                <a:t>This project has received funding from the </a:t>
              </a:r>
              <a:r>
                <a:rPr kumimoji="0" lang="en-GB" sz="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rstate-Regular" panose="02000603020000020004" pitchFamily="2" charset="0"/>
                  <a:ea typeface="+mn-ea"/>
                  <a:cs typeface="+mn-cs"/>
                </a:rPr>
                <a:t>Euratom</a:t>
              </a: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rstate-Regular" panose="02000603020000020004" pitchFamily="2" charset="0"/>
                  <a:ea typeface="+mn-ea"/>
                  <a:cs typeface="+mn-cs"/>
                </a:rPr>
                <a:t> research and training programme 2014-2018 under grant agreement No 662287.</a:t>
              </a:r>
              <a:endParaRPr kumimoji="0" lang="en-GB" sz="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5" name="Grafik 6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86" y="657649"/>
            <a:ext cx="1101613" cy="40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FontTx/>
        <a:buBlip>
          <a:blip r:embed="rId1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FontTx/>
        <a:buBlip>
          <a:blip r:embed="rId17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FontTx/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FontTx/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FontTx/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resy5.iket.kit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5763" y="1196752"/>
            <a:ext cx="8389937" cy="5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/>
            <a:r>
              <a:rPr lang="en-GB" altLang="de-DE" sz="2800" dirty="0"/>
              <a:t>Source term reconstruction module in JRODOS</a:t>
            </a:r>
            <a:endParaRPr lang="en-US" altLang="de-DE" sz="2800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16140" y="1765213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de-DE" altLang="de-DE" sz="1600" noProof="1"/>
              <a:t>Wolfgang Raskob, Christoph Haller, Irmgard Hasemann, Thomas Schichtel, Dmytro Trybushnyi</a:t>
            </a:r>
          </a:p>
          <a:p>
            <a:pPr algn="ctr" eaLnBrk="1" hangingPunct="1">
              <a:spcBef>
                <a:spcPct val="50000"/>
              </a:spcBef>
              <a:buNone/>
            </a:pPr>
            <a:r>
              <a:rPr lang="en-US" sz="1600" dirty="0"/>
              <a:t>Karlsruhe Institute of Technology </a:t>
            </a:r>
            <a:r>
              <a:rPr lang="en-GB" altLang="de-DE" sz="1600" dirty="0"/>
              <a:t>(KIT)</a:t>
            </a:r>
            <a:endParaRPr lang="en-US" altLang="de-DE" sz="1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34008"/>
            <a:ext cx="2068066" cy="675705"/>
          </a:xfrm>
          <a:prstGeom prst="rect">
            <a:avLst/>
          </a:prstGeom>
        </p:spPr>
      </p:pic>
      <p:sp>
        <p:nvSpPr>
          <p:cNvPr id="5" name="Textfeld 1"/>
          <p:cNvSpPr txBox="1"/>
          <p:nvPr/>
        </p:nvSpPr>
        <p:spPr>
          <a:xfrm>
            <a:off x="683568" y="278092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de-DE" dirty="0">
                <a:solidFill>
                  <a:schemeClr val="tx2"/>
                </a:solidFill>
              </a:rPr>
              <a:t>NERIS Workshop 2019, 3-5 April, Roskilde, Denmark</a:t>
            </a:r>
            <a:endParaRPr lang="en-GB" dirty="0"/>
          </a:p>
        </p:txBody>
      </p:sp>
      <p:pic>
        <p:nvPicPr>
          <p:cNvPr id="8" name="Picture 4" descr="STR_PrognosisWithSTRster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0" y="3807008"/>
            <a:ext cx="4052887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STR_Measure+Automate+Prognosis_WithSTRsterm_stn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76077"/>
            <a:ext cx="3349576" cy="253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612A9-6B54-4C7D-8173-115C74FB2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Release of Xe-133 only</a:t>
            </a:r>
          </a:p>
        </p:txBody>
      </p:sp>
      <p:graphicFrame>
        <p:nvGraphicFramePr>
          <p:cNvPr id="14" name="Inhaltsplatzhalter 13">
            <a:extLst>
              <a:ext uri="{FF2B5EF4-FFF2-40B4-BE49-F238E27FC236}">
                <a16:creationId xmlns:a16="http://schemas.microsoft.com/office/drawing/2014/main" id="{D825F8F5-0CD2-4869-A5EB-E3FE4F38E4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986992"/>
              </p:ext>
            </p:extLst>
          </p:nvPr>
        </p:nvGraphicFramePr>
        <p:xfrm>
          <a:off x="390525" y="1484784"/>
          <a:ext cx="2251075" cy="3251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1075">
                  <a:extLst>
                    <a:ext uri="{9D8B030D-6E8A-4147-A177-3AD203B41FA5}">
                      <a16:colId xmlns:a16="http://schemas.microsoft.com/office/drawing/2014/main" val="4732360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  0.00  -  0.17     1.00E+15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550296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    0.17   - 0.34     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330063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  0.34  -  0.50     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993717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  0.50   - 0.67     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360129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  0.67  -  0.84     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02708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  0.84  -  1.00     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42721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    1.00  -  1.17     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640060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    1.17  -  1.35    1.00E+18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942794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    1.34  -  0.50     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21520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  1.50   - 0.67     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199677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  1.67  -  0.84     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86812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  1.84  -  2.00     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618177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  2.00  -  1.17     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045988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    2.17  -  2.34     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516483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  2.34  -  2.50    1.00E+16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28684076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C2227630-AC81-4E0E-9151-42260BB095E7}"/>
              </a:ext>
            </a:extLst>
          </p:cNvPr>
          <p:cNvSpPr txBox="1"/>
          <p:nvPr/>
        </p:nvSpPr>
        <p:spPr>
          <a:xfrm>
            <a:off x="611560" y="11247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Time	   </a:t>
            </a:r>
            <a:r>
              <a:rPr lang="de-DE" dirty="0" err="1"/>
              <a:t>Amount</a:t>
            </a:r>
            <a:endParaRPr lang="de-DE" dirty="0"/>
          </a:p>
        </p:txBody>
      </p:sp>
      <p:pic>
        <p:nvPicPr>
          <p:cNvPr id="2051" name="Grafik 1">
            <a:extLst>
              <a:ext uri="{FF2B5EF4-FFF2-40B4-BE49-F238E27FC236}">
                <a16:creationId xmlns:a16="http://schemas.microsoft.com/office/drawing/2014/main" id="{7282A2DA-9438-4F49-A13E-2020FBAE2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6120680" cy="363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37E9B84-D29B-49FD-8C40-9955A767905B}"/>
              </a:ext>
            </a:extLst>
          </p:cNvPr>
          <p:cNvSpPr txBox="1"/>
          <p:nvPr/>
        </p:nvSpPr>
        <p:spPr>
          <a:xfrm>
            <a:off x="3814464" y="2039346"/>
            <a:ext cx="46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Linear representation of source term </a:t>
            </a:r>
          </a:p>
        </p:txBody>
      </p:sp>
    </p:spTree>
    <p:extLst>
      <p:ext uri="{BB962C8B-B14F-4D97-AF65-F5344CB8AC3E}">
        <p14:creationId xmlns:p14="http://schemas.microsoft.com/office/powerpoint/2010/main" val="3208056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D1B6A0-5227-4F6E-8DD6-280EEB88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33375"/>
            <a:ext cx="8644534" cy="740643"/>
          </a:xfrm>
        </p:spPr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</a:t>
            </a:r>
          </a:p>
        </p:txBody>
      </p:sp>
      <p:pic>
        <p:nvPicPr>
          <p:cNvPr id="3074" name="Grafik 1">
            <a:extLst>
              <a:ext uri="{FF2B5EF4-FFF2-40B4-BE49-F238E27FC236}">
                <a16:creationId xmlns:a16="http://schemas.microsoft.com/office/drawing/2014/main" id="{A7FE7F0A-C4A6-4CAF-BA8E-86097212A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340768"/>
            <a:ext cx="5494150" cy="335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6F6B260-7A83-4A0F-A5D7-D4D0317D6897}"/>
              </a:ext>
            </a:extLst>
          </p:cNvPr>
          <p:cNvSpPr txBox="1"/>
          <p:nvPr/>
        </p:nvSpPr>
        <p:spPr>
          <a:xfrm>
            <a:off x="2336528" y="161086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Original gamma dose </a:t>
            </a:r>
            <a:br>
              <a:rPr lang="en-GB" dirty="0"/>
            </a:br>
            <a:r>
              <a:rPr lang="en-GB" dirty="0"/>
              <a:t>rate </a:t>
            </a:r>
          </a:p>
        </p:txBody>
      </p:sp>
      <p:pic>
        <p:nvPicPr>
          <p:cNvPr id="3075" name="Grafik 1">
            <a:extLst>
              <a:ext uri="{FF2B5EF4-FFF2-40B4-BE49-F238E27FC236}">
                <a16:creationId xmlns:a16="http://schemas.microsoft.com/office/drawing/2014/main" id="{60AB7A21-3216-441C-8A25-297104F85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459" y="2669505"/>
            <a:ext cx="59436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9FAC1DE-640D-4B7C-A49C-CA854E412438}"/>
              </a:ext>
            </a:extLst>
          </p:cNvPr>
          <p:cNvSpPr txBox="1"/>
          <p:nvPr/>
        </p:nvSpPr>
        <p:spPr>
          <a:xfrm>
            <a:off x="6372449" y="332252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Reconstructed gamma dose rate </a:t>
            </a:r>
          </a:p>
        </p:txBody>
      </p:sp>
    </p:spTree>
    <p:extLst>
      <p:ext uri="{BB962C8B-B14F-4D97-AF65-F5344CB8AC3E}">
        <p14:creationId xmlns:p14="http://schemas.microsoft.com/office/powerpoint/2010/main" val="412671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scenario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Site Borssele/Netherlands, </a:t>
            </a:r>
            <a:r>
              <a:rPr lang="en-GB"/>
              <a:t>Source term: 10m-release </a:t>
            </a:r>
            <a:endParaRPr lang="en-GB" dirty="0"/>
          </a:p>
          <a:p>
            <a:r>
              <a:rPr lang="en-GB" dirty="0"/>
              <a:t>0h – 0.5h :	10</a:t>
            </a:r>
            <a:r>
              <a:rPr lang="en-GB" baseline="30000" dirty="0"/>
              <a:t>16</a:t>
            </a:r>
            <a:r>
              <a:rPr lang="en-GB" dirty="0"/>
              <a:t>Bq Xe133 , 2.0·10</a:t>
            </a:r>
            <a:r>
              <a:rPr lang="en-GB" baseline="30000" dirty="0"/>
              <a:t>16</a:t>
            </a:r>
            <a:r>
              <a:rPr lang="en-GB" dirty="0"/>
              <a:t>Bq Cs-137</a:t>
            </a:r>
          </a:p>
          <a:p>
            <a:r>
              <a:rPr lang="en-GB" dirty="0"/>
              <a:t>0.5h – 1.0h : 	10</a:t>
            </a:r>
            <a:r>
              <a:rPr lang="en-GB" baseline="30000" dirty="0"/>
              <a:t>18</a:t>
            </a:r>
            <a:r>
              <a:rPr lang="en-GB" dirty="0"/>
              <a:t>Bq Xe133 , 2.0·10</a:t>
            </a:r>
            <a:r>
              <a:rPr lang="en-GB" baseline="30000" dirty="0"/>
              <a:t>18</a:t>
            </a:r>
            <a:r>
              <a:rPr lang="en-GB" dirty="0"/>
              <a:t>Bq Cs-137</a:t>
            </a:r>
          </a:p>
          <a:p>
            <a:r>
              <a:rPr lang="en-GB" dirty="0" err="1"/>
              <a:t>meteo</a:t>
            </a:r>
            <a:r>
              <a:rPr lang="en-GB" dirty="0"/>
              <a:t>: stable weather conditions, low wind, prognosis period:	6 hours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3715990" cy="229454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45252"/>
            <a:ext cx="3710883" cy="22913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259632" y="5239984"/>
            <a:ext cx="686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Original GDR simulation			Reconstructed GDR</a:t>
            </a:r>
          </a:p>
        </p:txBody>
      </p:sp>
    </p:spTree>
    <p:extLst>
      <p:ext uri="{BB962C8B-B14F-4D97-AF65-F5344CB8AC3E}">
        <p14:creationId xmlns:p14="http://schemas.microsoft.com/office/powerpoint/2010/main" val="370363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D69D8-DC14-4422-A575-6B4DA2DA3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Evacuation area for example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B684D52-A08D-42B7-BEDD-B4FE08A20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8" y="2204864"/>
            <a:ext cx="3853656" cy="36576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C9A8D459-72A2-41B8-9300-1AD82516A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853656" cy="36576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B82ADAF-BFE0-452E-9FB2-306D0F631BEC}"/>
              </a:ext>
            </a:extLst>
          </p:cNvPr>
          <p:cNvSpPr txBox="1"/>
          <p:nvPr/>
        </p:nvSpPr>
        <p:spPr>
          <a:xfrm>
            <a:off x="1894794" y="16288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Original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53DFAF-AB41-467A-86BF-400EFFA7B169}"/>
              </a:ext>
            </a:extLst>
          </p:cNvPr>
          <p:cNvSpPr txBox="1"/>
          <p:nvPr/>
        </p:nvSpPr>
        <p:spPr>
          <a:xfrm>
            <a:off x="5724128" y="16288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Reconstructed</a:t>
            </a:r>
          </a:p>
        </p:txBody>
      </p:sp>
    </p:spTree>
    <p:extLst>
      <p:ext uri="{BB962C8B-B14F-4D97-AF65-F5344CB8AC3E}">
        <p14:creationId xmlns:p14="http://schemas.microsoft.com/office/powerpoint/2010/main" val="1912552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7B2CB-21C9-4D15-A094-DC3654BC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Complex source term, simple weather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BD5FE9-903D-4082-AF64-FAD1DD723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50 </a:t>
            </a:r>
            <a:r>
              <a:rPr lang="de-DE" dirty="0" err="1"/>
              <a:t>hours</a:t>
            </a:r>
            <a:r>
              <a:rPr lang="de-DE" dirty="0"/>
              <a:t>, about 10% of </a:t>
            </a:r>
            <a:r>
              <a:rPr lang="de-DE" dirty="0" err="1"/>
              <a:t>aerosls</a:t>
            </a:r>
            <a:r>
              <a:rPr lang="de-DE" dirty="0"/>
              <a:t> and </a:t>
            </a:r>
            <a:r>
              <a:rPr lang="de-DE" dirty="0" err="1"/>
              <a:t>nearly</a:t>
            </a:r>
            <a:r>
              <a:rPr lang="de-DE" dirty="0"/>
              <a:t> all noble </a:t>
            </a:r>
            <a:r>
              <a:rPr lang="de-DE" dirty="0" err="1"/>
              <a:t>gases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DC000D-9323-4EB6-AF4F-D5BBC1953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00808"/>
            <a:ext cx="6816003" cy="451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39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0B926-B190-45B3-B3AB-15152B31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with original method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F8C64C-9AB4-45BF-876F-25E1AF4389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72" y="919496"/>
            <a:ext cx="4572635" cy="2804160"/>
          </a:xfrm>
          <a:prstGeom prst="rect">
            <a:avLst/>
          </a:prstGeom>
          <a:noFill/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9811C81-A8B9-4481-93E8-847CBC0844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23656"/>
            <a:ext cx="3769995" cy="2351405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7C32DAF-345A-4430-8534-1F41D89F761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47802"/>
            <a:ext cx="3769995" cy="235140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237CCC9-DA57-4D66-8A23-E7E5CFA87D47}"/>
              </a:ext>
            </a:extLst>
          </p:cNvPr>
          <p:cNvSpPr txBox="1"/>
          <p:nvPr/>
        </p:nvSpPr>
        <p:spPr>
          <a:xfrm>
            <a:off x="1100775" y="6068165"/>
            <a:ext cx="760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Original evacuation			reconstructed evacuation</a:t>
            </a:r>
          </a:p>
        </p:txBody>
      </p:sp>
    </p:spTree>
    <p:extLst>
      <p:ext uri="{BB962C8B-B14F-4D97-AF65-F5344CB8AC3E}">
        <p14:creationId xmlns:p14="http://schemas.microsoft.com/office/powerpoint/2010/main" val="1417871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EF1FD-AB29-47BB-BA55-2EB5101E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method</a:t>
            </a:r>
            <a:r>
              <a:rPr lang="de-DE" dirty="0"/>
              <a:t> with </a:t>
            </a:r>
            <a:r>
              <a:rPr lang="de-DE" dirty="0" err="1"/>
              <a:t>nuclide</a:t>
            </a:r>
            <a:r>
              <a:rPr lang="de-DE" dirty="0"/>
              <a:t> </a:t>
            </a:r>
            <a:r>
              <a:rPr lang="de-DE" dirty="0" err="1"/>
              <a:t>vector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0161DA-DB9D-440B-B4D9-9475D72CD9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71358"/>
            <a:ext cx="4572635" cy="2743200"/>
          </a:xfrm>
          <a:prstGeom prst="rect">
            <a:avLst/>
          </a:prstGeom>
          <a:noFill/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9A72C1E-DB30-43E0-9EF3-1962E8E0D4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80262"/>
            <a:ext cx="3769995" cy="23514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F4EACF4-E48A-4D31-9157-4A562EE3B24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76" y="3581398"/>
            <a:ext cx="3808095" cy="23749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3A712E9-40A4-4F7E-9FB6-99F31F8130C8}"/>
              </a:ext>
            </a:extLst>
          </p:cNvPr>
          <p:cNvSpPr txBox="1"/>
          <p:nvPr/>
        </p:nvSpPr>
        <p:spPr>
          <a:xfrm>
            <a:off x="1119846" y="5986642"/>
            <a:ext cx="760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Original evacuation			reconstructed evacuation</a:t>
            </a:r>
          </a:p>
        </p:txBody>
      </p:sp>
    </p:spTree>
    <p:extLst>
      <p:ext uri="{BB962C8B-B14F-4D97-AF65-F5344CB8AC3E}">
        <p14:creationId xmlns:p14="http://schemas.microsoft.com/office/powerpoint/2010/main" val="3378934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0AB7D-2832-441E-8E50-EE2EFDD3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term (3h) release with numerical weather</a:t>
            </a:r>
          </a:p>
        </p:txBody>
      </p:sp>
      <p:pic>
        <p:nvPicPr>
          <p:cNvPr id="2050" name="Grafik 1">
            <a:extLst>
              <a:ext uri="{FF2B5EF4-FFF2-40B4-BE49-F238E27FC236}">
                <a16:creationId xmlns:a16="http://schemas.microsoft.com/office/drawing/2014/main" id="{73AE6C85-6499-4CB7-AC85-CC1364074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6371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AB5FEFD-5834-46BD-AD59-1C7093C35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61" y="5014992"/>
            <a:ext cx="43254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400" b="1" i="0" u="none" strike="noStrike" cap="none" normalizeH="0" baseline="0" dirty="0">
                <a:ln>
                  <a:noFill/>
                </a:ln>
                <a:solidFill>
                  <a:srgbClr val="4915D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Reconstructed ST, with </a:t>
            </a:r>
            <a:r>
              <a:rPr kumimoji="0" lang="en-GB" altLang="de-DE" sz="1400" b="1" i="0" u="none" strike="noStrike" cap="none" normalizeH="0" baseline="0" dirty="0" err="1">
                <a:ln>
                  <a:noFill/>
                </a:ln>
                <a:solidFill>
                  <a:srgbClr val="4915D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UserVectorFile</a:t>
            </a:r>
            <a:r>
              <a:rPr kumimoji="0" lang="en-GB" altLang="de-DE" sz="1400" b="1" i="0" u="none" strike="noStrike" cap="none" normalizeH="0" baseline="0" dirty="0">
                <a:ln>
                  <a:noFill/>
                </a:ln>
                <a:solidFill>
                  <a:srgbClr val="4915D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weighted 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Grafik 1">
            <a:extLst>
              <a:ext uri="{FF2B5EF4-FFF2-40B4-BE49-F238E27FC236}">
                <a16:creationId xmlns:a16="http://schemas.microsoft.com/office/drawing/2014/main" id="{DA7DBDA7-9158-4991-B648-8CFFEF63D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4" y="5359524"/>
            <a:ext cx="4325491" cy="83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DCD500D7-240C-4324-A08A-34CEAEC7A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840" y="5112757"/>
            <a:ext cx="41220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400" b="1" i="0" u="none" strike="noStrike" cap="none" normalizeH="0" baseline="0" dirty="0">
                <a:ln>
                  <a:noFill/>
                </a:ln>
                <a:solidFill>
                  <a:srgbClr val="06C6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Reconstructed ST, with </a:t>
            </a:r>
            <a:r>
              <a:rPr kumimoji="0" lang="en-GB" altLang="de-DE" sz="1400" b="1" i="0" u="none" strike="noStrike" cap="none" normalizeH="0" baseline="0" dirty="0" err="1">
                <a:ln>
                  <a:noFill/>
                </a:ln>
                <a:solidFill>
                  <a:srgbClr val="06C6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UserVectorFile</a:t>
            </a:r>
            <a:r>
              <a:rPr kumimoji="0" lang="en-GB" altLang="de-DE" sz="1400" b="1" i="0" u="none" strike="noStrike" cap="none" normalizeH="0" baseline="0" dirty="0">
                <a:ln>
                  <a:noFill/>
                </a:ln>
                <a:solidFill>
                  <a:srgbClr val="06C6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equally weighted;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Grafik 1">
            <a:extLst>
              <a:ext uri="{FF2B5EF4-FFF2-40B4-BE49-F238E27FC236}">
                <a16:creationId xmlns:a16="http://schemas.microsoft.com/office/drawing/2014/main" id="{4022A9A7-D4F2-4E28-9E4A-F5CFA2E58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36" y="5726233"/>
            <a:ext cx="4608512" cy="41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3475EC99-E3EE-4585-A251-E753606A1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014992"/>
            <a:ext cx="6192688" cy="45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2E7F3F0-3C26-413A-B65C-AA64393ED9E4}"/>
              </a:ext>
            </a:extLst>
          </p:cNvPr>
          <p:cNvSpPr txBox="1"/>
          <p:nvPr/>
        </p:nvSpPr>
        <p:spPr>
          <a:xfrm>
            <a:off x="3635896" y="2881536"/>
            <a:ext cx="366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Red</a:t>
            </a:r>
            <a:r>
              <a:rPr lang="de-DE" b="1" dirty="0">
                <a:solidFill>
                  <a:srgbClr val="FF0000"/>
                </a:solidFill>
              </a:rPr>
              <a:t> = original </a:t>
            </a:r>
            <a:r>
              <a:rPr lang="de-DE" b="1" dirty="0" err="1">
                <a:solidFill>
                  <a:srgbClr val="FF0000"/>
                </a:solidFill>
              </a:rPr>
              <a:t>data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EA9302F-B304-4036-A10F-BDD5E2FC3E30}"/>
              </a:ext>
            </a:extLst>
          </p:cNvPr>
          <p:cNvSpPr txBox="1"/>
          <p:nvPr/>
        </p:nvSpPr>
        <p:spPr>
          <a:xfrm>
            <a:off x="7380312" y="1916832"/>
            <a:ext cx="1296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Dose rate in the vicinity of the release location</a:t>
            </a:r>
          </a:p>
        </p:txBody>
      </p:sp>
    </p:spTree>
    <p:extLst>
      <p:ext uri="{BB962C8B-B14F-4D97-AF65-F5344CB8AC3E}">
        <p14:creationId xmlns:p14="http://schemas.microsoft.com/office/powerpoint/2010/main" val="1933078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8D522-24AD-435A-B0D1-ED2469E8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term (3h) release with numerical weather</a:t>
            </a:r>
            <a:endParaRPr lang="de-DE" dirty="0"/>
          </a:p>
        </p:txBody>
      </p:sp>
      <p:pic>
        <p:nvPicPr>
          <p:cNvPr id="3079" name="Grafik 1">
            <a:extLst>
              <a:ext uri="{FF2B5EF4-FFF2-40B4-BE49-F238E27FC236}">
                <a16:creationId xmlns:a16="http://schemas.microsoft.com/office/drawing/2014/main" id="{2F481B1F-014F-4538-93C4-DB14A094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1078"/>
            <a:ext cx="2902293" cy="355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Grafik 1">
            <a:extLst>
              <a:ext uri="{FF2B5EF4-FFF2-40B4-BE49-F238E27FC236}">
                <a16:creationId xmlns:a16="http://schemas.microsoft.com/office/drawing/2014/main" id="{3E91B2F9-9D57-4F90-B400-5F051E946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47" y="1571078"/>
            <a:ext cx="2880320" cy="355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Grafik 1">
            <a:extLst>
              <a:ext uri="{FF2B5EF4-FFF2-40B4-BE49-F238E27FC236}">
                <a16:creationId xmlns:a16="http://schemas.microsoft.com/office/drawing/2014/main" id="{D2D34536-2191-4F9C-8CE5-E9135FFE2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05" y="1571078"/>
            <a:ext cx="2880320" cy="358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BCE7BA8-C658-4C60-A4A8-E28CCE081B6C}"/>
              </a:ext>
            </a:extLst>
          </p:cNvPr>
          <p:cNvSpPr txBox="1"/>
          <p:nvPr/>
        </p:nvSpPr>
        <p:spPr>
          <a:xfrm>
            <a:off x="251521" y="537321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Original </a:t>
            </a:r>
            <a:r>
              <a:rPr lang="de-DE" dirty="0" err="1">
                <a:solidFill>
                  <a:srgbClr val="FF0000"/>
                </a:solidFill>
              </a:rPr>
              <a:t>evacuation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area</a:t>
            </a:r>
            <a:r>
              <a:rPr lang="de-DE" dirty="0"/>
              <a:t>	    </a:t>
            </a:r>
            <a:r>
              <a:rPr lang="de-DE" dirty="0" err="1">
                <a:solidFill>
                  <a:srgbClr val="5A6EB4"/>
                </a:solidFill>
              </a:rPr>
              <a:t>Weighted</a:t>
            </a:r>
            <a:r>
              <a:rPr lang="de-DE" dirty="0">
                <a:solidFill>
                  <a:srgbClr val="5A6EB4"/>
                </a:solidFill>
              </a:rPr>
              <a:t> with </a:t>
            </a:r>
            <a:r>
              <a:rPr lang="de-DE" dirty="0" err="1">
                <a:solidFill>
                  <a:srgbClr val="5A6EB4"/>
                </a:solidFill>
              </a:rPr>
              <a:t>inventory</a:t>
            </a:r>
            <a:r>
              <a:rPr lang="de-DE" dirty="0"/>
              <a:t>	            </a:t>
            </a:r>
            <a:r>
              <a:rPr lang="de-DE" dirty="0" err="1">
                <a:solidFill>
                  <a:srgbClr val="82BE3C"/>
                </a:solidFill>
              </a:rPr>
              <a:t>Equally</a:t>
            </a:r>
            <a:r>
              <a:rPr lang="de-DE" dirty="0">
                <a:solidFill>
                  <a:srgbClr val="82BE3C"/>
                </a:solidFill>
              </a:rPr>
              <a:t> </a:t>
            </a:r>
            <a:r>
              <a:rPr lang="de-DE" dirty="0" err="1">
                <a:solidFill>
                  <a:srgbClr val="82BE3C"/>
                </a:solidFill>
              </a:rPr>
              <a:t>weighted</a:t>
            </a:r>
            <a:endParaRPr lang="de-DE" dirty="0">
              <a:solidFill>
                <a:srgbClr val="82BE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59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DD9CE-99BF-472B-8395-BC505FD1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r>
              <a:rPr lang="de-DE"/>
              <a:t>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983F83-D784-467F-B3AA-37138340C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13" y="1198562"/>
            <a:ext cx="8356600" cy="5038749"/>
          </a:xfrm>
        </p:spPr>
        <p:txBody>
          <a:bodyPr/>
          <a:lstStyle/>
          <a:p>
            <a:r>
              <a:rPr lang="en-GB" dirty="0"/>
              <a:t>The simple source term reconstruction module uses pre-defined databases and monitoring information to estimate a source term</a:t>
            </a:r>
          </a:p>
          <a:p>
            <a:r>
              <a:rPr lang="en-GB" dirty="0"/>
              <a:t>Positive aspects</a:t>
            </a:r>
          </a:p>
          <a:p>
            <a:pPr lvl="1"/>
            <a:r>
              <a:rPr lang="en-GB" dirty="0"/>
              <a:t>No a priori source term needed</a:t>
            </a:r>
          </a:p>
          <a:p>
            <a:pPr lvl="1"/>
            <a:r>
              <a:rPr lang="en-GB" dirty="0"/>
              <a:t>Easy to apply, fast calculation</a:t>
            </a:r>
          </a:p>
          <a:p>
            <a:pPr lvl="1"/>
            <a:r>
              <a:rPr lang="en-GB" dirty="0"/>
              <a:t>Good results for simple scenarios</a:t>
            </a:r>
          </a:p>
          <a:p>
            <a:r>
              <a:rPr lang="en-GB" dirty="0"/>
              <a:t>Improvements needed</a:t>
            </a:r>
          </a:p>
          <a:p>
            <a:pPr lvl="1"/>
            <a:r>
              <a:rPr lang="en-GB" dirty="0"/>
              <a:t>Assure that the nuclide mix is reconstructed in a proper way if the number of monitoring stations is limited – a priory nuclide vector based on inventory</a:t>
            </a:r>
          </a:p>
          <a:p>
            <a:pPr lvl="1"/>
            <a:r>
              <a:rPr lang="en-GB" dirty="0"/>
              <a:t>Further tests of numerical methods</a:t>
            </a:r>
          </a:p>
          <a:p>
            <a:r>
              <a:rPr lang="en-GB" dirty="0"/>
              <a:t>Drawbacks </a:t>
            </a:r>
          </a:p>
          <a:p>
            <a:pPr lvl="1"/>
            <a:r>
              <a:rPr lang="en-GB" dirty="0"/>
              <a:t>Stations have to be close to the site</a:t>
            </a:r>
          </a:p>
          <a:p>
            <a:pPr lvl="1"/>
            <a:r>
              <a:rPr lang="en-GB" dirty="0"/>
              <a:t>Number of stations not too small</a:t>
            </a:r>
          </a:p>
          <a:p>
            <a:r>
              <a:rPr lang="en-GB" dirty="0"/>
              <a:t>Report on this as part of FASTNET and included </a:t>
            </a:r>
            <a:r>
              <a:rPr lang="en-GB"/>
              <a:t>in next JRODOS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55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461473"/>
            <a:ext cx="7159625" cy="519255"/>
          </a:xfrm>
        </p:spPr>
        <p:txBody>
          <a:bodyPr/>
          <a:lstStyle/>
          <a:p>
            <a:r>
              <a:rPr lang="en-GB" altLang="en-US" dirty="0">
                <a:solidFill>
                  <a:schemeClr val="tx1"/>
                </a:solidFill>
              </a:rPr>
              <a:t>Content</a:t>
            </a:r>
            <a:endParaRPr lang="de-DE" altLang="en-US" dirty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1630363"/>
            <a:ext cx="8532812" cy="457993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de-DE" dirty="0"/>
              <a:t>Introduction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Current implementation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Applications 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Future ideas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27894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598613"/>
            <a:ext cx="7920880" cy="2008187"/>
          </a:xfrm>
        </p:spPr>
        <p:txBody>
          <a:bodyPr/>
          <a:lstStyle/>
          <a:p>
            <a:pPr lvl="1" algn="ctr">
              <a:buFontTx/>
              <a:buNone/>
            </a:pPr>
            <a:r>
              <a:rPr lang="en-GB" altLang="de-DE" sz="3600" b="1" dirty="0">
                <a:latin typeface="Comic Sans MS" panose="030F0702030302020204" pitchFamily="66" charset="0"/>
              </a:rPr>
              <a:t>Thank you for your attention!</a:t>
            </a:r>
          </a:p>
          <a:p>
            <a:pPr lvl="1" algn="ctr">
              <a:buFontTx/>
              <a:buNone/>
            </a:pPr>
            <a:endParaRPr lang="en-GB" altLang="de-DE" sz="2400" b="1" dirty="0">
              <a:latin typeface="Comic Sans MS" panose="030F0702030302020204" pitchFamily="66" charset="0"/>
            </a:endParaRPr>
          </a:p>
          <a:p>
            <a:pPr lvl="1" algn="ctr">
              <a:buFontTx/>
              <a:buNone/>
            </a:pPr>
            <a:r>
              <a:rPr lang="en-GB" altLang="de-DE" sz="3600" b="1" dirty="0">
                <a:latin typeface="Comic Sans MS" panose="030F0702030302020204" pitchFamily="66" charset="0"/>
              </a:rPr>
              <a:t>Questions?</a:t>
            </a:r>
            <a:endParaRPr lang="de-DE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411760" y="3933056"/>
            <a:ext cx="398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>
              <a:spcBef>
                <a:spcPct val="20000"/>
              </a:spcBef>
              <a:buSzPct val="60000"/>
            </a:pPr>
            <a:r>
              <a:rPr lang="en-GB" altLang="de-DE" b="1">
                <a:solidFill>
                  <a:schemeClr val="accent2"/>
                </a:solidFill>
                <a:hlinkClick r:id="rId2"/>
              </a:rPr>
              <a:t>https://resy5.iket.kit.edu</a:t>
            </a:r>
            <a:endParaRPr lang="de-DE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6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 dirty="0"/>
              <a:t>Basic principles and model application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681" y="1340769"/>
            <a:ext cx="8556480" cy="4896232"/>
          </a:xfrm>
        </p:spPr>
        <p:txBody>
          <a:bodyPr/>
          <a:lstStyle/>
          <a:p>
            <a:r>
              <a:rPr lang="en-US" dirty="0"/>
              <a:t>General approach via cost function formulated on differences between:</a:t>
            </a:r>
          </a:p>
          <a:p>
            <a:pPr marL="1070940" lvl="1" indent="-566968">
              <a:buFont typeface="Calibri" pitchFamily="34" charset="0"/>
              <a:buAutoNum type="alphaLcParenR"/>
            </a:pPr>
            <a:r>
              <a:rPr lang="en-GB" dirty="0"/>
              <a:t>model predictions and measurements</a:t>
            </a:r>
          </a:p>
          <a:p>
            <a:pPr marL="1070940" lvl="1" indent="-566968">
              <a:buFont typeface="Calibri" pitchFamily="34" charset="0"/>
              <a:buAutoNum type="alphaLcParenR"/>
            </a:pPr>
            <a:r>
              <a:rPr lang="en-GB" dirty="0"/>
              <a:t>“first-guess” and estimated source term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eaLnBrk="1">
              <a:buNone/>
            </a:pPr>
            <a:endParaRPr lang="en-GB" dirty="0"/>
          </a:p>
          <a:p>
            <a:pPr eaLnBrk="1"/>
            <a:r>
              <a:rPr lang="en-GB" dirty="0"/>
              <a:t>The algorithm presented here in </a:t>
            </a:r>
            <a:r>
              <a:rPr lang="en-GB"/>
              <a:t>the following is </a:t>
            </a:r>
            <a:r>
              <a:rPr lang="en-GB" dirty="0"/>
              <a:t>based on a simple dispersion model and gamma dose rate measurements in the vicinity of the nuclear facility (VUJE)</a:t>
            </a:r>
          </a:p>
          <a:p>
            <a:pPr eaLnBrk="1"/>
            <a:r>
              <a:rPr lang="en-GB" dirty="0"/>
              <a:t>Sequential algorithm performs estimation of the released inventory for each 10-min time step using the corresponding meteorological measurements and gamma dose rate measurements in the near vicinity at the fence (distances &lt;800 m from the reactor building)</a:t>
            </a:r>
          </a:p>
        </p:txBody>
      </p:sp>
      <p:graphicFrame>
        <p:nvGraphicFramePr>
          <p:cNvPr id="4" name="Object 20">
            <a:extLst>
              <a:ext uri="{FF2B5EF4-FFF2-40B4-BE49-F238E27FC236}">
                <a16:creationId xmlns:a16="http://schemas.microsoft.com/office/drawing/2014/main" id="{13293242-3D93-4B45-8B73-64A24D026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256348"/>
              </p:ext>
            </p:extLst>
          </p:nvPr>
        </p:nvGraphicFramePr>
        <p:xfrm>
          <a:off x="683568" y="2231383"/>
          <a:ext cx="6996800" cy="1557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3429000" imgH="774360" progId="Equation.3">
                  <p:embed/>
                </p:oleObj>
              </mc:Choice>
              <mc:Fallback>
                <p:oleObj name="Equation" r:id="rId3" imgW="3429000" imgH="774360" progId="Equation.3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231383"/>
                        <a:ext cx="6996800" cy="1557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355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 dirty="0"/>
              <a:t>Input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681" y="1196751"/>
            <a:ext cx="8556480" cy="5040249"/>
          </a:xfrm>
        </p:spPr>
        <p:txBody>
          <a:bodyPr/>
          <a:lstStyle/>
          <a:p>
            <a:pPr eaLnBrk="1"/>
            <a:r>
              <a:rPr lang="en-GB" dirty="0"/>
              <a:t>Real-time meteorological measurements from the NPP site (</a:t>
            </a:r>
            <a:r>
              <a:rPr lang="en-GB" dirty="0" err="1"/>
              <a:t>Npp</a:t>
            </a:r>
            <a:r>
              <a:rPr lang="en-GB" dirty="0"/>
              <a:t> </a:t>
            </a:r>
            <a:r>
              <a:rPr lang="en-GB" dirty="0" err="1"/>
              <a:t>meteostation</a:t>
            </a:r>
            <a:r>
              <a:rPr lang="en-GB" dirty="0"/>
              <a:t>):</a:t>
            </a:r>
          </a:p>
          <a:p>
            <a:pPr lvl="1" eaLnBrk="1"/>
            <a:r>
              <a:rPr lang="en-GB" dirty="0"/>
              <a:t>wind speed [m/s]</a:t>
            </a:r>
          </a:p>
          <a:p>
            <a:pPr lvl="1" eaLnBrk="1"/>
            <a:r>
              <a:rPr lang="en-GB" dirty="0"/>
              <a:t>wind direction [</a:t>
            </a:r>
            <a:r>
              <a:rPr lang="en-GB" dirty="0" err="1"/>
              <a:t>deg</a:t>
            </a:r>
            <a:r>
              <a:rPr lang="en-GB" dirty="0"/>
              <a:t>]</a:t>
            </a:r>
          </a:p>
          <a:p>
            <a:pPr lvl="1" eaLnBrk="1"/>
            <a:r>
              <a:rPr lang="en-GB" dirty="0"/>
              <a:t>stability category class [-]</a:t>
            </a:r>
          </a:p>
          <a:p>
            <a:pPr lvl="1" eaLnBrk="1"/>
            <a:r>
              <a:rPr lang="en-GB" dirty="0"/>
              <a:t>precipitation intensity [mm/h]</a:t>
            </a:r>
          </a:p>
          <a:p>
            <a:pPr lvl="1" eaLnBrk="1"/>
            <a:r>
              <a:rPr lang="en-GB" dirty="0"/>
              <a:t>date [</a:t>
            </a:r>
            <a:r>
              <a:rPr lang="en-GB" dirty="0" err="1"/>
              <a:t>dd.mm.yyyy</a:t>
            </a:r>
            <a:r>
              <a:rPr lang="en-GB" dirty="0"/>
              <a:t>] of measurement</a:t>
            </a:r>
          </a:p>
          <a:p>
            <a:pPr lvl="1" eaLnBrk="1"/>
            <a:r>
              <a:rPr lang="en-GB" dirty="0"/>
              <a:t>time [</a:t>
            </a:r>
            <a:r>
              <a:rPr lang="en-GB" dirty="0" err="1"/>
              <a:t>hh:mm</a:t>
            </a:r>
            <a:r>
              <a:rPr lang="en-GB" dirty="0"/>
              <a:t>] of measurement</a:t>
            </a:r>
          </a:p>
          <a:p>
            <a:pPr eaLnBrk="1"/>
            <a:r>
              <a:rPr lang="en-GB" dirty="0"/>
              <a:t>Real-time gamma dose rate measurements in the vicinity of the site: </a:t>
            </a:r>
          </a:p>
          <a:p>
            <a:pPr lvl="1" eaLnBrk="1"/>
            <a:r>
              <a:rPr lang="en-GB" dirty="0"/>
              <a:t>dose rate [</a:t>
            </a:r>
            <a:r>
              <a:rPr lang="en-GB" dirty="0" err="1"/>
              <a:t>Sv</a:t>
            </a:r>
            <a:r>
              <a:rPr lang="en-GB" dirty="0"/>
              <a:t>/h] from all detectors (averaged over 10-minutes)</a:t>
            </a:r>
          </a:p>
          <a:p>
            <a:pPr lvl="1" eaLnBrk="1"/>
            <a:r>
              <a:rPr lang="en-GB" dirty="0"/>
              <a:t>date [</a:t>
            </a:r>
            <a:r>
              <a:rPr lang="en-GB" dirty="0" err="1"/>
              <a:t>dd.mm.yyyy</a:t>
            </a:r>
            <a:r>
              <a:rPr lang="en-GB" dirty="0"/>
              <a:t>] of measurement</a:t>
            </a:r>
          </a:p>
          <a:p>
            <a:pPr lvl="1" eaLnBrk="1"/>
            <a:r>
              <a:rPr lang="en-GB" dirty="0"/>
              <a:t>time [</a:t>
            </a:r>
            <a:r>
              <a:rPr lang="en-GB" dirty="0" err="1"/>
              <a:t>hh:mm</a:t>
            </a:r>
            <a:r>
              <a:rPr lang="en-GB" dirty="0"/>
              <a:t>] of measurement</a:t>
            </a:r>
          </a:p>
        </p:txBody>
      </p:sp>
    </p:spTree>
    <p:extLst>
      <p:ext uri="{BB962C8B-B14F-4D97-AF65-F5344CB8AC3E}">
        <p14:creationId xmlns:p14="http://schemas.microsoft.com/office/powerpoint/2010/main" val="11278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 dirty="0"/>
              <a:t>Methodology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681" y="1196751"/>
            <a:ext cx="8412454" cy="5040249"/>
          </a:xfrm>
        </p:spPr>
        <p:txBody>
          <a:bodyPr/>
          <a:lstStyle/>
          <a:p>
            <a:pPr eaLnBrk="1"/>
            <a:r>
              <a:rPr lang="en-GB" dirty="0"/>
              <a:t>Based on the analyses of current data and data from the previous time step the module defines:</a:t>
            </a:r>
          </a:p>
          <a:p>
            <a:pPr lvl="1" eaLnBrk="1">
              <a:spcAft>
                <a:spcPts val="0"/>
              </a:spcAft>
            </a:pPr>
            <a:r>
              <a:rPr lang="en-GB" dirty="0"/>
              <a:t>How many detectors are affected by the release,</a:t>
            </a:r>
          </a:p>
          <a:p>
            <a:pPr lvl="1" eaLnBrk="1"/>
            <a:r>
              <a:rPr lang="en-GB" dirty="0"/>
              <a:t>Which detectors had been affected during the current time step (detector identification, its coordinates)</a:t>
            </a:r>
          </a:p>
          <a:p>
            <a:pPr lvl="1" eaLnBrk="1"/>
            <a:r>
              <a:rPr lang="en-GB" dirty="0"/>
              <a:t>Which detectors show errors or failures (too low or zero value or abnormally high value exceeding the detector sensitivity)</a:t>
            </a:r>
          </a:p>
          <a:p>
            <a:pPr lvl="1" eaLnBrk="1"/>
            <a:r>
              <a:rPr lang="en-GB" dirty="0"/>
              <a:t>The measured value of the affected detector should be greater than the background (if the detector was not affected in the previous time step)</a:t>
            </a:r>
          </a:p>
          <a:p>
            <a:r>
              <a:rPr lang="en-GB" dirty="0"/>
              <a:t>Estimation of ST for each 10 minutes release</a:t>
            </a:r>
            <a:endParaRPr lang="sk-SK" dirty="0"/>
          </a:p>
          <a:p>
            <a:r>
              <a:rPr lang="de-DE" dirty="0"/>
              <a:t>The </a:t>
            </a:r>
            <a:r>
              <a:rPr lang="en-GB" dirty="0"/>
              <a:t>simple method uses </a:t>
            </a:r>
            <a:r>
              <a:rPr lang="en-GB" dirty="0">
                <a:solidFill>
                  <a:srgbClr val="0070C0"/>
                </a:solidFill>
              </a:rPr>
              <a:t>N linear algebraic equations </a:t>
            </a:r>
            <a:r>
              <a:rPr lang="en-GB" dirty="0"/>
              <a:t>(N = </a:t>
            </a:r>
            <a:r>
              <a:rPr lang="en-GB" dirty="0">
                <a:solidFill>
                  <a:srgbClr val="0070C0"/>
                </a:solidFill>
              </a:rPr>
              <a:t>number of affected stations</a:t>
            </a:r>
            <a:r>
              <a:rPr lang="en-GB" dirty="0"/>
              <a:t>) for </a:t>
            </a:r>
            <a:r>
              <a:rPr lang="en-GB" dirty="0">
                <a:solidFill>
                  <a:srgbClr val="0070C0"/>
                </a:solidFill>
              </a:rPr>
              <a:t>M unknown parameters </a:t>
            </a:r>
            <a:r>
              <a:rPr lang="en-GB" dirty="0"/>
              <a:t>(M = nuclides activities) for searching a possible solution </a:t>
            </a:r>
          </a:p>
          <a:p>
            <a:r>
              <a:rPr lang="en-GB" dirty="0">
                <a:solidFill>
                  <a:srgbClr val="0070C0"/>
                </a:solidFill>
              </a:rPr>
              <a:t>Number of stations limits the performance of the method</a:t>
            </a:r>
            <a:r>
              <a:rPr lang="en-GB" dirty="0"/>
              <a:t>!</a:t>
            </a:r>
            <a:endParaRPr lang="sk-SK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86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 dirty="0"/>
              <a:t>Database of normalised dose rate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681" y="1340767"/>
            <a:ext cx="8556480" cy="4896233"/>
          </a:xfrm>
        </p:spPr>
        <p:txBody>
          <a:bodyPr/>
          <a:lstStyle/>
          <a:p>
            <a:pPr lvl="0"/>
            <a:r>
              <a:rPr lang="en-GB" dirty="0"/>
              <a:t>Normalized dose rates (from cloud and ground exposure) are calculated for different parameters:</a:t>
            </a:r>
          </a:p>
          <a:p>
            <a:pPr lvl="1"/>
            <a:r>
              <a:rPr lang="en-GB" dirty="0"/>
              <a:t>Release height (10 classes of height – maximal height 200 m)</a:t>
            </a:r>
            <a:endParaRPr lang="sk-SK" dirty="0"/>
          </a:p>
          <a:p>
            <a:pPr lvl="1"/>
            <a:r>
              <a:rPr lang="en-GB" dirty="0"/>
              <a:t>Initial width (radius) of the cloud (10 classes of width – influence of reactor building cavity)</a:t>
            </a:r>
            <a:endParaRPr lang="sk-SK" dirty="0"/>
          </a:p>
          <a:p>
            <a:pPr lvl="1"/>
            <a:r>
              <a:rPr lang="en-GB" dirty="0"/>
              <a:t>Stability class (6 classes)</a:t>
            </a:r>
            <a:endParaRPr lang="sk-SK" dirty="0"/>
          </a:p>
          <a:p>
            <a:pPr lvl="1"/>
            <a:r>
              <a:rPr lang="en-GB" dirty="0"/>
              <a:t>Wind speed (10 classes)</a:t>
            </a:r>
            <a:endParaRPr lang="sk-SK" dirty="0"/>
          </a:p>
          <a:p>
            <a:pPr lvl="1"/>
            <a:r>
              <a:rPr lang="en-GB" dirty="0"/>
              <a:t>Intensity of precipitation (10 classes) </a:t>
            </a:r>
          </a:p>
          <a:p>
            <a:pPr marL="414726" lvl="1" indent="0">
              <a:buNone/>
            </a:pPr>
            <a:endParaRPr lang="en-GB" dirty="0"/>
          </a:p>
          <a:p>
            <a:r>
              <a:rPr lang="en-GB" dirty="0"/>
              <a:t>Dose rate is calculated for 10 representative nuclides</a:t>
            </a:r>
          </a:p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571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 dirty="0"/>
              <a:t>Database of normalised dose rate (cont.)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728" y="5832731"/>
            <a:ext cx="4596276" cy="35928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51" dirty="0"/>
              <a:t>MELCOR groups and representative radionuclide</a:t>
            </a:r>
            <a:endParaRPr lang="sk-SK" sz="1451" dirty="0"/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139482"/>
              </p:ext>
            </p:extLst>
          </p:nvPr>
        </p:nvGraphicFramePr>
        <p:xfrm>
          <a:off x="1331640" y="1340768"/>
          <a:ext cx="5889393" cy="441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55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Radionuclide</a:t>
                      </a:r>
                      <a:r>
                        <a:rPr lang="en-US" sz="1500" baseline="0" dirty="0">
                          <a:effectLst/>
                        </a:rPr>
                        <a:t> group</a:t>
                      </a:r>
                      <a:endParaRPr lang="sk-SK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Radionuclide group representative</a:t>
                      </a:r>
                      <a:endParaRPr lang="sk-SK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noProof="0" dirty="0">
                          <a:effectLst/>
                        </a:rPr>
                        <a:t>1 – Noble Gasses</a:t>
                      </a:r>
                      <a:endParaRPr lang="en-GB" sz="15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baseline="30000">
                          <a:effectLst/>
                        </a:rPr>
                        <a:t>133</a:t>
                      </a:r>
                      <a:r>
                        <a:rPr lang="sk-SK" sz="1500">
                          <a:effectLst/>
                        </a:rPr>
                        <a:t>Xe</a:t>
                      </a:r>
                      <a:endParaRPr lang="sk-SK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noProof="0" dirty="0">
                          <a:effectLst/>
                        </a:rPr>
                        <a:t>2 – Alkali Metals</a:t>
                      </a:r>
                      <a:endParaRPr lang="en-GB" sz="15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baseline="30000" dirty="0">
                          <a:effectLst/>
                        </a:rPr>
                        <a:t>136</a:t>
                      </a:r>
                      <a:r>
                        <a:rPr lang="sk-SK" sz="1500" dirty="0">
                          <a:effectLst/>
                        </a:rPr>
                        <a:t>Cs</a:t>
                      </a:r>
                      <a:endParaRPr lang="sk-SK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1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noProof="0" dirty="0">
                          <a:effectLst/>
                        </a:rPr>
                        <a:t>3 – Alkaline Earths</a:t>
                      </a:r>
                      <a:endParaRPr lang="en-GB" sz="15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baseline="30000" dirty="0">
                          <a:effectLst/>
                        </a:rPr>
                        <a:t>140</a:t>
                      </a:r>
                      <a:r>
                        <a:rPr lang="sk-SK" sz="1500" dirty="0">
                          <a:effectLst/>
                        </a:rPr>
                        <a:t>Ba</a:t>
                      </a:r>
                      <a:endParaRPr lang="sk-SK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1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noProof="0" dirty="0">
                          <a:effectLst/>
                        </a:rPr>
                        <a:t>4 – Halogens</a:t>
                      </a:r>
                      <a:endParaRPr lang="en-GB" sz="15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baseline="30000" dirty="0">
                          <a:effectLst/>
                        </a:rPr>
                        <a:t>131</a:t>
                      </a:r>
                      <a:r>
                        <a:rPr lang="sk-SK" sz="1500" dirty="0">
                          <a:effectLst/>
                        </a:rPr>
                        <a:t>I</a:t>
                      </a:r>
                      <a:endParaRPr lang="sk-SK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1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noProof="0" dirty="0">
                          <a:effectLst/>
                        </a:rPr>
                        <a:t>5 – </a:t>
                      </a:r>
                      <a:r>
                        <a:rPr lang="en-GB" sz="1500" noProof="0" dirty="0" err="1">
                          <a:effectLst/>
                        </a:rPr>
                        <a:t>Chalcogens</a:t>
                      </a:r>
                      <a:endParaRPr lang="en-GB" sz="15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baseline="30000" dirty="0">
                          <a:effectLst/>
                        </a:rPr>
                        <a:t>132</a:t>
                      </a:r>
                      <a:r>
                        <a:rPr lang="sk-SK" sz="1500" dirty="0">
                          <a:effectLst/>
                        </a:rPr>
                        <a:t>Te</a:t>
                      </a:r>
                      <a:endParaRPr lang="sk-SK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noProof="0" dirty="0">
                          <a:effectLst/>
                        </a:rPr>
                        <a:t>6 – </a:t>
                      </a:r>
                      <a:r>
                        <a:rPr lang="en-GB" sz="1500" noProof="0" dirty="0" err="1">
                          <a:effectLst/>
                        </a:rPr>
                        <a:t>Platinoids</a:t>
                      </a:r>
                      <a:endParaRPr lang="en-GB" sz="15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baseline="30000" dirty="0">
                          <a:effectLst/>
                        </a:rPr>
                        <a:t>103</a:t>
                      </a:r>
                      <a:r>
                        <a:rPr lang="sk-SK" sz="1500" dirty="0">
                          <a:effectLst/>
                        </a:rPr>
                        <a:t>Ru</a:t>
                      </a:r>
                      <a:endParaRPr lang="sk-SK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3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noProof="0" dirty="0">
                          <a:effectLst/>
                        </a:rPr>
                        <a:t>7 – Early Transition </a:t>
                      </a:r>
                      <a:r>
                        <a:rPr lang="en-GB" sz="1500" baseline="0" noProof="0" dirty="0">
                          <a:effectLst/>
                        </a:rPr>
                        <a:t> </a:t>
                      </a:r>
                      <a:r>
                        <a:rPr lang="en-GB" sz="1500" noProof="0" dirty="0">
                          <a:effectLst/>
                        </a:rPr>
                        <a:t>Elements</a:t>
                      </a:r>
                      <a:endParaRPr lang="en-GB" sz="15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baseline="30000" dirty="0">
                          <a:effectLst/>
                        </a:rPr>
                        <a:t>99</a:t>
                      </a:r>
                      <a:r>
                        <a:rPr lang="sk-SK" sz="1500" dirty="0">
                          <a:effectLst/>
                        </a:rPr>
                        <a:t>Mo</a:t>
                      </a:r>
                      <a:endParaRPr lang="sk-SK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1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noProof="0" dirty="0">
                          <a:effectLst/>
                        </a:rPr>
                        <a:t>8 - </a:t>
                      </a:r>
                      <a:r>
                        <a:rPr lang="en-GB" sz="1500" noProof="0" dirty="0" err="1">
                          <a:effectLst/>
                        </a:rPr>
                        <a:t>Tetravalents</a:t>
                      </a:r>
                      <a:endParaRPr lang="en-GB" sz="15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baseline="30000" dirty="0">
                          <a:effectLst/>
                        </a:rPr>
                        <a:t>143</a:t>
                      </a:r>
                      <a:r>
                        <a:rPr lang="sk-SK" sz="1500" dirty="0">
                          <a:effectLst/>
                        </a:rPr>
                        <a:t>Ce</a:t>
                      </a:r>
                      <a:endParaRPr lang="sk-SK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1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noProof="0" dirty="0">
                          <a:effectLst/>
                        </a:rPr>
                        <a:t>9 – </a:t>
                      </a:r>
                      <a:r>
                        <a:rPr lang="en-GB" sz="1500" noProof="0" dirty="0" err="1">
                          <a:effectLst/>
                        </a:rPr>
                        <a:t>Trivalents</a:t>
                      </a:r>
                      <a:endParaRPr lang="en-GB" sz="15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baseline="30000" dirty="0">
                          <a:effectLst/>
                        </a:rPr>
                        <a:t>140</a:t>
                      </a:r>
                      <a:r>
                        <a:rPr lang="sk-SK" sz="1500" dirty="0">
                          <a:effectLst/>
                        </a:rPr>
                        <a:t>La</a:t>
                      </a:r>
                      <a:endParaRPr lang="sk-SK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23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noProof="0" dirty="0">
                          <a:effectLst/>
                        </a:rPr>
                        <a:t>10 – More Volatile Main Group</a:t>
                      </a:r>
                      <a:endParaRPr lang="en-GB" sz="15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500" baseline="30000" dirty="0">
                          <a:effectLst/>
                        </a:rPr>
                        <a:t>127</a:t>
                      </a:r>
                      <a:r>
                        <a:rPr lang="sk-SK" sz="1500" dirty="0">
                          <a:effectLst/>
                        </a:rPr>
                        <a:t>Sb</a:t>
                      </a:r>
                      <a:endParaRPr lang="sk-SK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0" marR="4032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099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 dirty="0"/>
              <a:t>Output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681" y="1268759"/>
            <a:ext cx="8556480" cy="4968241"/>
          </a:xfrm>
        </p:spPr>
        <p:txBody>
          <a:bodyPr/>
          <a:lstStyle/>
          <a:p>
            <a:pPr lvl="0"/>
            <a:r>
              <a:rPr lang="en-US" dirty="0"/>
              <a:t>The methodology searches activities for N nuclides, which provide a dose rate closest to real measurements (searching of the minimal square of the different between measurements and calculate values)</a:t>
            </a:r>
          </a:p>
          <a:p>
            <a:pPr lvl="0"/>
            <a:r>
              <a:rPr lang="en-US" dirty="0"/>
              <a:t>Proper representation of the nuclide vector is also critical </a:t>
            </a:r>
          </a:p>
          <a:p>
            <a:pPr lvl="0"/>
            <a:r>
              <a:rPr lang="en-US" dirty="0"/>
              <a:t>The quality of results depends on the number of measurements taken into consideration – the more measurements the less uncertain is the source term estimate</a:t>
            </a:r>
          </a:p>
          <a:p>
            <a:pPr lvl="0"/>
            <a:r>
              <a:rPr lang="en-US" dirty="0"/>
              <a:t>As final result, a source term with the representative nuclides is provided that can be used in further calculations</a:t>
            </a:r>
          </a:p>
          <a:p>
            <a:pPr eaLnBrk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17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Ongoing work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original method uses no information on the possible release and estimates the source term fully based on the incoming GDR and data base information</a:t>
            </a:r>
          </a:p>
          <a:p>
            <a:r>
              <a:rPr lang="en-GB" dirty="0"/>
              <a:t>KIT has developed a further method that considers the information on a possible nuclide vector</a:t>
            </a:r>
            <a:br>
              <a:rPr lang="en-GB" dirty="0"/>
            </a:br>
            <a:r>
              <a:rPr lang="en-GB" dirty="0"/>
              <a:t>displayed in the input</a:t>
            </a:r>
            <a:br>
              <a:rPr lang="en-GB" dirty="0"/>
            </a:br>
            <a:r>
              <a:rPr lang="en-GB" dirty="0"/>
              <a:t>window with selection</a:t>
            </a:r>
            <a:br>
              <a:rPr lang="en-GB" dirty="0"/>
            </a:br>
            <a:r>
              <a:rPr lang="en-GB" dirty="0"/>
              <a:t>of nuclide groups and</a:t>
            </a:r>
            <a:br>
              <a:rPr lang="en-GB" dirty="0"/>
            </a:br>
            <a:r>
              <a:rPr lang="en-GB" dirty="0"/>
              <a:t>method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29" y="2492896"/>
            <a:ext cx="4724102" cy="3775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65643"/>
      </p:ext>
    </p:extLst>
  </p:cSld>
  <p:clrMapOvr>
    <a:masterClrMapping/>
  </p:clrMapOvr>
</p:sld>
</file>

<file path=ppt/theme/theme1.xml><?xml version="1.0" encoding="utf-8"?>
<a:theme xmlns:a="http://schemas.openxmlformats.org/drawingml/2006/main" name="KIT-PPT_Master_en_2016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KIT-PPT_Master_en_2016</Template>
  <TotalTime>0</TotalTime>
  <Words>977</Words>
  <Application>Microsoft Office PowerPoint</Application>
  <PresentationFormat>Bildschirmpräsentation (4:3)</PresentationFormat>
  <Paragraphs>142</Paragraphs>
  <Slides>20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Interstate-Regular</vt:lpstr>
      <vt:lpstr>KIT-PPT_Master_en_2016</vt:lpstr>
      <vt:lpstr>Equation</vt:lpstr>
      <vt:lpstr>PowerPoint-Präsentation</vt:lpstr>
      <vt:lpstr>Content</vt:lpstr>
      <vt:lpstr>Basic principles and model application</vt:lpstr>
      <vt:lpstr>Input data</vt:lpstr>
      <vt:lpstr>Methodology</vt:lpstr>
      <vt:lpstr>Database of normalised dose rate</vt:lpstr>
      <vt:lpstr>Database of normalised dose rate (cont.)</vt:lpstr>
      <vt:lpstr>Output</vt:lpstr>
      <vt:lpstr>Ongoing work</vt:lpstr>
      <vt:lpstr>Release of Xe-133 only</vt:lpstr>
      <vt:lpstr>Results </vt:lpstr>
      <vt:lpstr>Simple scenario</vt:lpstr>
      <vt:lpstr>Evacuation area for example</vt:lpstr>
      <vt:lpstr>Complex source term, simple weather</vt:lpstr>
      <vt:lpstr>Results with original method</vt:lpstr>
      <vt:lpstr>New method with nuclide vector</vt:lpstr>
      <vt:lpstr>Short term (3h) release with numerical weather</vt:lpstr>
      <vt:lpstr>Short term (3h) release with numerical weather</vt:lpstr>
      <vt:lpstr>Conclusions </vt:lpstr>
      <vt:lpstr>PowerPoint-Präsentation</vt:lpstr>
    </vt:vector>
  </TitlesOfParts>
  <Company>Karlsruhe Institute of Technology (KIT)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Raskob, Wolfgang (IKET)</dc:creator>
  <cp:lastModifiedBy>Wolfgang Raskob</cp:lastModifiedBy>
  <cp:revision>176</cp:revision>
  <dcterms:created xsi:type="dcterms:W3CDTF">2015-12-14T06:33:20Z</dcterms:created>
  <dcterms:modified xsi:type="dcterms:W3CDTF">2019-04-03T13:26:36Z</dcterms:modified>
</cp:coreProperties>
</file>